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3" r:id="rId1"/>
  </p:sldMasterIdLst>
  <p:notesMasterIdLst>
    <p:notesMasterId r:id="rId32"/>
  </p:notesMasterIdLst>
  <p:sldIdLst>
    <p:sldId id="307" r:id="rId2"/>
    <p:sldId id="260" r:id="rId3"/>
    <p:sldId id="256" r:id="rId4"/>
    <p:sldId id="334" r:id="rId5"/>
    <p:sldId id="258" r:id="rId6"/>
    <p:sldId id="398" r:id="rId7"/>
    <p:sldId id="370" r:id="rId8"/>
    <p:sldId id="391" r:id="rId9"/>
    <p:sldId id="371" r:id="rId10"/>
    <p:sldId id="335" r:id="rId11"/>
    <p:sldId id="375" r:id="rId12"/>
    <p:sldId id="376" r:id="rId13"/>
    <p:sldId id="392" r:id="rId14"/>
    <p:sldId id="380" r:id="rId15"/>
    <p:sldId id="396" r:id="rId16"/>
    <p:sldId id="386" r:id="rId17"/>
    <p:sldId id="338" r:id="rId18"/>
    <p:sldId id="381" r:id="rId19"/>
    <p:sldId id="393" r:id="rId20"/>
    <p:sldId id="394" r:id="rId21"/>
    <p:sldId id="395" r:id="rId22"/>
    <p:sldId id="382" r:id="rId23"/>
    <p:sldId id="327" r:id="rId24"/>
    <p:sldId id="345" r:id="rId25"/>
    <p:sldId id="387" r:id="rId26"/>
    <p:sldId id="261" r:id="rId27"/>
    <p:sldId id="352" r:id="rId28"/>
    <p:sldId id="390" r:id="rId29"/>
    <p:sldId id="312" r:id="rId30"/>
    <p:sldId id="311"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126"/>
    <a:srgbClr val="529BD9"/>
    <a:srgbClr val="CC6600"/>
    <a:srgbClr val="666BF0"/>
    <a:srgbClr val="5BF08B"/>
    <a:srgbClr val="42AB8C"/>
    <a:srgbClr val="E54759"/>
    <a:srgbClr val="262626"/>
    <a:srgbClr val="AA1D1D"/>
    <a:srgbClr val="D43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50EAF-3163-4F20-88ED-F5F79476F2F4}">
  <a:tblStyle styleId="{03D50EAF-3163-4F20-88ED-F5F79476F2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94648"/>
  </p:normalViewPr>
  <p:slideViewPr>
    <p:cSldViewPr snapToGrid="0">
      <p:cViewPr varScale="1">
        <p:scale>
          <a:sx n="61" d="100"/>
          <a:sy n="61" d="100"/>
        </p:scale>
        <p:origin x="532" y="4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4445E-00FE-47E1-8C1B-7FD7C62128FF}" type="doc">
      <dgm:prSet loTypeId="urn:microsoft.com/office/officeart/2005/8/layout/lProcess2" loCatId="relationship" qsTypeId="urn:microsoft.com/office/officeart/2005/8/quickstyle/simple1" qsCatId="simple" csTypeId="urn:microsoft.com/office/officeart/2005/8/colors/accent1_2" csCatId="accent1" phldr="1"/>
      <dgm:spPr/>
    </dgm:pt>
    <dgm:pt modelId="{4143205E-06E7-4D48-88B0-B3728B4E5742}">
      <dgm:prSet phldrT="[Text]"/>
      <dgm:spPr/>
      <dgm:t>
        <a:bodyPr/>
        <a:lstStyle/>
        <a:p>
          <a:r>
            <a:rPr lang="de-DE" dirty="0" err="1"/>
            <a:t>Tehniskās</a:t>
          </a:r>
          <a:r>
            <a:rPr lang="de-DE" dirty="0"/>
            <a:t> </a:t>
          </a:r>
          <a:r>
            <a:rPr lang="de-DE" dirty="0" err="1"/>
            <a:t>zināšanas</a:t>
          </a:r>
          <a:endParaRPr lang="de-DE" dirty="0"/>
        </a:p>
      </dgm:t>
    </dgm:pt>
    <dgm:pt modelId="{F9F48ED3-9641-4DA6-B5EF-0E1A216F4A33}" type="parTrans" cxnId="{10FA818B-1C79-4406-812B-F49F4FEBFA4C}">
      <dgm:prSet/>
      <dgm:spPr/>
      <dgm:t>
        <a:bodyPr/>
        <a:lstStyle/>
        <a:p>
          <a:endParaRPr lang="de-DE"/>
        </a:p>
      </dgm:t>
    </dgm:pt>
    <dgm:pt modelId="{CD2C08B7-0EF6-457C-BC27-03C4E7EBB077}" type="sibTrans" cxnId="{10FA818B-1C79-4406-812B-F49F4FEBFA4C}">
      <dgm:prSet/>
      <dgm:spPr/>
      <dgm:t>
        <a:bodyPr/>
        <a:lstStyle/>
        <a:p>
          <a:endParaRPr lang="de-DE"/>
        </a:p>
      </dgm:t>
    </dgm:pt>
    <dgm:pt modelId="{416BE89C-FDE3-45DB-94C8-0BC3057427DB}">
      <dgm:prSet phldrT="[Text]"/>
      <dgm:spPr/>
      <dgm:t>
        <a:bodyPr/>
        <a:lstStyle/>
        <a:p>
          <a:r>
            <a:rPr lang="de-DE" dirty="0" err="1"/>
            <a:t>Pedagoģiskās</a:t>
          </a:r>
          <a:r>
            <a:rPr lang="de-DE" dirty="0"/>
            <a:t> </a:t>
          </a:r>
          <a:r>
            <a:rPr lang="de-DE" dirty="0" err="1"/>
            <a:t>zināšanas</a:t>
          </a:r>
          <a:endParaRPr lang="de-DE" dirty="0"/>
        </a:p>
      </dgm:t>
    </dgm:pt>
    <dgm:pt modelId="{8D243DEC-8277-435F-A9AC-464A37821205}" type="parTrans" cxnId="{E7C2B96C-CB5D-477B-9FE0-2C0838A061D7}">
      <dgm:prSet/>
      <dgm:spPr/>
      <dgm:t>
        <a:bodyPr/>
        <a:lstStyle/>
        <a:p>
          <a:endParaRPr lang="de-DE"/>
        </a:p>
      </dgm:t>
    </dgm:pt>
    <dgm:pt modelId="{FEA1BFF9-27AC-4D5A-970C-651088EF1BB8}" type="sibTrans" cxnId="{E7C2B96C-CB5D-477B-9FE0-2C0838A061D7}">
      <dgm:prSet/>
      <dgm:spPr/>
      <dgm:t>
        <a:bodyPr/>
        <a:lstStyle/>
        <a:p>
          <a:endParaRPr lang="de-DE"/>
        </a:p>
      </dgm:t>
    </dgm:pt>
    <dgm:pt modelId="{FD3FF253-65B5-584E-80FE-17341580DF14}">
      <dgm:prSet phldrT="[Text]"/>
      <dgm:spPr/>
      <dgm:t>
        <a:bodyPr/>
        <a:lstStyle/>
        <a:p>
          <a:r>
            <a:rPr lang="lv-LV" dirty="0" err="1"/>
            <a:t>Web</a:t>
          </a:r>
          <a:r>
            <a:rPr lang="lv-LV" dirty="0"/>
            <a:t> rediģēšana</a:t>
          </a:r>
          <a:endParaRPr lang="de-DE" dirty="0"/>
        </a:p>
      </dgm:t>
    </dgm:pt>
    <dgm:pt modelId="{DA2A9642-AE4C-CB4B-9621-239046BD57D5}" type="parTrans" cxnId="{41E3D462-8AB4-9D46-AEF4-9B16387B543C}">
      <dgm:prSet/>
      <dgm:spPr/>
      <dgm:t>
        <a:bodyPr/>
        <a:lstStyle/>
        <a:p>
          <a:endParaRPr lang="en-GB"/>
        </a:p>
      </dgm:t>
    </dgm:pt>
    <dgm:pt modelId="{668A0713-05DF-F34A-A176-385B03738E90}" type="sibTrans" cxnId="{41E3D462-8AB4-9D46-AEF4-9B16387B543C}">
      <dgm:prSet/>
      <dgm:spPr/>
      <dgm:t>
        <a:bodyPr/>
        <a:lstStyle/>
        <a:p>
          <a:endParaRPr lang="en-GB"/>
        </a:p>
      </dgm:t>
    </dgm:pt>
    <dgm:pt modelId="{25C0DBFC-12C7-FB4C-8787-4AE500B82076}">
      <dgm:prSet phldrT="[Text]"/>
      <dgm:spPr/>
      <dgm:t>
        <a:bodyPr/>
        <a:lstStyle/>
        <a:p>
          <a:r>
            <a:rPr lang="lv-LV" dirty="0"/>
            <a:t>Meklēšana internetā</a:t>
          </a:r>
          <a:endParaRPr lang="de-DE" dirty="0"/>
        </a:p>
      </dgm:t>
    </dgm:pt>
    <dgm:pt modelId="{48F4F4FA-524A-9B4C-92DA-A4986BAE9D3C}" type="parTrans" cxnId="{D49B2DC4-552B-8646-9F85-D46BE67E16A8}">
      <dgm:prSet/>
      <dgm:spPr/>
      <dgm:t>
        <a:bodyPr/>
        <a:lstStyle/>
        <a:p>
          <a:endParaRPr lang="en-GB"/>
        </a:p>
      </dgm:t>
    </dgm:pt>
    <dgm:pt modelId="{21230B3C-0CCF-E34F-BB03-12A3B23BD863}" type="sibTrans" cxnId="{D49B2DC4-552B-8646-9F85-D46BE67E16A8}">
      <dgm:prSet/>
      <dgm:spPr/>
      <dgm:t>
        <a:bodyPr/>
        <a:lstStyle/>
        <a:p>
          <a:endParaRPr lang="en-GB"/>
        </a:p>
      </dgm:t>
    </dgm:pt>
    <dgm:pt modelId="{D40CC178-065E-C54E-B849-F17A9565E448}">
      <dgm:prSet phldrT="[Text]"/>
      <dgm:spPr/>
      <dgm:t>
        <a:bodyPr/>
        <a:lstStyle/>
        <a:p>
          <a:r>
            <a:rPr lang="lv-LV" dirty="0"/>
            <a:t>Saišu un veidlapu izveide</a:t>
          </a:r>
          <a:endParaRPr lang="de-DE" dirty="0"/>
        </a:p>
      </dgm:t>
    </dgm:pt>
    <dgm:pt modelId="{8876C975-8A17-CC45-91C4-266A102B8F47}" type="parTrans" cxnId="{8DBC99EB-519E-B043-8982-22AA4756274B}">
      <dgm:prSet/>
      <dgm:spPr/>
      <dgm:t>
        <a:bodyPr/>
        <a:lstStyle/>
        <a:p>
          <a:endParaRPr lang="en-GB"/>
        </a:p>
      </dgm:t>
    </dgm:pt>
    <dgm:pt modelId="{BD71D892-8A9A-2541-9519-761513581E1A}" type="sibTrans" cxnId="{8DBC99EB-519E-B043-8982-22AA4756274B}">
      <dgm:prSet/>
      <dgm:spPr/>
      <dgm:t>
        <a:bodyPr/>
        <a:lstStyle/>
        <a:p>
          <a:endParaRPr lang="en-GB"/>
        </a:p>
      </dgm:t>
    </dgm:pt>
    <dgm:pt modelId="{0A846059-DABB-FF42-8963-BD7104F003DD}">
      <dgm:prSet phldrT="[Text]"/>
      <dgm:spPr/>
      <dgm:t>
        <a:bodyPr/>
        <a:lstStyle/>
        <a:p>
          <a:r>
            <a:rPr lang="lv-LV" dirty="0"/>
            <a:t>Zināšanu konstruēšana</a:t>
          </a:r>
          <a:endParaRPr lang="de-DE" dirty="0"/>
        </a:p>
      </dgm:t>
    </dgm:pt>
    <dgm:pt modelId="{24D887B9-37E8-0E40-9A89-C138842C9379}" type="parTrans" cxnId="{EEC01355-3378-2643-B921-87A1EACDF5EF}">
      <dgm:prSet/>
      <dgm:spPr/>
      <dgm:t>
        <a:bodyPr/>
        <a:lstStyle/>
        <a:p>
          <a:endParaRPr lang="en-GB"/>
        </a:p>
      </dgm:t>
    </dgm:pt>
    <dgm:pt modelId="{865AED7F-BDEB-1147-B4CF-B89B7B71C8A1}" type="sibTrans" cxnId="{EEC01355-3378-2643-B921-87A1EACDF5EF}">
      <dgm:prSet/>
      <dgm:spPr/>
      <dgm:t>
        <a:bodyPr/>
        <a:lstStyle/>
        <a:p>
          <a:endParaRPr lang="en-GB"/>
        </a:p>
      </dgm:t>
    </dgm:pt>
    <dgm:pt modelId="{916FA824-1E9A-8249-A0DE-6452692416A4}">
      <dgm:prSet phldrT="[Text]"/>
      <dgm:spPr/>
      <dgm:t>
        <a:bodyPr/>
        <a:lstStyle/>
        <a:p>
          <a:r>
            <a:rPr lang="lv-LV" dirty="0"/>
            <a:t>Sadarbība un sadarbība</a:t>
          </a:r>
          <a:endParaRPr lang="de-DE" dirty="0"/>
        </a:p>
      </dgm:t>
    </dgm:pt>
    <dgm:pt modelId="{05046C1B-8798-E84C-929B-293A44C33893}" type="parTrans" cxnId="{BC5DFCDC-B99E-6744-8AD8-759B4FDAA22B}">
      <dgm:prSet/>
      <dgm:spPr/>
      <dgm:t>
        <a:bodyPr/>
        <a:lstStyle/>
        <a:p>
          <a:endParaRPr lang="en-GB"/>
        </a:p>
      </dgm:t>
    </dgm:pt>
    <dgm:pt modelId="{6A7CAABA-3D55-8841-BC80-BF6223890840}" type="sibTrans" cxnId="{BC5DFCDC-B99E-6744-8AD8-759B4FDAA22B}">
      <dgm:prSet/>
      <dgm:spPr/>
      <dgm:t>
        <a:bodyPr/>
        <a:lstStyle/>
        <a:p>
          <a:endParaRPr lang="en-GB"/>
        </a:p>
      </dgm:t>
    </dgm:pt>
    <dgm:pt modelId="{8CC7F422-E6DB-B641-9169-8FA2DA80E872}">
      <dgm:prSet phldrT="[Text]"/>
      <dgm:spPr/>
      <dgm:t>
        <a:bodyPr/>
        <a:lstStyle/>
        <a:p>
          <a:r>
            <a:rPr lang="lv-LV" dirty="0"/>
            <a:t>Konstruktīvisms</a:t>
          </a:r>
        </a:p>
      </dgm:t>
    </dgm:pt>
    <dgm:pt modelId="{FD6A0AED-5628-D84D-803E-4098BAAAE764}" type="parTrans" cxnId="{490CE41A-1006-2E4F-AB03-FCE8A196098F}">
      <dgm:prSet/>
      <dgm:spPr/>
      <dgm:t>
        <a:bodyPr/>
        <a:lstStyle/>
        <a:p>
          <a:endParaRPr lang="en-GB"/>
        </a:p>
      </dgm:t>
    </dgm:pt>
    <dgm:pt modelId="{DFD952FF-3EBA-0D48-98F9-6D77E42D9320}" type="sibTrans" cxnId="{490CE41A-1006-2E4F-AB03-FCE8A196098F}">
      <dgm:prSet/>
      <dgm:spPr/>
      <dgm:t>
        <a:bodyPr/>
        <a:lstStyle/>
        <a:p>
          <a:endParaRPr lang="en-GB"/>
        </a:p>
      </dgm:t>
    </dgm:pt>
    <dgm:pt modelId="{9626CFFC-329D-408C-AE85-5110005C8790}" type="pres">
      <dgm:prSet presAssocID="{5444445E-00FE-47E1-8C1B-7FD7C62128FF}" presName="theList" presStyleCnt="0">
        <dgm:presLayoutVars>
          <dgm:dir/>
          <dgm:animLvl val="lvl"/>
          <dgm:resizeHandles val="exact"/>
        </dgm:presLayoutVars>
      </dgm:prSet>
      <dgm:spPr/>
    </dgm:pt>
    <dgm:pt modelId="{8F718D20-BDFE-4D42-8322-044F74FD3B9C}" type="pres">
      <dgm:prSet presAssocID="{4143205E-06E7-4D48-88B0-B3728B4E5742}" presName="compNode" presStyleCnt="0"/>
      <dgm:spPr/>
    </dgm:pt>
    <dgm:pt modelId="{DB5C8B6D-C085-4A90-B283-3F2DA91C7C78}" type="pres">
      <dgm:prSet presAssocID="{4143205E-06E7-4D48-88B0-B3728B4E5742}" presName="aNode" presStyleLbl="bgShp" presStyleIdx="0" presStyleCnt="2"/>
      <dgm:spPr/>
    </dgm:pt>
    <dgm:pt modelId="{B79D9FCB-4BD0-4577-B242-7BFBBFD37652}" type="pres">
      <dgm:prSet presAssocID="{4143205E-06E7-4D48-88B0-B3728B4E5742}" presName="textNode" presStyleLbl="bgShp" presStyleIdx="0" presStyleCnt="2"/>
      <dgm:spPr/>
    </dgm:pt>
    <dgm:pt modelId="{EA9F12B7-F764-439B-8FAB-BBE86AC88795}" type="pres">
      <dgm:prSet presAssocID="{4143205E-06E7-4D48-88B0-B3728B4E5742}" presName="compChildNode" presStyleCnt="0"/>
      <dgm:spPr/>
    </dgm:pt>
    <dgm:pt modelId="{8A2F0252-7605-4C89-A2E5-6D397A62F679}" type="pres">
      <dgm:prSet presAssocID="{4143205E-06E7-4D48-88B0-B3728B4E5742}" presName="theInnerList" presStyleCnt="0"/>
      <dgm:spPr/>
    </dgm:pt>
    <dgm:pt modelId="{CDB8A099-8F49-584A-8188-26DE31CCB55D}" type="pres">
      <dgm:prSet presAssocID="{FD3FF253-65B5-584E-80FE-17341580DF14}" presName="childNode" presStyleLbl="node1" presStyleIdx="0" presStyleCnt="6">
        <dgm:presLayoutVars>
          <dgm:bulletEnabled val="1"/>
        </dgm:presLayoutVars>
      </dgm:prSet>
      <dgm:spPr/>
    </dgm:pt>
    <dgm:pt modelId="{9065391B-92AE-784C-811A-B14B03FA39D3}" type="pres">
      <dgm:prSet presAssocID="{FD3FF253-65B5-584E-80FE-17341580DF14}" presName="aSpace2" presStyleCnt="0"/>
      <dgm:spPr/>
    </dgm:pt>
    <dgm:pt modelId="{DD27891E-D2CA-4F49-B5AB-C15735443326}" type="pres">
      <dgm:prSet presAssocID="{25C0DBFC-12C7-FB4C-8787-4AE500B82076}" presName="childNode" presStyleLbl="node1" presStyleIdx="1" presStyleCnt="6">
        <dgm:presLayoutVars>
          <dgm:bulletEnabled val="1"/>
        </dgm:presLayoutVars>
      </dgm:prSet>
      <dgm:spPr/>
    </dgm:pt>
    <dgm:pt modelId="{C108F8CD-F007-E549-9623-9D671DAD38A7}" type="pres">
      <dgm:prSet presAssocID="{25C0DBFC-12C7-FB4C-8787-4AE500B82076}" presName="aSpace2" presStyleCnt="0"/>
      <dgm:spPr/>
    </dgm:pt>
    <dgm:pt modelId="{FC3E4C07-96CA-1E42-BE95-D3961550635A}" type="pres">
      <dgm:prSet presAssocID="{D40CC178-065E-C54E-B849-F17A9565E448}" presName="childNode" presStyleLbl="node1" presStyleIdx="2" presStyleCnt="6">
        <dgm:presLayoutVars>
          <dgm:bulletEnabled val="1"/>
        </dgm:presLayoutVars>
      </dgm:prSet>
      <dgm:spPr/>
    </dgm:pt>
    <dgm:pt modelId="{6F94F0DC-85CB-46C6-9389-483186D30125}" type="pres">
      <dgm:prSet presAssocID="{4143205E-06E7-4D48-88B0-B3728B4E5742}" presName="aSpace" presStyleCnt="0"/>
      <dgm:spPr/>
    </dgm:pt>
    <dgm:pt modelId="{C5D58CCF-06AC-4F19-A00D-62009F776EE7}" type="pres">
      <dgm:prSet presAssocID="{416BE89C-FDE3-45DB-94C8-0BC3057427DB}" presName="compNode" presStyleCnt="0"/>
      <dgm:spPr/>
    </dgm:pt>
    <dgm:pt modelId="{8D3EDE97-50BA-482C-AAC9-E08A11CB9967}" type="pres">
      <dgm:prSet presAssocID="{416BE89C-FDE3-45DB-94C8-0BC3057427DB}" presName="aNode" presStyleLbl="bgShp" presStyleIdx="1" presStyleCnt="2"/>
      <dgm:spPr/>
    </dgm:pt>
    <dgm:pt modelId="{D05F7B67-B3B8-4F72-BF96-6B18884033CB}" type="pres">
      <dgm:prSet presAssocID="{416BE89C-FDE3-45DB-94C8-0BC3057427DB}" presName="textNode" presStyleLbl="bgShp" presStyleIdx="1" presStyleCnt="2"/>
      <dgm:spPr/>
    </dgm:pt>
    <dgm:pt modelId="{0FA5E78C-32FA-40A7-8BED-7613AEF5E9B3}" type="pres">
      <dgm:prSet presAssocID="{416BE89C-FDE3-45DB-94C8-0BC3057427DB}" presName="compChildNode" presStyleCnt="0"/>
      <dgm:spPr/>
    </dgm:pt>
    <dgm:pt modelId="{11E3F452-CEEB-4BA1-9A7E-9B6E4876A19C}" type="pres">
      <dgm:prSet presAssocID="{416BE89C-FDE3-45DB-94C8-0BC3057427DB}" presName="theInnerList" presStyleCnt="0"/>
      <dgm:spPr/>
    </dgm:pt>
    <dgm:pt modelId="{B021D2CF-8877-5E47-9F2E-3D0A316B8A6F}" type="pres">
      <dgm:prSet presAssocID="{0A846059-DABB-FF42-8963-BD7104F003DD}" presName="childNode" presStyleLbl="node1" presStyleIdx="3" presStyleCnt="6">
        <dgm:presLayoutVars>
          <dgm:bulletEnabled val="1"/>
        </dgm:presLayoutVars>
      </dgm:prSet>
      <dgm:spPr/>
    </dgm:pt>
    <dgm:pt modelId="{95C94945-CCE5-784B-8287-59FF4908E2D5}" type="pres">
      <dgm:prSet presAssocID="{0A846059-DABB-FF42-8963-BD7104F003DD}" presName="aSpace2" presStyleCnt="0"/>
      <dgm:spPr/>
    </dgm:pt>
    <dgm:pt modelId="{E8EEE9F2-AD30-0B47-B8A7-22D92296887C}" type="pres">
      <dgm:prSet presAssocID="{916FA824-1E9A-8249-A0DE-6452692416A4}" presName="childNode" presStyleLbl="node1" presStyleIdx="4" presStyleCnt="6">
        <dgm:presLayoutVars>
          <dgm:bulletEnabled val="1"/>
        </dgm:presLayoutVars>
      </dgm:prSet>
      <dgm:spPr/>
    </dgm:pt>
    <dgm:pt modelId="{F65DD019-6B91-8A4C-9B64-69B22FA4DBFF}" type="pres">
      <dgm:prSet presAssocID="{916FA824-1E9A-8249-A0DE-6452692416A4}" presName="aSpace2" presStyleCnt="0"/>
      <dgm:spPr/>
    </dgm:pt>
    <dgm:pt modelId="{55B61CAF-EE86-CB45-8B8C-CEF899067387}" type="pres">
      <dgm:prSet presAssocID="{8CC7F422-E6DB-B641-9169-8FA2DA80E872}" presName="childNode" presStyleLbl="node1" presStyleIdx="5" presStyleCnt="6">
        <dgm:presLayoutVars>
          <dgm:bulletEnabled val="1"/>
        </dgm:presLayoutVars>
      </dgm:prSet>
      <dgm:spPr/>
    </dgm:pt>
  </dgm:ptLst>
  <dgm:cxnLst>
    <dgm:cxn modelId="{EC084B02-D430-4653-8A48-EA51C0105941}" type="presOf" srcId="{4143205E-06E7-4D48-88B0-B3728B4E5742}" destId="{B79D9FCB-4BD0-4577-B242-7BFBBFD37652}" srcOrd="1" destOrd="0" presId="urn:microsoft.com/office/officeart/2005/8/layout/lProcess2"/>
    <dgm:cxn modelId="{E4B54C0B-7356-E944-8CA6-ADD3B976509B}" type="presOf" srcId="{D40CC178-065E-C54E-B849-F17A9565E448}" destId="{FC3E4C07-96CA-1E42-BE95-D3961550635A}" srcOrd="0" destOrd="0" presId="urn:microsoft.com/office/officeart/2005/8/layout/lProcess2"/>
    <dgm:cxn modelId="{E846C80E-5FE7-9A40-9BF6-38005239CF83}" type="presOf" srcId="{25C0DBFC-12C7-FB4C-8787-4AE500B82076}" destId="{DD27891E-D2CA-4F49-B5AB-C15735443326}" srcOrd="0" destOrd="0" presId="urn:microsoft.com/office/officeart/2005/8/layout/lProcess2"/>
    <dgm:cxn modelId="{490CE41A-1006-2E4F-AB03-FCE8A196098F}" srcId="{416BE89C-FDE3-45DB-94C8-0BC3057427DB}" destId="{8CC7F422-E6DB-B641-9169-8FA2DA80E872}" srcOrd="2" destOrd="0" parTransId="{FD6A0AED-5628-D84D-803E-4098BAAAE764}" sibTransId="{DFD952FF-3EBA-0D48-98F9-6D77E42D9320}"/>
    <dgm:cxn modelId="{E3240C34-5025-4F43-AA6D-2AFE9D4C3E91}" type="presOf" srcId="{0A846059-DABB-FF42-8963-BD7104F003DD}" destId="{B021D2CF-8877-5E47-9F2E-3D0A316B8A6F}" srcOrd="0" destOrd="0" presId="urn:microsoft.com/office/officeart/2005/8/layout/lProcess2"/>
    <dgm:cxn modelId="{377E8361-2F9F-DB4A-87E1-B46932A48F8F}" type="presOf" srcId="{916FA824-1E9A-8249-A0DE-6452692416A4}" destId="{E8EEE9F2-AD30-0B47-B8A7-22D92296887C}" srcOrd="0" destOrd="0" presId="urn:microsoft.com/office/officeart/2005/8/layout/lProcess2"/>
    <dgm:cxn modelId="{41E3D462-8AB4-9D46-AEF4-9B16387B543C}" srcId="{4143205E-06E7-4D48-88B0-B3728B4E5742}" destId="{FD3FF253-65B5-584E-80FE-17341580DF14}" srcOrd="0" destOrd="0" parTransId="{DA2A9642-AE4C-CB4B-9621-239046BD57D5}" sibTransId="{668A0713-05DF-F34A-A176-385B03738E90}"/>
    <dgm:cxn modelId="{7F48CD6A-C4D2-4CF1-8564-9FB5C91C8911}" type="presOf" srcId="{5444445E-00FE-47E1-8C1B-7FD7C62128FF}" destId="{9626CFFC-329D-408C-AE85-5110005C8790}" srcOrd="0" destOrd="0" presId="urn:microsoft.com/office/officeart/2005/8/layout/lProcess2"/>
    <dgm:cxn modelId="{E7C2B96C-CB5D-477B-9FE0-2C0838A061D7}" srcId="{5444445E-00FE-47E1-8C1B-7FD7C62128FF}" destId="{416BE89C-FDE3-45DB-94C8-0BC3057427DB}" srcOrd="1" destOrd="0" parTransId="{8D243DEC-8277-435F-A9AC-464A37821205}" sibTransId="{FEA1BFF9-27AC-4D5A-970C-651088EF1BB8}"/>
    <dgm:cxn modelId="{5916DD6D-5FF1-2E4A-85A8-1180193C9C06}" type="presOf" srcId="{8CC7F422-E6DB-B641-9169-8FA2DA80E872}" destId="{55B61CAF-EE86-CB45-8B8C-CEF899067387}" srcOrd="0" destOrd="0" presId="urn:microsoft.com/office/officeart/2005/8/layout/lProcess2"/>
    <dgm:cxn modelId="{6BC9486F-511B-4EC9-8940-ED4D5A1E04B1}" type="presOf" srcId="{416BE89C-FDE3-45DB-94C8-0BC3057427DB}" destId="{8D3EDE97-50BA-482C-AAC9-E08A11CB9967}" srcOrd="0" destOrd="0" presId="urn:microsoft.com/office/officeart/2005/8/layout/lProcess2"/>
    <dgm:cxn modelId="{EEC01355-3378-2643-B921-87A1EACDF5EF}" srcId="{416BE89C-FDE3-45DB-94C8-0BC3057427DB}" destId="{0A846059-DABB-FF42-8963-BD7104F003DD}" srcOrd="0" destOrd="0" parTransId="{24D887B9-37E8-0E40-9A89-C138842C9379}" sibTransId="{865AED7F-BDEB-1147-B4CF-B89B7B71C8A1}"/>
    <dgm:cxn modelId="{BE509757-1E35-8142-A37E-DF2D25DB9E92}" type="presOf" srcId="{FD3FF253-65B5-584E-80FE-17341580DF14}" destId="{CDB8A099-8F49-584A-8188-26DE31CCB55D}" srcOrd="0" destOrd="0" presId="urn:microsoft.com/office/officeart/2005/8/layout/lProcess2"/>
    <dgm:cxn modelId="{10FA818B-1C79-4406-812B-F49F4FEBFA4C}" srcId="{5444445E-00FE-47E1-8C1B-7FD7C62128FF}" destId="{4143205E-06E7-4D48-88B0-B3728B4E5742}" srcOrd="0" destOrd="0" parTransId="{F9F48ED3-9641-4DA6-B5EF-0E1A216F4A33}" sibTransId="{CD2C08B7-0EF6-457C-BC27-03C4E7EBB077}"/>
    <dgm:cxn modelId="{6ED2EA92-0287-42DE-B436-2AADCFDD10F7}" type="presOf" srcId="{4143205E-06E7-4D48-88B0-B3728B4E5742}" destId="{DB5C8B6D-C085-4A90-B283-3F2DA91C7C78}" srcOrd="0" destOrd="0" presId="urn:microsoft.com/office/officeart/2005/8/layout/lProcess2"/>
    <dgm:cxn modelId="{B3A5E796-1E56-4379-925C-BE92A7F8D493}" type="presOf" srcId="{416BE89C-FDE3-45DB-94C8-0BC3057427DB}" destId="{D05F7B67-B3B8-4F72-BF96-6B18884033CB}" srcOrd="1" destOrd="0" presId="urn:microsoft.com/office/officeart/2005/8/layout/lProcess2"/>
    <dgm:cxn modelId="{D49B2DC4-552B-8646-9F85-D46BE67E16A8}" srcId="{4143205E-06E7-4D48-88B0-B3728B4E5742}" destId="{25C0DBFC-12C7-FB4C-8787-4AE500B82076}" srcOrd="1" destOrd="0" parTransId="{48F4F4FA-524A-9B4C-92DA-A4986BAE9D3C}" sibTransId="{21230B3C-0CCF-E34F-BB03-12A3B23BD863}"/>
    <dgm:cxn modelId="{BC5DFCDC-B99E-6744-8AD8-759B4FDAA22B}" srcId="{416BE89C-FDE3-45DB-94C8-0BC3057427DB}" destId="{916FA824-1E9A-8249-A0DE-6452692416A4}" srcOrd="1" destOrd="0" parTransId="{05046C1B-8798-E84C-929B-293A44C33893}" sibTransId="{6A7CAABA-3D55-8841-BC80-BF6223890840}"/>
    <dgm:cxn modelId="{8DBC99EB-519E-B043-8982-22AA4756274B}" srcId="{4143205E-06E7-4D48-88B0-B3728B4E5742}" destId="{D40CC178-065E-C54E-B849-F17A9565E448}" srcOrd="2" destOrd="0" parTransId="{8876C975-8A17-CC45-91C4-266A102B8F47}" sibTransId="{BD71D892-8A9A-2541-9519-761513581E1A}"/>
    <dgm:cxn modelId="{92F53242-C176-4011-857D-FF86DAC0A232}" type="presParOf" srcId="{9626CFFC-329D-408C-AE85-5110005C8790}" destId="{8F718D20-BDFE-4D42-8322-044F74FD3B9C}" srcOrd="0" destOrd="0" presId="urn:microsoft.com/office/officeart/2005/8/layout/lProcess2"/>
    <dgm:cxn modelId="{F997C238-BE0B-4DBC-97BF-6C46841BE490}" type="presParOf" srcId="{8F718D20-BDFE-4D42-8322-044F74FD3B9C}" destId="{DB5C8B6D-C085-4A90-B283-3F2DA91C7C78}" srcOrd="0" destOrd="0" presId="urn:microsoft.com/office/officeart/2005/8/layout/lProcess2"/>
    <dgm:cxn modelId="{8977B423-D8A9-472E-AE50-F4A9B68EE4F9}" type="presParOf" srcId="{8F718D20-BDFE-4D42-8322-044F74FD3B9C}" destId="{B79D9FCB-4BD0-4577-B242-7BFBBFD37652}" srcOrd="1" destOrd="0" presId="urn:microsoft.com/office/officeart/2005/8/layout/lProcess2"/>
    <dgm:cxn modelId="{B8DA0CC4-F19C-4A2B-B3C9-5DC569539086}" type="presParOf" srcId="{8F718D20-BDFE-4D42-8322-044F74FD3B9C}" destId="{EA9F12B7-F764-439B-8FAB-BBE86AC88795}" srcOrd="2" destOrd="0" presId="urn:microsoft.com/office/officeart/2005/8/layout/lProcess2"/>
    <dgm:cxn modelId="{A8A00680-3337-47BE-A626-DE9118800930}" type="presParOf" srcId="{EA9F12B7-F764-439B-8FAB-BBE86AC88795}" destId="{8A2F0252-7605-4C89-A2E5-6D397A62F679}" srcOrd="0" destOrd="0" presId="urn:microsoft.com/office/officeart/2005/8/layout/lProcess2"/>
    <dgm:cxn modelId="{644F0325-2B26-E34C-9AC6-8B0BD4CB258C}" type="presParOf" srcId="{8A2F0252-7605-4C89-A2E5-6D397A62F679}" destId="{CDB8A099-8F49-584A-8188-26DE31CCB55D}" srcOrd="0" destOrd="0" presId="urn:microsoft.com/office/officeart/2005/8/layout/lProcess2"/>
    <dgm:cxn modelId="{93ACBAB2-4032-FA42-B818-E3C03CD0D2F3}" type="presParOf" srcId="{8A2F0252-7605-4C89-A2E5-6D397A62F679}" destId="{9065391B-92AE-784C-811A-B14B03FA39D3}" srcOrd="1" destOrd="0" presId="urn:microsoft.com/office/officeart/2005/8/layout/lProcess2"/>
    <dgm:cxn modelId="{AD7E9018-F130-844D-B548-8D0E279AAA9C}" type="presParOf" srcId="{8A2F0252-7605-4C89-A2E5-6D397A62F679}" destId="{DD27891E-D2CA-4F49-B5AB-C15735443326}" srcOrd="2" destOrd="0" presId="urn:microsoft.com/office/officeart/2005/8/layout/lProcess2"/>
    <dgm:cxn modelId="{C9E972C0-D044-5B44-B638-4410D1C905C1}" type="presParOf" srcId="{8A2F0252-7605-4C89-A2E5-6D397A62F679}" destId="{C108F8CD-F007-E549-9623-9D671DAD38A7}" srcOrd="3" destOrd="0" presId="urn:microsoft.com/office/officeart/2005/8/layout/lProcess2"/>
    <dgm:cxn modelId="{DFC9F75B-1011-F34C-BE4B-A2CCFBBDED4E}" type="presParOf" srcId="{8A2F0252-7605-4C89-A2E5-6D397A62F679}" destId="{FC3E4C07-96CA-1E42-BE95-D3961550635A}" srcOrd="4" destOrd="0" presId="urn:microsoft.com/office/officeart/2005/8/layout/lProcess2"/>
    <dgm:cxn modelId="{118F70C4-F6DC-4EC6-A447-5AEC1B99881F}" type="presParOf" srcId="{9626CFFC-329D-408C-AE85-5110005C8790}" destId="{6F94F0DC-85CB-46C6-9389-483186D30125}" srcOrd="1" destOrd="0" presId="urn:microsoft.com/office/officeart/2005/8/layout/lProcess2"/>
    <dgm:cxn modelId="{148A6B4C-B4F2-4BB2-8C33-8AF0DA2BCFC6}" type="presParOf" srcId="{9626CFFC-329D-408C-AE85-5110005C8790}" destId="{C5D58CCF-06AC-4F19-A00D-62009F776EE7}" srcOrd="2" destOrd="0" presId="urn:microsoft.com/office/officeart/2005/8/layout/lProcess2"/>
    <dgm:cxn modelId="{EED99857-9728-4BB4-B8FA-655C7431FC6D}" type="presParOf" srcId="{C5D58CCF-06AC-4F19-A00D-62009F776EE7}" destId="{8D3EDE97-50BA-482C-AAC9-E08A11CB9967}" srcOrd="0" destOrd="0" presId="urn:microsoft.com/office/officeart/2005/8/layout/lProcess2"/>
    <dgm:cxn modelId="{98192195-468D-4B8D-92C2-C0488901DDC5}" type="presParOf" srcId="{C5D58CCF-06AC-4F19-A00D-62009F776EE7}" destId="{D05F7B67-B3B8-4F72-BF96-6B18884033CB}" srcOrd="1" destOrd="0" presId="urn:microsoft.com/office/officeart/2005/8/layout/lProcess2"/>
    <dgm:cxn modelId="{2F95F3E4-F883-47F8-8125-F755E8FDF95C}" type="presParOf" srcId="{C5D58CCF-06AC-4F19-A00D-62009F776EE7}" destId="{0FA5E78C-32FA-40A7-8BED-7613AEF5E9B3}" srcOrd="2" destOrd="0" presId="urn:microsoft.com/office/officeart/2005/8/layout/lProcess2"/>
    <dgm:cxn modelId="{274F8D79-3510-4446-B022-82AA87CD85EC}" type="presParOf" srcId="{0FA5E78C-32FA-40A7-8BED-7613AEF5E9B3}" destId="{11E3F452-CEEB-4BA1-9A7E-9B6E4876A19C}" srcOrd="0" destOrd="0" presId="urn:microsoft.com/office/officeart/2005/8/layout/lProcess2"/>
    <dgm:cxn modelId="{851BB7B5-FCDD-6440-A94B-057258BF2CA7}" type="presParOf" srcId="{11E3F452-CEEB-4BA1-9A7E-9B6E4876A19C}" destId="{B021D2CF-8877-5E47-9F2E-3D0A316B8A6F}" srcOrd="0" destOrd="0" presId="urn:microsoft.com/office/officeart/2005/8/layout/lProcess2"/>
    <dgm:cxn modelId="{2B6EA8FB-85D1-024C-B46C-D53951DAD163}" type="presParOf" srcId="{11E3F452-CEEB-4BA1-9A7E-9B6E4876A19C}" destId="{95C94945-CCE5-784B-8287-59FF4908E2D5}" srcOrd="1" destOrd="0" presId="urn:microsoft.com/office/officeart/2005/8/layout/lProcess2"/>
    <dgm:cxn modelId="{A2F0D48C-4D9D-FF42-A009-1FCFE50E8FBB}" type="presParOf" srcId="{11E3F452-CEEB-4BA1-9A7E-9B6E4876A19C}" destId="{E8EEE9F2-AD30-0B47-B8A7-22D92296887C}" srcOrd="2" destOrd="0" presId="urn:microsoft.com/office/officeart/2005/8/layout/lProcess2"/>
    <dgm:cxn modelId="{12AE3DE8-8FD3-C24E-B1C1-3CF1BFACA163}" type="presParOf" srcId="{11E3F452-CEEB-4BA1-9A7E-9B6E4876A19C}" destId="{F65DD019-6B91-8A4C-9B64-69B22FA4DBFF}" srcOrd="3" destOrd="0" presId="urn:microsoft.com/office/officeart/2005/8/layout/lProcess2"/>
    <dgm:cxn modelId="{88D1AFE5-7F86-7043-B801-098C459E54FD}" type="presParOf" srcId="{11E3F452-CEEB-4BA1-9A7E-9B6E4876A19C}" destId="{55B61CAF-EE86-CB45-8B8C-CEF89906738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C8B6D-C085-4A90-B283-3F2DA91C7C78}">
      <dsp:nvSpPr>
        <dsp:cNvPr id="0" name=""/>
        <dsp:cNvSpPr/>
      </dsp:nvSpPr>
      <dsp:spPr>
        <a:xfrm>
          <a:off x="2517" y="0"/>
          <a:ext cx="2421284" cy="31871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err="1"/>
            <a:t>Tehniskās</a:t>
          </a:r>
          <a:r>
            <a:rPr lang="de-DE" sz="2700" kern="1200" dirty="0"/>
            <a:t> </a:t>
          </a:r>
          <a:r>
            <a:rPr lang="de-DE" sz="2700" kern="1200" dirty="0" err="1"/>
            <a:t>zināšanas</a:t>
          </a:r>
          <a:endParaRPr lang="de-DE" sz="2700" kern="1200" dirty="0"/>
        </a:p>
      </dsp:txBody>
      <dsp:txXfrm>
        <a:off x="2517" y="0"/>
        <a:ext cx="2421284" cy="956155"/>
      </dsp:txXfrm>
    </dsp:sp>
    <dsp:sp modelId="{CDB8A099-8F49-584A-8188-26DE31CCB55D}">
      <dsp:nvSpPr>
        <dsp:cNvPr id="0" name=""/>
        <dsp:cNvSpPr/>
      </dsp:nvSpPr>
      <dsp:spPr>
        <a:xfrm>
          <a:off x="244645" y="956427"/>
          <a:ext cx="1937027" cy="626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lv-LV" sz="1900" kern="1200" dirty="0" err="1"/>
            <a:t>Web</a:t>
          </a:r>
          <a:r>
            <a:rPr lang="lv-LV" sz="1900" kern="1200" dirty="0"/>
            <a:t> rediģēšana</a:t>
          </a:r>
          <a:endParaRPr lang="de-DE" sz="1900" kern="1200" dirty="0"/>
        </a:p>
      </dsp:txBody>
      <dsp:txXfrm>
        <a:off x="262984" y="974766"/>
        <a:ext cx="1900349" cy="589476"/>
      </dsp:txXfrm>
    </dsp:sp>
    <dsp:sp modelId="{DD27891E-D2CA-4F49-B5AB-C15735443326}">
      <dsp:nvSpPr>
        <dsp:cNvPr id="0" name=""/>
        <dsp:cNvSpPr/>
      </dsp:nvSpPr>
      <dsp:spPr>
        <a:xfrm>
          <a:off x="244645" y="1678913"/>
          <a:ext cx="1937027" cy="626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lv-LV" sz="1900" kern="1200" dirty="0"/>
            <a:t>Meklēšana internetā</a:t>
          </a:r>
          <a:endParaRPr lang="de-DE" sz="1900" kern="1200" dirty="0"/>
        </a:p>
      </dsp:txBody>
      <dsp:txXfrm>
        <a:off x="262984" y="1697252"/>
        <a:ext cx="1900349" cy="589476"/>
      </dsp:txXfrm>
    </dsp:sp>
    <dsp:sp modelId="{FC3E4C07-96CA-1E42-BE95-D3961550635A}">
      <dsp:nvSpPr>
        <dsp:cNvPr id="0" name=""/>
        <dsp:cNvSpPr/>
      </dsp:nvSpPr>
      <dsp:spPr>
        <a:xfrm>
          <a:off x="244645" y="2401399"/>
          <a:ext cx="1937027" cy="626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lv-LV" sz="1900" kern="1200" dirty="0"/>
            <a:t>Saišu un veidlapu izveide</a:t>
          </a:r>
          <a:endParaRPr lang="de-DE" sz="1900" kern="1200" dirty="0"/>
        </a:p>
      </dsp:txBody>
      <dsp:txXfrm>
        <a:off x="262984" y="2419738"/>
        <a:ext cx="1900349" cy="589476"/>
      </dsp:txXfrm>
    </dsp:sp>
    <dsp:sp modelId="{8D3EDE97-50BA-482C-AAC9-E08A11CB9967}">
      <dsp:nvSpPr>
        <dsp:cNvPr id="0" name=""/>
        <dsp:cNvSpPr/>
      </dsp:nvSpPr>
      <dsp:spPr>
        <a:xfrm>
          <a:off x="2605398" y="0"/>
          <a:ext cx="2421284" cy="31871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err="1"/>
            <a:t>Pedagoģiskās</a:t>
          </a:r>
          <a:r>
            <a:rPr lang="de-DE" sz="2700" kern="1200" dirty="0"/>
            <a:t> </a:t>
          </a:r>
          <a:r>
            <a:rPr lang="de-DE" sz="2700" kern="1200" dirty="0" err="1"/>
            <a:t>zināšanas</a:t>
          </a:r>
          <a:endParaRPr lang="de-DE" sz="2700" kern="1200" dirty="0"/>
        </a:p>
      </dsp:txBody>
      <dsp:txXfrm>
        <a:off x="2605398" y="0"/>
        <a:ext cx="2421284" cy="956155"/>
      </dsp:txXfrm>
    </dsp:sp>
    <dsp:sp modelId="{B021D2CF-8877-5E47-9F2E-3D0A316B8A6F}">
      <dsp:nvSpPr>
        <dsp:cNvPr id="0" name=""/>
        <dsp:cNvSpPr/>
      </dsp:nvSpPr>
      <dsp:spPr>
        <a:xfrm>
          <a:off x="2847526" y="956427"/>
          <a:ext cx="1937027" cy="626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lv-LV" sz="1900" kern="1200" dirty="0"/>
            <a:t>Zināšanu konstruēšana</a:t>
          </a:r>
          <a:endParaRPr lang="de-DE" sz="1900" kern="1200" dirty="0"/>
        </a:p>
      </dsp:txBody>
      <dsp:txXfrm>
        <a:off x="2865865" y="974766"/>
        <a:ext cx="1900349" cy="589476"/>
      </dsp:txXfrm>
    </dsp:sp>
    <dsp:sp modelId="{E8EEE9F2-AD30-0B47-B8A7-22D92296887C}">
      <dsp:nvSpPr>
        <dsp:cNvPr id="0" name=""/>
        <dsp:cNvSpPr/>
      </dsp:nvSpPr>
      <dsp:spPr>
        <a:xfrm>
          <a:off x="2847526" y="1678913"/>
          <a:ext cx="1937027" cy="626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lv-LV" sz="1900" kern="1200" dirty="0"/>
            <a:t>Sadarbība un sadarbība</a:t>
          </a:r>
          <a:endParaRPr lang="de-DE" sz="1900" kern="1200" dirty="0"/>
        </a:p>
      </dsp:txBody>
      <dsp:txXfrm>
        <a:off x="2865865" y="1697252"/>
        <a:ext cx="1900349" cy="589476"/>
      </dsp:txXfrm>
    </dsp:sp>
    <dsp:sp modelId="{55B61CAF-EE86-CB45-8B8C-CEF899067387}">
      <dsp:nvSpPr>
        <dsp:cNvPr id="0" name=""/>
        <dsp:cNvSpPr/>
      </dsp:nvSpPr>
      <dsp:spPr>
        <a:xfrm>
          <a:off x="2847526" y="2401399"/>
          <a:ext cx="1937027" cy="626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lv-LV" sz="1900" kern="1200" dirty="0"/>
            <a:t>Konstruktīvisms</a:t>
          </a:r>
        </a:p>
      </dsp:txBody>
      <dsp:txXfrm>
        <a:off x="2865865" y="2419738"/>
        <a:ext cx="1900349" cy="5894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solidFill>
                  <a:schemeClr val="tx1"/>
                </a:solidFill>
              </a:rPr>
              <a:t>Module D: WebQuests as learning frameworks!</a:t>
            </a:r>
            <a:endParaRPr lang="en-GB" dirty="0"/>
          </a:p>
        </p:txBody>
      </p:sp>
    </p:spTree>
    <p:extLst>
      <p:ext uri="{BB962C8B-B14F-4D97-AF65-F5344CB8AC3E}">
        <p14:creationId xmlns:p14="http://schemas.microsoft.com/office/powerpoint/2010/main" val="426995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44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650" indent="-514350" algn="l">
              <a:buAutoNum type="arabicPeriod"/>
            </a:pPr>
            <a:r>
              <a:rPr lang="en-GB" sz="1100" b="1" dirty="0">
                <a:solidFill>
                  <a:srgbClr val="FFFF00"/>
                </a:solidFill>
              </a:rPr>
              <a:t>Bringing contemporary ideas into the classroom</a:t>
            </a:r>
          </a:p>
          <a:p>
            <a:pPr marL="628650" indent="-514350" algn="l">
              <a:buAutoNum type="arabicPeriod"/>
            </a:pPr>
            <a:r>
              <a:rPr lang="en-GB" sz="1100" b="1" dirty="0">
                <a:solidFill>
                  <a:srgbClr val="FFFF00"/>
                </a:solidFill>
              </a:rPr>
              <a:t>Evaluating history, topics or events</a:t>
            </a:r>
          </a:p>
          <a:p>
            <a:pPr marL="628650" indent="-514350" algn="l">
              <a:buAutoNum type="arabicPeriod"/>
            </a:pPr>
            <a:r>
              <a:rPr lang="en-GB" sz="1100" b="1" dirty="0">
                <a:solidFill>
                  <a:srgbClr val="FFFF00"/>
                </a:solidFill>
              </a:rPr>
              <a:t>Creation of a product</a:t>
            </a:r>
          </a:p>
          <a:p>
            <a:pPr marL="628650" indent="-514350" algn="l">
              <a:buAutoNum type="arabicPeriod"/>
            </a:pPr>
            <a:r>
              <a:rPr lang="en-GB" sz="1100" b="1" dirty="0">
                <a:solidFill>
                  <a:srgbClr val="FFFF00"/>
                </a:solidFill>
              </a:rPr>
              <a:t>Dealing with authentic life situations</a:t>
            </a:r>
          </a:p>
          <a:p>
            <a:pPr marL="628650" indent="-514350" algn="l">
              <a:buAutoNum type="arabicPeriod"/>
            </a:pPr>
            <a:r>
              <a:rPr lang="en-GB" sz="1100" b="1" dirty="0">
                <a:solidFill>
                  <a:srgbClr val="FFFF00"/>
                </a:solidFill>
              </a:rPr>
              <a:t>Foster motivation and imagination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6189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Retelling tasks</a:t>
            </a:r>
          </a:p>
          <a:p>
            <a:pPr marL="0" lvl="0" indent="0" algn="l" rtl="0">
              <a:spcBef>
                <a:spcPts val="0"/>
              </a:spcBef>
              <a:spcAft>
                <a:spcPts val="0"/>
              </a:spcAft>
              <a:buNone/>
            </a:pPr>
            <a:r>
              <a:rPr lang="en-GB" dirty="0"/>
              <a:t>Compilation tasks</a:t>
            </a:r>
          </a:p>
          <a:p>
            <a:pPr marL="0" lvl="0" indent="0" algn="l" rtl="0">
              <a:spcBef>
                <a:spcPts val="0"/>
              </a:spcBef>
              <a:spcAft>
                <a:spcPts val="0"/>
              </a:spcAft>
              <a:buNone/>
            </a:pPr>
            <a:r>
              <a:rPr lang="en-GB" dirty="0"/>
              <a:t>Journalistic tasks</a:t>
            </a:r>
          </a:p>
          <a:p>
            <a:pPr marL="0" lvl="0" indent="0" algn="l" rtl="0">
              <a:spcBef>
                <a:spcPts val="0"/>
              </a:spcBef>
              <a:spcAft>
                <a:spcPts val="0"/>
              </a:spcAft>
              <a:buNone/>
            </a:pPr>
            <a:r>
              <a:rPr lang="en-GB" dirty="0"/>
              <a:t>Persuasion tasks</a:t>
            </a:r>
          </a:p>
          <a:p>
            <a:pPr marL="0" lvl="0" indent="0" algn="l" rtl="0">
              <a:spcBef>
                <a:spcPts val="0"/>
              </a:spcBef>
              <a:spcAft>
                <a:spcPts val="0"/>
              </a:spcAft>
              <a:buNone/>
            </a:pPr>
            <a:r>
              <a:rPr lang="en-GB" dirty="0"/>
              <a:t>Design tasks</a:t>
            </a:r>
          </a:p>
          <a:p>
            <a:pPr marL="0" lvl="0" indent="0" algn="l" rtl="0">
              <a:spcBef>
                <a:spcPts val="0"/>
              </a:spcBef>
              <a:spcAft>
                <a:spcPts val="0"/>
              </a:spcAft>
              <a:buNone/>
            </a:pPr>
            <a:r>
              <a:rPr lang="en-GB" dirty="0"/>
              <a:t>Creative production tasks</a:t>
            </a:r>
          </a:p>
          <a:p>
            <a:pPr marL="0" lvl="0" indent="0" algn="l" rtl="0">
              <a:spcBef>
                <a:spcPts val="0"/>
              </a:spcBef>
              <a:spcAft>
                <a:spcPts val="0"/>
              </a:spcAft>
              <a:buNone/>
            </a:pPr>
            <a:r>
              <a:rPr lang="en-GB" dirty="0"/>
              <a:t>Consensus building tasks</a:t>
            </a:r>
          </a:p>
          <a:p>
            <a:pPr marL="0" lvl="0" indent="0" algn="l" rtl="0">
              <a:spcBef>
                <a:spcPts val="0"/>
              </a:spcBef>
              <a:spcAft>
                <a:spcPts val="0"/>
              </a:spcAft>
              <a:buNone/>
            </a:pPr>
            <a:r>
              <a:rPr lang="en-GB" dirty="0"/>
              <a:t>Mystery and detective tasks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5279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IE" b="1" dirty="0"/>
              <a:t>Design II: </a:t>
            </a:r>
            <a:r>
              <a:rPr lang="en-IE" b="1" dirty="0">
                <a:solidFill>
                  <a:srgbClr val="FFFF00"/>
                </a:solidFill>
              </a:rPr>
              <a:t>What to use in a WebQuest:</a:t>
            </a:r>
            <a:endParaRPr lang="en-GB" b="1" dirty="0"/>
          </a:p>
          <a:p>
            <a:pPr algn="l"/>
            <a:r>
              <a:rPr lang="en-IE" dirty="0"/>
              <a:t> </a:t>
            </a:r>
            <a:endParaRPr lang="en-GB" dirty="0"/>
          </a:p>
          <a:p>
            <a:pPr marL="571500" indent="-457200" algn="l">
              <a:buFont typeface="Arial" panose="020B0604020202020204" pitchFamily="34" charset="0"/>
              <a:buChar char="•"/>
            </a:pPr>
            <a:r>
              <a:rPr lang="en-GB" sz="1100" dirty="0">
                <a:solidFill>
                  <a:srgbClr val="FFFF00"/>
                </a:solidFill>
              </a:rPr>
              <a:t>Use commercial and non-commercial websites</a:t>
            </a:r>
          </a:p>
          <a:p>
            <a:pPr marL="571500" indent="-457200" algn="l">
              <a:buFont typeface="Arial" panose="020B0604020202020204" pitchFamily="34" charset="0"/>
              <a:buChar char="•"/>
            </a:pPr>
            <a:r>
              <a:rPr lang="en-GB" sz="1100" dirty="0">
                <a:solidFill>
                  <a:srgbClr val="FFFF00"/>
                </a:solidFill>
              </a:rPr>
              <a:t>Create an own website or a blog </a:t>
            </a:r>
            <a:r>
              <a:rPr lang="en-GB" sz="800" dirty="0">
                <a:solidFill>
                  <a:srgbClr val="FFFF00"/>
                </a:solidFill>
              </a:rPr>
              <a:t>(e.g. with </a:t>
            </a:r>
            <a:r>
              <a:rPr lang="en-GB" sz="800" dirty="0" err="1">
                <a:solidFill>
                  <a:srgbClr val="FFFF00"/>
                </a:solidFill>
              </a:rPr>
              <a:t>blogger.com</a:t>
            </a:r>
            <a:r>
              <a:rPr lang="en-GB" sz="800" dirty="0">
                <a:solidFill>
                  <a:srgbClr val="FFFF00"/>
                </a:solidFill>
              </a:rPr>
              <a:t>) </a:t>
            </a:r>
            <a:r>
              <a:rPr lang="en-GB" sz="1100" dirty="0">
                <a:solidFill>
                  <a:srgbClr val="FFFF00"/>
                </a:solidFill>
              </a:rPr>
              <a:t>or a MOOC </a:t>
            </a:r>
            <a:r>
              <a:rPr lang="en-GB" sz="800" dirty="0">
                <a:solidFill>
                  <a:srgbClr val="FFFF00"/>
                </a:solidFill>
              </a:rPr>
              <a:t>(e.g. with </a:t>
            </a:r>
            <a:r>
              <a:rPr lang="en-GB" sz="800" dirty="0" err="1">
                <a:solidFill>
                  <a:srgbClr val="FFFF00"/>
                </a:solidFill>
              </a:rPr>
              <a:t>MOOCit.de</a:t>
            </a:r>
            <a:r>
              <a:rPr lang="en-GB" sz="800" dirty="0">
                <a:solidFill>
                  <a:srgbClr val="FFFF00"/>
                </a:solidFill>
              </a:rPr>
              <a:t>) </a:t>
            </a:r>
            <a:r>
              <a:rPr lang="en-GB" sz="1100" dirty="0">
                <a:solidFill>
                  <a:srgbClr val="FFFF00"/>
                </a:solidFill>
              </a:rPr>
              <a:t>to provide the learners with the setting, the problem and the tasks.</a:t>
            </a:r>
          </a:p>
          <a:p>
            <a:pPr marL="571500" indent="-457200" algn="l">
              <a:buFont typeface="Arial" panose="020B0604020202020204" pitchFamily="34" charset="0"/>
              <a:buChar char="•"/>
            </a:pPr>
            <a:r>
              <a:rPr lang="en-GB" sz="1100" dirty="0">
                <a:solidFill>
                  <a:srgbClr val="FFFF00"/>
                </a:solidFill>
              </a:rPr>
              <a:t>You can also create own website with individual information to make sure the necessary information is available for the learners</a:t>
            </a:r>
          </a:p>
          <a:p>
            <a:pPr marL="114300" indent="0" algn="l"/>
            <a:endParaRPr lang="en-GB" sz="800" dirty="0">
              <a:solidFill>
                <a:srgbClr val="FFFF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132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875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7172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0" indent="-457200">
              <a:buFont typeface="Arial" panose="020B0604020202020204" pitchFamily="34" charset="0"/>
              <a:buChar char="•"/>
            </a:pPr>
            <a:r>
              <a:rPr lang="de-DE" sz="1100" dirty="0" err="1">
                <a:solidFill>
                  <a:srgbClr val="FFFF00"/>
                </a:solidFill>
              </a:rPr>
              <a:t>Mathematic</a:t>
            </a:r>
            <a:r>
              <a:rPr lang="de-DE" sz="1100" dirty="0">
                <a:solidFill>
                  <a:srgbClr val="FFFF00"/>
                </a:solidFill>
              </a:rPr>
              <a:t> </a:t>
            </a:r>
            <a:r>
              <a:rPr lang="de-DE" sz="1100" dirty="0" err="1">
                <a:solidFill>
                  <a:srgbClr val="FFFF00"/>
                </a:solidFill>
              </a:rPr>
              <a:t>tasks</a:t>
            </a:r>
            <a:r>
              <a:rPr lang="de-DE" sz="1100" dirty="0">
                <a:solidFill>
                  <a:srgbClr val="FFFF00"/>
                </a:solidFill>
              </a:rPr>
              <a:t>, </a:t>
            </a:r>
            <a:r>
              <a:rPr lang="en-GB" sz="1100" dirty="0">
                <a:solidFill>
                  <a:srgbClr val="FFFF00"/>
                </a:solidFill>
              </a:rPr>
              <a:t>Retelling tasks, Coordinated tasks</a:t>
            </a:r>
          </a:p>
          <a:p>
            <a:pPr marL="571500" indent="-457200">
              <a:buFont typeface="Arial" panose="020B0604020202020204" pitchFamily="34" charset="0"/>
              <a:buChar char="•"/>
            </a:pPr>
            <a:r>
              <a:rPr lang="en-GB" sz="1100" dirty="0">
                <a:solidFill>
                  <a:srgbClr val="FFFF00"/>
                </a:solidFill>
              </a:rPr>
              <a:t>Compilation tasks, Persuasion tasks, Design tasks</a:t>
            </a:r>
          </a:p>
          <a:p>
            <a:pPr marL="571500" indent="-457200">
              <a:buFont typeface="Arial" panose="020B0604020202020204" pitchFamily="34" charset="0"/>
              <a:buChar char="•"/>
            </a:pPr>
            <a:r>
              <a:rPr lang="en-GB" sz="1100" dirty="0">
                <a:solidFill>
                  <a:srgbClr val="FFFF00"/>
                </a:solidFill>
              </a:rPr>
              <a:t>Presentation tasks, Categorisation tasks, Negotiation tasks</a:t>
            </a:r>
          </a:p>
          <a:p>
            <a:pPr marL="571500" indent="-457200">
              <a:buFont typeface="Arial" panose="020B0604020202020204" pitchFamily="34" charset="0"/>
              <a:buChar char="•"/>
            </a:pPr>
            <a:r>
              <a:rPr lang="en-GB" sz="1100" dirty="0">
                <a:solidFill>
                  <a:srgbClr val="FFFF00"/>
                </a:solidFill>
              </a:rPr>
              <a:t>Check tasks, reporting tasks, consensus building tasks</a:t>
            </a:r>
          </a:p>
          <a:p>
            <a:endParaRPr lang="en-GB" dirty="0"/>
          </a:p>
        </p:txBody>
      </p:sp>
    </p:spTree>
    <p:extLst>
      <p:ext uri="{BB962C8B-B14F-4D97-AF65-F5344CB8AC3E}">
        <p14:creationId xmlns:p14="http://schemas.microsoft.com/office/powerpoint/2010/main" val="10546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18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e-DE" sz="1400" b="1" dirty="0" err="1"/>
              <a:t>Introduction</a:t>
            </a:r>
            <a:br>
              <a:rPr lang="de-DE" dirty="0"/>
            </a:br>
            <a:r>
              <a:rPr lang="de-DE" altLang="de-DE" dirty="0">
                <a:solidFill>
                  <a:schemeClr val="tx1"/>
                </a:solidFill>
                <a:latin typeface="Arial Unicode MS"/>
              </a:rPr>
              <a:t>The </a:t>
            </a:r>
            <a:r>
              <a:rPr lang="de-DE" altLang="de-DE" dirty="0" err="1">
                <a:solidFill>
                  <a:schemeClr val="tx1"/>
                </a:solidFill>
                <a:latin typeface="Arial Unicode MS"/>
              </a:rPr>
              <a:t>introduction</a:t>
            </a:r>
            <a:r>
              <a:rPr lang="de-DE" altLang="de-DE" dirty="0">
                <a:solidFill>
                  <a:schemeClr val="tx1"/>
                </a:solidFill>
                <a:latin typeface="Arial Unicode MS"/>
              </a:rPr>
              <a:t> </a:t>
            </a:r>
            <a:r>
              <a:rPr lang="de-DE" altLang="de-DE" dirty="0" err="1">
                <a:solidFill>
                  <a:schemeClr val="tx1"/>
                </a:solidFill>
                <a:latin typeface="Arial Unicode MS"/>
              </a:rPr>
              <a:t>raises</a:t>
            </a:r>
            <a:r>
              <a:rPr lang="de-DE" altLang="de-DE" dirty="0">
                <a:solidFill>
                  <a:schemeClr val="tx1"/>
                </a:solidFill>
                <a:latin typeface="Arial Unicode MS"/>
              </a:rPr>
              <a:t> </a:t>
            </a:r>
            <a:r>
              <a:rPr lang="de-DE" altLang="de-DE" dirty="0" err="1">
                <a:solidFill>
                  <a:schemeClr val="tx1"/>
                </a:solidFill>
                <a:latin typeface="Arial Unicode MS"/>
              </a:rPr>
              <a:t>awareness</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a </a:t>
            </a:r>
            <a:r>
              <a:rPr lang="de-DE" altLang="de-DE" dirty="0" err="1">
                <a:solidFill>
                  <a:schemeClr val="tx1"/>
                </a:solidFill>
                <a:latin typeface="Arial Unicode MS"/>
              </a:rPr>
              <a:t>topic</a:t>
            </a:r>
            <a:r>
              <a:rPr lang="de-DE" altLang="de-DE" dirty="0">
                <a:solidFill>
                  <a:schemeClr val="tx1"/>
                </a:solidFill>
                <a:latin typeface="Arial Unicode MS"/>
              </a:rPr>
              <a:t>.</a:t>
            </a:r>
            <a:br>
              <a:rPr lang="de-DE" altLang="de-DE" dirty="0">
                <a:solidFill>
                  <a:schemeClr val="tx1"/>
                </a:solidFill>
                <a:latin typeface="Arial Unicode MS"/>
              </a:rPr>
            </a:br>
            <a:r>
              <a:rPr lang="de-DE" altLang="de-DE" dirty="0">
                <a:solidFill>
                  <a:schemeClr val="tx1"/>
                </a:solidFill>
                <a:latin typeface="Arial Unicode MS"/>
              </a:rPr>
              <a:t>Due </a:t>
            </a:r>
            <a:r>
              <a:rPr lang="de-DE" altLang="de-DE" dirty="0" err="1">
                <a:solidFill>
                  <a:schemeClr val="tx1"/>
                </a:solidFill>
                <a:latin typeface="Arial Unicode MS"/>
              </a:rPr>
              <a:t>to</a:t>
            </a:r>
            <a:r>
              <a:rPr lang="de-DE" altLang="de-DE" dirty="0">
                <a:solidFill>
                  <a:schemeClr val="tx1"/>
                </a:solidFill>
                <a:latin typeface="Arial Unicode MS"/>
              </a:rPr>
              <a:t> </a:t>
            </a:r>
            <a:r>
              <a:rPr lang="de-DE" altLang="de-DE" dirty="0" err="1">
                <a:solidFill>
                  <a:schemeClr val="tx1"/>
                </a:solidFill>
                <a:latin typeface="Arial Unicode MS"/>
              </a:rPr>
              <a:t>the</a:t>
            </a:r>
            <a:r>
              <a:rPr lang="de-DE" altLang="de-DE" dirty="0">
                <a:solidFill>
                  <a:schemeClr val="tx1"/>
                </a:solidFill>
                <a:latin typeface="Arial Unicode MS"/>
              </a:rPr>
              <a:t> </a:t>
            </a:r>
            <a:r>
              <a:rPr lang="de-DE" altLang="de-DE" dirty="0" err="1">
                <a:solidFill>
                  <a:schemeClr val="tx1"/>
                </a:solidFill>
                <a:latin typeface="Arial Unicode MS"/>
              </a:rPr>
              <a:t>authenticity</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the</a:t>
            </a:r>
            <a:r>
              <a:rPr lang="de-DE" altLang="de-DE" dirty="0">
                <a:solidFill>
                  <a:schemeClr val="tx1"/>
                </a:solidFill>
                <a:latin typeface="Arial Unicode MS"/>
              </a:rPr>
              <a:t> </a:t>
            </a:r>
            <a:r>
              <a:rPr lang="de-DE" altLang="de-DE" dirty="0" err="1">
                <a:solidFill>
                  <a:schemeClr val="tx1"/>
                </a:solidFill>
                <a:latin typeface="Arial Unicode MS"/>
              </a:rPr>
              <a:t>WebQuest</a:t>
            </a:r>
            <a:r>
              <a:rPr lang="de-DE" altLang="de-DE" dirty="0">
                <a:solidFill>
                  <a:schemeClr val="tx1"/>
                </a:solidFill>
                <a:latin typeface="Arial Unicode MS"/>
              </a:rPr>
              <a:t> </a:t>
            </a:r>
            <a:r>
              <a:rPr lang="de-DE" altLang="de-DE" dirty="0" err="1">
                <a:solidFill>
                  <a:schemeClr val="tx1"/>
                </a:solidFill>
                <a:latin typeface="Arial Unicode MS"/>
              </a:rPr>
              <a:t>it</a:t>
            </a:r>
            <a:r>
              <a:rPr lang="de-DE" altLang="de-DE" dirty="0">
                <a:solidFill>
                  <a:schemeClr val="tx1"/>
                </a:solidFill>
                <a:latin typeface="Arial Unicode MS"/>
              </a:rPr>
              <a:t> </a:t>
            </a:r>
            <a:r>
              <a:rPr lang="de-DE" altLang="de-DE" dirty="0" err="1">
                <a:solidFill>
                  <a:schemeClr val="tx1"/>
                </a:solidFill>
                <a:latin typeface="Arial Unicode MS"/>
              </a:rPr>
              <a:t>should</a:t>
            </a:r>
            <a:r>
              <a:rPr lang="de-DE" altLang="de-DE" dirty="0">
                <a:solidFill>
                  <a:schemeClr val="tx1"/>
                </a:solidFill>
                <a:latin typeface="Arial Unicode MS"/>
              </a:rPr>
              <a:t> </a:t>
            </a:r>
            <a:r>
              <a:rPr lang="de-DE" altLang="de-DE" dirty="0" err="1">
                <a:solidFill>
                  <a:schemeClr val="tx1"/>
                </a:solidFill>
                <a:latin typeface="Arial Unicode MS"/>
              </a:rPr>
              <a:t>arouse</a:t>
            </a:r>
            <a:r>
              <a:rPr lang="de-DE" altLang="de-DE" dirty="0">
                <a:solidFill>
                  <a:schemeClr val="tx1"/>
                </a:solidFill>
                <a:latin typeface="Arial Unicode MS"/>
              </a:rPr>
              <a:t> </a:t>
            </a:r>
            <a:r>
              <a:rPr lang="de-DE" altLang="de-DE" dirty="0" err="1">
                <a:solidFill>
                  <a:schemeClr val="tx1"/>
                </a:solidFill>
                <a:latin typeface="Arial Unicode MS"/>
              </a:rPr>
              <a:t>curiosity</a:t>
            </a:r>
            <a:br>
              <a:rPr lang="de-DE" altLang="de-DE" dirty="0">
                <a:solidFill>
                  <a:schemeClr val="tx1"/>
                </a:solidFill>
                <a:latin typeface="Arial Unicode MS"/>
              </a:rPr>
            </a:br>
            <a:r>
              <a:rPr lang="de-DE" altLang="de-DE" dirty="0">
                <a:solidFill>
                  <a:schemeClr val="tx1"/>
                </a:solidFill>
                <a:latin typeface="Arial Unicode MS"/>
              </a:rPr>
              <a:t>and </a:t>
            </a:r>
            <a:r>
              <a:rPr lang="de-DE" altLang="de-DE" dirty="0" err="1">
                <a:solidFill>
                  <a:schemeClr val="tx1"/>
                </a:solidFill>
                <a:latin typeface="Arial Unicode MS"/>
              </a:rPr>
              <a:t>the</a:t>
            </a:r>
            <a:r>
              <a:rPr lang="de-DE" altLang="de-DE" dirty="0">
                <a:solidFill>
                  <a:schemeClr val="tx1"/>
                </a:solidFill>
                <a:latin typeface="Arial Unicode MS"/>
              </a:rPr>
              <a:t> </a:t>
            </a:r>
            <a:r>
              <a:rPr lang="de-DE" altLang="de-DE" dirty="0" err="1">
                <a:solidFill>
                  <a:schemeClr val="tx1"/>
                </a:solidFill>
                <a:latin typeface="Arial Unicode MS"/>
              </a:rPr>
              <a:t>desire</a:t>
            </a:r>
            <a:r>
              <a:rPr lang="de-DE" altLang="de-DE" dirty="0">
                <a:solidFill>
                  <a:schemeClr val="tx1"/>
                </a:solidFill>
                <a:latin typeface="Arial Unicode MS"/>
              </a:rPr>
              <a:t> </a:t>
            </a:r>
            <a:r>
              <a:rPr lang="de-DE" altLang="de-DE" dirty="0" err="1">
                <a:solidFill>
                  <a:schemeClr val="tx1"/>
                </a:solidFill>
                <a:latin typeface="Arial Unicode MS"/>
              </a:rPr>
              <a:t>to</a:t>
            </a:r>
            <a:r>
              <a:rPr lang="de-DE" altLang="de-DE" dirty="0">
                <a:solidFill>
                  <a:schemeClr val="tx1"/>
                </a:solidFill>
                <a:latin typeface="Arial Unicode MS"/>
              </a:rPr>
              <a:t> </a:t>
            </a:r>
            <a:r>
              <a:rPr lang="de-DE" altLang="de-DE" dirty="0" err="1">
                <a:solidFill>
                  <a:schemeClr val="tx1"/>
                </a:solidFill>
                <a:latin typeface="Arial Unicode MS"/>
              </a:rPr>
              <a:t>get</a:t>
            </a:r>
            <a:r>
              <a:rPr lang="de-DE" altLang="de-DE" dirty="0">
                <a:solidFill>
                  <a:schemeClr val="tx1"/>
                </a:solidFill>
                <a:latin typeface="Arial Unicode MS"/>
              </a:rPr>
              <a:t> </a:t>
            </a:r>
            <a:r>
              <a:rPr lang="de-DE" altLang="de-DE" dirty="0" err="1">
                <a:solidFill>
                  <a:schemeClr val="tx1"/>
                </a:solidFill>
                <a:latin typeface="Arial Unicode MS"/>
              </a:rPr>
              <a:t>more</a:t>
            </a:r>
            <a:r>
              <a:rPr lang="de-DE" altLang="de-DE" dirty="0">
                <a:solidFill>
                  <a:schemeClr val="tx1"/>
                </a:solidFill>
                <a:latin typeface="Arial Unicode MS"/>
              </a:rPr>
              <a:t> </a:t>
            </a:r>
            <a:r>
              <a:rPr lang="de-DE" altLang="de-DE" dirty="0" err="1">
                <a:solidFill>
                  <a:schemeClr val="tx1"/>
                </a:solidFill>
                <a:latin typeface="Arial Unicode MS"/>
              </a:rPr>
              <a:t>information</a:t>
            </a:r>
            <a:r>
              <a:rPr lang="de-DE" altLang="de-DE" dirty="0">
                <a:solidFill>
                  <a:schemeClr val="tx1"/>
                </a:solidFill>
                <a:latin typeface="Arial Unicode MS"/>
              </a:rPr>
              <a:t> in </a:t>
            </a:r>
            <a:r>
              <a:rPr lang="de-DE" altLang="de-DE" dirty="0" err="1">
                <a:solidFill>
                  <a:schemeClr val="tx1"/>
                </a:solidFill>
                <a:latin typeface="Arial Unicode MS"/>
              </a:rPr>
              <a:t>the</a:t>
            </a:r>
            <a:r>
              <a:rPr lang="de-DE" altLang="de-DE" dirty="0">
                <a:solidFill>
                  <a:schemeClr val="tx1"/>
                </a:solidFill>
                <a:latin typeface="Arial Unicode MS"/>
              </a:rPr>
              <a:t> </a:t>
            </a:r>
            <a:r>
              <a:rPr lang="de-DE" altLang="de-DE" dirty="0" err="1">
                <a:solidFill>
                  <a:schemeClr val="tx1"/>
                </a:solidFill>
                <a:latin typeface="Arial Unicode MS"/>
              </a:rPr>
              <a:t>students</a:t>
            </a:r>
            <a:r>
              <a:rPr lang="de-DE" altLang="de-DE" dirty="0">
                <a:solidFill>
                  <a:schemeClr val="tx1"/>
                </a:solidFill>
                <a:latin typeface="Arial Unicode MS"/>
              </a:rPr>
              <a:t>:</a:t>
            </a:r>
            <a:r>
              <a:rPr lang="de-DE" altLang="de-DE" sz="600" dirty="0">
                <a:solidFill>
                  <a:schemeClr val="tx1"/>
                </a:solidFill>
              </a:rPr>
              <a:t> </a:t>
            </a:r>
            <a:endParaRPr lang="de-DE" altLang="de-DE" sz="2400" dirty="0">
              <a:solidFill>
                <a:schemeClr val="tx1"/>
              </a:solidFill>
              <a:latin typeface="Arial" panose="020B0604020202020204" pitchFamily="34" charset="0"/>
            </a:endParaRPr>
          </a:p>
          <a:p>
            <a:pPr marL="0" lvl="0" indent="0" algn="l" rtl="0">
              <a:spcBef>
                <a:spcPts val="0"/>
              </a:spcBef>
              <a:spcAft>
                <a:spcPts val="0"/>
              </a:spcAft>
              <a:buNone/>
            </a:pPr>
            <a:endParaRPr lang="lv-LV" dirty="0"/>
          </a:p>
          <a:p>
            <a:pPr marL="0" lvl="0" indent="0" algn="l" rtl="0">
              <a:spcBef>
                <a:spcPts val="0"/>
              </a:spcBef>
              <a:spcAft>
                <a:spcPts val="0"/>
              </a:spcAft>
              <a:buNone/>
            </a:pPr>
            <a:endParaRPr lang="en-LV"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95143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717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3c2e0530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3c2e053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266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indent="-457200" algn="l">
              <a:buFont typeface="Arial" panose="020B0604020202020204" pitchFamily="34" charset="0"/>
              <a:buChar char="•"/>
            </a:pPr>
            <a:r>
              <a:rPr lang="en-US" sz="1100" dirty="0">
                <a:solidFill>
                  <a:srgbClr val="FFFF00"/>
                </a:solidFill>
              </a:rPr>
              <a:t>WebQuests are an opportunity to work in a learner-centered manner in the classroom and to use computers and the Internet sensibly.</a:t>
            </a:r>
          </a:p>
          <a:p>
            <a:pPr marL="571500" indent="-457200" algn="l">
              <a:buFont typeface="Arial" panose="020B0604020202020204" pitchFamily="34" charset="0"/>
              <a:buChar char="•"/>
            </a:pPr>
            <a:r>
              <a:rPr lang="en-US" sz="1100" dirty="0">
                <a:solidFill>
                  <a:srgbClr val="FFFF00"/>
                </a:solidFill>
              </a:rPr>
              <a:t>The prerequisite, however, is that the teachers deal with the underlying aspects of learning theory at least to some extent. </a:t>
            </a:r>
          </a:p>
          <a:p>
            <a:pPr marL="571500" indent="-457200" algn="l">
              <a:buFont typeface="Arial" panose="020B0604020202020204" pitchFamily="34" charset="0"/>
              <a:buChar char="•"/>
            </a:pPr>
            <a:r>
              <a:rPr lang="en-US" sz="1100" dirty="0">
                <a:solidFill>
                  <a:srgbClr val="FFFF00"/>
                </a:solidFill>
              </a:rPr>
              <a:t>WebQuests can be seen as building blocks for another lesson.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19602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624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de-DE" sz="1100" b="1" dirty="0">
                <a:solidFill>
                  <a:srgbClr val="FFFF00"/>
                </a:solidFill>
              </a:rPr>
              <a:t>Technical </a:t>
            </a:r>
            <a:r>
              <a:rPr lang="de-DE" sz="1100" b="1" dirty="0" err="1">
                <a:solidFill>
                  <a:srgbClr val="FFFF00"/>
                </a:solidFill>
              </a:rPr>
              <a:t>knowledge</a:t>
            </a:r>
            <a:endParaRPr lang="de-DE" sz="1100" b="1" dirty="0">
              <a:solidFill>
                <a:srgbClr val="FFFF00"/>
              </a:solidFill>
            </a:endParaRPr>
          </a:p>
          <a:p>
            <a:pPr>
              <a:buFont typeface="Arial" panose="020B0604020202020204" pitchFamily="34" charset="0"/>
              <a:buChar char="•"/>
            </a:pPr>
            <a:r>
              <a:rPr lang="de-DE" sz="1100" b="1" dirty="0">
                <a:solidFill>
                  <a:srgbClr val="FFFF00"/>
                </a:solidFill>
              </a:rPr>
              <a:t> Scientific </a:t>
            </a:r>
            <a:r>
              <a:rPr lang="de-DE" sz="1100" b="1" dirty="0" err="1">
                <a:solidFill>
                  <a:srgbClr val="FFFF00"/>
                </a:solidFill>
              </a:rPr>
              <a:t>knowledge</a:t>
            </a:r>
            <a:endParaRPr lang="de-DE" sz="1100" b="1" dirty="0">
              <a:solidFill>
                <a:srgbClr val="FFFF00"/>
              </a:solidFill>
            </a:endParaRPr>
          </a:p>
          <a:p>
            <a:pPr>
              <a:buFont typeface="Arial" panose="020B0604020202020204" pitchFamily="34" charset="0"/>
              <a:buChar char="•"/>
            </a:pPr>
            <a:r>
              <a:rPr lang="de-DE" sz="1100" b="1" dirty="0">
                <a:solidFill>
                  <a:srgbClr val="FFFF00"/>
                </a:solidFill>
              </a:rPr>
              <a:t> </a:t>
            </a:r>
            <a:r>
              <a:rPr lang="de-DE" sz="1100" b="1" dirty="0" err="1">
                <a:solidFill>
                  <a:srgbClr val="FFFF00"/>
                </a:solidFill>
              </a:rPr>
              <a:t>Programming</a:t>
            </a:r>
            <a:r>
              <a:rPr lang="de-DE" sz="1100" b="1" dirty="0">
                <a:solidFill>
                  <a:srgbClr val="FFFF00"/>
                </a:solidFill>
              </a:rPr>
              <a:t> </a:t>
            </a:r>
            <a:r>
              <a:rPr lang="de-DE" sz="1100" b="1" dirty="0" err="1">
                <a:solidFill>
                  <a:srgbClr val="FFFF00"/>
                </a:solidFill>
              </a:rPr>
              <a:t>knowledge</a:t>
            </a:r>
            <a:endParaRPr lang="de-DE" sz="1100" b="1" dirty="0">
              <a:solidFill>
                <a:srgbClr val="FFFF00"/>
              </a:solidFill>
            </a:endParaRPr>
          </a:p>
          <a:p>
            <a:pPr>
              <a:buFont typeface="Arial" panose="020B0604020202020204" pitchFamily="34" charset="0"/>
              <a:buChar char="•"/>
            </a:pPr>
            <a:r>
              <a:rPr lang="de-DE" sz="1100" b="1" dirty="0">
                <a:solidFill>
                  <a:srgbClr val="FFFF00"/>
                </a:solidFill>
              </a:rPr>
              <a:t> </a:t>
            </a:r>
            <a:r>
              <a:rPr lang="de-DE" sz="1100" b="1" dirty="0" err="1">
                <a:solidFill>
                  <a:srgbClr val="FFFF00"/>
                </a:solidFill>
              </a:rPr>
              <a:t>Pedagogical</a:t>
            </a:r>
            <a:r>
              <a:rPr lang="de-DE" sz="1100" b="1" dirty="0">
                <a:solidFill>
                  <a:srgbClr val="FFFF00"/>
                </a:solidFill>
              </a:rPr>
              <a:t> </a:t>
            </a:r>
            <a:r>
              <a:rPr lang="de-DE" sz="1100" b="1" dirty="0" err="1">
                <a:solidFill>
                  <a:srgbClr val="FFFF00"/>
                </a:solidFill>
              </a:rPr>
              <a:t>knowledge</a:t>
            </a:r>
            <a:endParaRPr lang="en-US" sz="1100" dirty="0">
              <a:solidFill>
                <a:srgbClr val="FFFF00"/>
              </a:solidFill>
            </a:endParaRPr>
          </a:p>
          <a:p>
            <a:endParaRPr lang="en-GB" dirty="0"/>
          </a:p>
        </p:txBody>
      </p:sp>
    </p:spTree>
    <p:extLst>
      <p:ext uri="{BB962C8B-B14F-4D97-AF65-F5344CB8AC3E}">
        <p14:creationId xmlns:p14="http://schemas.microsoft.com/office/powerpoint/2010/main" val="1827487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436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1. Designer of the WebQuest </a:t>
            </a:r>
          </a:p>
          <a:p>
            <a:pPr marL="0" lvl="0" indent="0" algn="l" rtl="0">
              <a:spcBef>
                <a:spcPts val="0"/>
              </a:spcBef>
              <a:spcAft>
                <a:spcPts val="0"/>
              </a:spcAft>
              <a:buNone/>
            </a:pPr>
            <a:r>
              <a:rPr lang="en-GB" dirty="0"/>
              <a:t>2. Researcher and Organiser</a:t>
            </a:r>
          </a:p>
          <a:p>
            <a:pPr marL="0" lvl="0" indent="0" algn="l" rtl="0">
              <a:spcBef>
                <a:spcPts val="0"/>
              </a:spcBef>
              <a:spcAft>
                <a:spcPts val="0"/>
              </a:spcAft>
              <a:buNone/>
            </a:pPr>
            <a:r>
              <a:rPr lang="en-GB" dirty="0"/>
              <a:t>3. Information provider</a:t>
            </a:r>
          </a:p>
          <a:p>
            <a:pPr marL="0" lvl="0" indent="0" algn="l" rtl="0">
              <a:spcBef>
                <a:spcPts val="0"/>
              </a:spcBef>
              <a:spcAft>
                <a:spcPts val="0"/>
              </a:spcAft>
              <a:buNone/>
            </a:pPr>
            <a:r>
              <a:rPr lang="en-GB" dirty="0"/>
              <a:t>4. Providing hints</a:t>
            </a:r>
          </a:p>
          <a:p>
            <a:pPr marL="0" lvl="0" indent="0" algn="l" rtl="0">
              <a:spcBef>
                <a:spcPts val="0"/>
              </a:spcBef>
              <a:spcAft>
                <a:spcPts val="0"/>
              </a:spcAft>
              <a:buNone/>
            </a:pPr>
            <a:r>
              <a:rPr lang="en-GB" dirty="0"/>
              <a:t>5. Debriefing mentor</a:t>
            </a:r>
          </a:p>
          <a:p>
            <a:pPr marL="0" lvl="0" indent="0" algn="l" rtl="0">
              <a:spcBef>
                <a:spcPts val="0"/>
              </a:spcBef>
              <a:spcAft>
                <a:spcPts val="0"/>
              </a:spcAft>
              <a:buNone/>
            </a:pPr>
            <a:r>
              <a:rPr lang="en-GB" dirty="0"/>
              <a:t>6. Evaluator</a:t>
            </a:r>
          </a:p>
          <a:p>
            <a:pPr marL="0" lvl="0" indent="0" algn="l" rtl="0">
              <a:spcBef>
                <a:spcPts val="0"/>
              </a:spcBef>
              <a:spcAft>
                <a:spcPts val="0"/>
              </a:spcAft>
              <a:buNone/>
            </a:pPr>
            <a:r>
              <a:rPr lang="en-GB" dirty="0"/>
              <a:t>7. Summarising and helping to find conclusions</a:t>
            </a:r>
            <a:endParaRPr dirty="0"/>
          </a:p>
        </p:txBody>
      </p:sp>
    </p:spTree>
    <p:extLst>
      <p:ext uri="{BB962C8B-B14F-4D97-AF65-F5344CB8AC3E}">
        <p14:creationId xmlns:p14="http://schemas.microsoft.com/office/powerpoint/2010/main" val="2025766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23c2e0530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23c2e0530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50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e-DE" dirty="0">
                <a:solidFill>
                  <a:srgbClr val="FFFF00"/>
                </a:solidFill>
              </a:rPr>
              <a:t>„</a:t>
            </a:r>
            <a:r>
              <a:rPr lang="en-US" dirty="0">
                <a:solidFill>
                  <a:srgbClr val="FFFF00"/>
                </a:solidFill>
              </a:rPr>
              <a:t>WebQuest is an inquiry-oriented activity in which students get all information from the web. Teachers provide their students with the documents that include links to websites to use the information, according to the activity. “</a:t>
            </a:r>
            <a:endParaRPr lang="en-IE" dirty="0">
              <a:solidFill>
                <a:srgbClr val="FFFF00"/>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WebQuests were invented by Bernie Dodge in 1995 from San Diego State University.</a:t>
            </a:r>
            <a:br>
              <a:rPr lang="en-US" dirty="0"/>
            </a:br>
            <a:r>
              <a:rPr lang="en-US" dirty="0"/>
              <a:t>According to him a WebQuest is an </a:t>
            </a:r>
            <a:r>
              <a:rPr lang="en-US" dirty="0">
                <a:solidFill>
                  <a:srgbClr val="FFFF00"/>
                </a:solidFill>
              </a:rPr>
              <a:t>“inquiry-oriented activity in which some or all of the information that learners interact with comes from resources on the Internet”. </a:t>
            </a:r>
            <a:endParaRPr lang="en-IE" dirty="0">
              <a:solidFill>
                <a:srgbClr val="FFFF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164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purpose of using WebQuest is to encourage students to use information rather than gathering it and participate in meaningful classroom discussions.”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5598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FFFF00"/>
                </a:solidFill>
              </a:rPr>
              <a:t>“</a:t>
            </a:r>
            <a:r>
              <a:rPr lang="en-US" dirty="0"/>
              <a:t>The objective of the inquiry-baes online learning activity is</a:t>
            </a:r>
            <a:br>
              <a:rPr lang="en-US" dirty="0"/>
            </a:br>
            <a:r>
              <a:rPr lang="en-US" dirty="0"/>
              <a:t>“</a:t>
            </a:r>
            <a:r>
              <a:rPr lang="en-US" b="1" dirty="0"/>
              <a:t>to promote ´transformative´ learning outcomes, accomplished through the reading, analysis, and synthesis of online resources</a:t>
            </a:r>
            <a:r>
              <a:rPr lang="en-US" dirty="0"/>
              <a:t>.</a:t>
            </a:r>
            <a:r>
              <a:rPr lang="en-US" dirty="0">
                <a:solidFill>
                  <a:srgbClr val="FFFF00"/>
                </a:solidFill>
              </a:rPr>
              <a:t>”</a:t>
            </a:r>
            <a:endParaRPr lang="en-IE" dirty="0">
              <a:solidFill>
                <a:srgbClr val="FFFF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5392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Do you see a difference to the WebQuest about Mitosis?</a:t>
            </a:r>
            <a:br>
              <a:rPr lang="en-GB" dirty="0"/>
            </a:br>
            <a:endParaRPr dirty="0"/>
          </a:p>
        </p:txBody>
      </p:sp>
    </p:spTree>
    <p:extLst>
      <p:ext uri="{BB962C8B-B14F-4D97-AF65-F5344CB8AC3E}">
        <p14:creationId xmlns:p14="http://schemas.microsoft.com/office/powerpoint/2010/main" val="331798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2"/>
            </a:gs>
          </a:gsLst>
          <a:lin ang="2698631" scaled="0"/>
        </a:gradFill>
        <a:effectLst/>
      </p:bgPr>
    </p:bg>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720000" y="1683965"/>
            <a:ext cx="5045700" cy="2340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6205575" y="3547225"/>
            <a:ext cx="22152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2"/>
            </a:gs>
            <a:gs pos="100000">
              <a:schemeClr val="dk1"/>
            </a:gs>
          </a:gsLst>
          <a:lin ang="2698631" scaled="0"/>
        </a:gradFill>
        <a:effectLst/>
      </p:bgPr>
    </p:bg>
    <p:spTree>
      <p:nvGrpSpPr>
        <p:cNvPr id="1" name="Shape 15"/>
        <p:cNvGrpSpPr/>
        <p:nvPr/>
      </p:nvGrpSpPr>
      <p:grpSpPr>
        <a:xfrm>
          <a:off x="0" y="0"/>
          <a:ext cx="0" cy="0"/>
          <a:chOff x="0" y="0"/>
          <a:chExt cx="0" cy="0"/>
        </a:xfrm>
      </p:grpSpPr>
      <p:sp>
        <p:nvSpPr>
          <p:cNvPr id="20" name="Google Shape;20;p3"/>
          <p:cNvSpPr txBox="1">
            <a:spLocks noGrp="1"/>
          </p:cNvSpPr>
          <p:nvPr>
            <p:ph type="title"/>
          </p:nvPr>
        </p:nvSpPr>
        <p:spPr>
          <a:xfrm>
            <a:off x="5573475" y="1621225"/>
            <a:ext cx="2847300" cy="841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1" name="Google Shape;21;p3"/>
          <p:cNvSpPr txBox="1">
            <a:spLocks noGrp="1"/>
          </p:cNvSpPr>
          <p:nvPr>
            <p:ph type="subTitle" idx="1"/>
          </p:nvPr>
        </p:nvSpPr>
        <p:spPr>
          <a:xfrm>
            <a:off x="4634100" y="2571750"/>
            <a:ext cx="37866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2800"/>
              <a:buNone/>
              <a:defRPr sz="16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Open Sans" panose="020B0606030504020204" pitchFamily="34" charset="0"/>
                <a:ea typeface="Open Sans" panose="020B0606030504020204" pitchFamily="34" charset="0"/>
                <a:cs typeface="Open Sans" panose="020B0606030504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_ONLY">
    <p:bg>
      <p:bgPr>
        <a:gradFill>
          <a:gsLst>
            <a:gs pos="0">
              <a:schemeClr val="dk1"/>
            </a:gs>
            <a:gs pos="100000">
              <a:schemeClr val="lt2"/>
            </a:gs>
          </a:gsLst>
          <a:lin ang="2698631" scaled="0"/>
        </a:gra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2">
    <p:bg>
      <p:bgPr>
        <a:gradFill>
          <a:gsLst>
            <a:gs pos="0">
              <a:schemeClr val="lt2"/>
            </a:gs>
            <a:gs pos="100000">
              <a:schemeClr val="dk1"/>
            </a:gs>
          </a:gsLst>
          <a:lin ang="0" scaled="0"/>
        </a:gradFill>
        <a:effectLst/>
      </p:bgPr>
    </p:bg>
    <p:spTree>
      <p:nvGrpSpPr>
        <p:cNvPr id="1" name="Shape 70"/>
        <p:cNvGrpSpPr/>
        <p:nvPr/>
      </p:nvGrpSpPr>
      <p:grpSpPr>
        <a:xfrm>
          <a:off x="0" y="0"/>
          <a:ext cx="0" cy="0"/>
          <a:chOff x="0" y="0"/>
          <a:chExt cx="0" cy="0"/>
        </a:xfrm>
      </p:grpSpPr>
      <p:sp>
        <p:nvSpPr>
          <p:cNvPr id="75" name="Google Shape;75;p14"/>
          <p:cNvSpPr txBox="1">
            <a:spLocks noGrp="1"/>
          </p:cNvSpPr>
          <p:nvPr>
            <p:ph type="title"/>
          </p:nvPr>
        </p:nvSpPr>
        <p:spPr>
          <a:xfrm>
            <a:off x="720000" y="1233175"/>
            <a:ext cx="4461300" cy="14823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6" name="Google Shape;76;p14"/>
          <p:cNvSpPr txBox="1">
            <a:spLocks noGrp="1"/>
          </p:cNvSpPr>
          <p:nvPr>
            <p:ph type="subTitle" idx="1"/>
          </p:nvPr>
        </p:nvSpPr>
        <p:spPr>
          <a:xfrm>
            <a:off x="720000" y="2872425"/>
            <a:ext cx="4828200" cy="159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800"/>
              <a:buFont typeface="Open Sans"/>
              <a:buChar char="●"/>
              <a:defRPr sz="1400">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800"/>
              <a:buFont typeface="Open Sans"/>
              <a:buChar char="○"/>
              <a:defRPr sz="2100"/>
            </a:lvl2pPr>
            <a:lvl3pPr lvl="2" algn="ctr" rtl="0">
              <a:lnSpc>
                <a:spcPct val="100000"/>
              </a:lnSpc>
              <a:spcBef>
                <a:spcPts val="0"/>
              </a:spcBef>
              <a:spcAft>
                <a:spcPts val="0"/>
              </a:spcAft>
              <a:buSzPts val="800"/>
              <a:buFont typeface="Open Sans"/>
              <a:buChar char="■"/>
              <a:defRPr sz="2100"/>
            </a:lvl3pPr>
            <a:lvl4pPr lvl="3" algn="ctr" rtl="0">
              <a:lnSpc>
                <a:spcPct val="100000"/>
              </a:lnSpc>
              <a:spcBef>
                <a:spcPts val="0"/>
              </a:spcBef>
              <a:spcAft>
                <a:spcPts val="0"/>
              </a:spcAft>
              <a:buSzPts val="800"/>
              <a:buFont typeface="Open Sans"/>
              <a:buChar char="●"/>
              <a:defRPr sz="2100"/>
            </a:lvl4pPr>
            <a:lvl5pPr lvl="4" algn="ctr" rtl="0">
              <a:lnSpc>
                <a:spcPct val="100000"/>
              </a:lnSpc>
              <a:spcBef>
                <a:spcPts val="0"/>
              </a:spcBef>
              <a:spcAft>
                <a:spcPts val="0"/>
              </a:spcAft>
              <a:buSzPts val="1100"/>
              <a:buFont typeface="Open Sans"/>
              <a:buChar char="○"/>
              <a:defRPr sz="2100"/>
            </a:lvl5pPr>
            <a:lvl6pPr lvl="5" algn="ctr" rtl="0">
              <a:lnSpc>
                <a:spcPct val="100000"/>
              </a:lnSpc>
              <a:spcBef>
                <a:spcPts val="0"/>
              </a:spcBef>
              <a:spcAft>
                <a:spcPts val="0"/>
              </a:spcAft>
              <a:buSzPts val="1100"/>
              <a:buFont typeface="Open Sans"/>
              <a:buChar char="■"/>
              <a:defRPr sz="2100"/>
            </a:lvl6pPr>
            <a:lvl7pPr lvl="6" algn="ctr" rtl="0">
              <a:lnSpc>
                <a:spcPct val="100000"/>
              </a:lnSpc>
              <a:spcBef>
                <a:spcPts val="0"/>
              </a:spcBef>
              <a:spcAft>
                <a:spcPts val="0"/>
              </a:spcAft>
              <a:buSzPts val="700"/>
              <a:buFont typeface="Open Sans"/>
              <a:buChar char="●"/>
              <a:defRPr sz="2100"/>
            </a:lvl7pPr>
            <a:lvl8pPr lvl="7" algn="ctr" rtl="0">
              <a:lnSpc>
                <a:spcPct val="100000"/>
              </a:lnSpc>
              <a:spcBef>
                <a:spcPts val="0"/>
              </a:spcBef>
              <a:spcAft>
                <a:spcPts val="0"/>
              </a:spcAft>
              <a:buSzPts val="700"/>
              <a:buFont typeface="Open Sans"/>
              <a:buChar char="○"/>
              <a:defRPr sz="2100"/>
            </a:lvl8pPr>
            <a:lvl9pPr lvl="8" algn="ctr" rtl="0">
              <a:lnSpc>
                <a:spcPct val="100000"/>
              </a:lnSpc>
              <a:spcBef>
                <a:spcPts val="0"/>
              </a:spcBef>
              <a:spcAft>
                <a:spcPts val="0"/>
              </a:spcAft>
              <a:buSzPts val="600"/>
              <a:buFont typeface="Open Sans"/>
              <a:buChar char="■"/>
              <a:defRPr sz="21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
    <p:bg>
      <p:bgPr>
        <a:gradFill>
          <a:gsLst>
            <a:gs pos="0">
              <a:schemeClr val="lt2"/>
            </a:gs>
            <a:gs pos="100000">
              <a:schemeClr val="dk1"/>
            </a:gs>
          </a:gsLst>
          <a:lin ang="0" scaled="0"/>
        </a:gradFill>
        <a:effectLst/>
      </p:bgPr>
    </p:bg>
    <p:spTree>
      <p:nvGrpSpPr>
        <p:cNvPr id="1" name="Shape 77"/>
        <p:cNvGrpSpPr/>
        <p:nvPr/>
      </p:nvGrpSpPr>
      <p:grpSpPr>
        <a:xfrm>
          <a:off x="0" y="0"/>
          <a:ext cx="0" cy="0"/>
          <a:chOff x="0" y="0"/>
          <a:chExt cx="0" cy="0"/>
        </a:xfrm>
      </p:grpSpPr>
      <p:sp>
        <p:nvSpPr>
          <p:cNvPr id="82" name="Google Shape;82;p15"/>
          <p:cNvSpPr txBox="1">
            <a:spLocks noGrp="1"/>
          </p:cNvSpPr>
          <p:nvPr>
            <p:ph type="title"/>
          </p:nvPr>
        </p:nvSpPr>
        <p:spPr>
          <a:xfrm>
            <a:off x="3456150" y="3172325"/>
            <a:ext cx="2231700" cy="3654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200"/>
              <a:buNone/>
              <a:defRPr sz="1200" i="0"/>
            </a:lvl1pPr>
            <a:lvl2pPr lvl="1" rtl="0">
              <a:spcBef>
                <a:spcPts val="0"/>
              </a:spcBef>
              <a:spcAft>
                <a:spcPts val="0"/>
              </a:spcAft>
              <a:buSzPts val="1300"/>
              <a:buFont typeface="BenchNine"/>
              <a:buNone/>
              <a:defRPr sz="1300">
                <a:latin typeface="BenchNine"/>
                <a:ea typeface="BenchNine"/>
                <a:cs typeface="BenchNine"/>
                <a:sym typeface="BenchNine"/>
              </a:defRPr>
            </a:lvl2pPr>
            <a:lvl3pPr lvl="2" rtl="0">
              <a:spcBef>
                <a:spcPts val="0"/>
              </a:spcBef>
              <a:spcAft>
                <a:spcPts val="0"/>
              </a:spcAft>
              <a:buSzPts val="1300"/>
              <a:buFont typeface="BenchNine"/>
              <a:buNone/>
              <a:defRPr sz="1300">
                <a:latin typeface="BenchNine"/>
                <a:ea typeface="BenchNine"/>
                <a:cs typeface="BenchNine"/>
                <a:sym typeface="BenchNine"/>
              </a:defRPr>
            </a:lvl3pPr>
            <a:lvl4pPr lvl="3" rtl="0">
              <a:spcBef>
                <a:spcPts val="0"/>
              </a:spcBef>
              <a:spcAft>
                <a:spcPts val="0"/>
              </a:spcAft>
              <a:buSzPts val="1300"/>
              <a:buFont typeface="BenchNine"/>
              <a:buNone/>
              <a:defRPr sz="1300">
                <a:latin typeface="BenchNine"/>
                <a:ea typeface="BenchNine"/>
                <a:cs typeface="BenchNine"/>
                <a:sym typeface="BenchNine"/>
              </a:defRPr>
            </a:lvl4pPr>
            <a:lvl5pPr lvl="4" rtl="0">
              <a:spcBef>
                <a:spcPts val="0"/>
              </a:spcBef>
              <a:spcAft>
                <a:spcPts val="0"/>
              </a:spcAft>
              <a:buSzPts val="1300"/>
              <a:buFont typeface="BenchNine"/>
              <a:buNone/>
              <a:defRPr sz="1300">
                <a:latin typeface="BenchNine"/>
                <a:ea typeface="BenchNine"/>
                <a:cs typeface="BenchNine"/>
                <a:sym typeface="BenchNine"/>
              </a:defRPr>
            </a:lvl5pPr>
            <a:lvl6pPr lvl="5" rtl="0">
              <a:spcBef>
                <a:spcPts val="0"/>
              </a:spcBef>
              <a:spcAft>
                <a:spcPts val="0"/>
              </a:spcAft>
              <a:buSzPts val="1300"/>
              <a:buFont typeface="BenchNine"/>
              <a:buNone/>
              <a:defRPr sz="1300">
                <a:latin typeface="BenchNine"/>
                <a:ea typeface="BenchNine"/>
                <a:cs typeface="BenchNine"/>
                <a:sym typeface="BenchNine"/>
              </a:defRPr>
            </a:lvl6pPr>
            <a:lvl7pPr lvl="6" rtl="0">
              <a:spcBef>
                <a:spcPts val="0"/>
              </a:spcBef>
              <a:spcAft>
                <a:spcPts val="0"/>
              </a:spcAft>
              <a:buSzPts val="1300"/>
              <a:buFont typeface="BenchNine"/>
              <a:buNone/>
              <a:defRPr sz="1300">
                <a:latin typeface="BenchNine"/>
                <a:ea typeface="BenchNine"/>
                <a:cs typeface="BenchNine"/>
                <a:sym typeface="BenchNine"/>
              </a:defRPr>
            </a:lvl7pPr>
            <a:lvl8pPr lvl="7" rtl="0">
              <a:spcBef>
                <a:spcPts val="0"/>
              </a:spcBef>
              <a:spcAft>
                <a:spcPts val="0"/>
              </a:spcAft>
              <a:buSzPts val="1300"/>
              <a:buFont typeface="BenchNine"/>
              <a:buNone/>
              <a:defRPr sz="1300">
                <a:latin typeface="BenchNine"/>
                <a:ea typeface="BenchNine"/>
                <a:cs typeface="BenchNine"/>
                <a:sym typeface="BenchNine"/>
              </a:defRPr>
            </a:lvl8pPr>
            <a:lvl9pPr lvl="8" rtl="0">
              <a:spcBef>
                <a:spcPts val="0"/>
              </a:spcBef>
              <a:spcAft>
                <a:spcPts val="0"/>
              </a:spcAft>
              <a:buSzPts val="1300"/>
              <a:buFont typeface="BenchNine"/>
              <a:buNone/>
              <a:defRPr sz="1300">
                <a:latin typeface="BenchNine"/>
                <a:ea typeface="BenchNine"/>
                <a:cs typeface="BenchNine"/>
                <a:sym typeface="BenchNine"/>
              </a:defRPr>
            </a:lvl9pPr>
          </a:lstStyle>
          <a:p>
            <a:endParaRPr/>
          </a:p>
        </p:txBody>
      </p:sp>
      <p:sp>
        <p:nvSpPr>
          <p:cNvPr id="83" name="Google Shape;83;p15"/>
          <p:cNvSpPr txBox="1">
            <a:spLocks noGrp="1"/>
          </p:cNvSpPr>
          <p:nvPr>
            <p:ph type="subTitle" idx="1"/>
          </p:nvPr>
        </p:nvSpPr>
        <p:spPr>
          <a:xfrm>
            <a:off x="1933200" y="2030225"/>
            <a:ext cx="5277600" cy="1263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BLANK_1_1">
    <p:bg>
      <p:bgPr>
        <a:gradFill>
          <a:gsLst>
            <a:gs pos="0">
              <a:schemeClr val="dk1"/>
            </a:gs>
            <a:gs pos="100000">
              <a:schemeClr val="lt2"/>
            </a:gs>
          </a:gsLst>
          <a:lin ang="0" scaled="0"/>
        </a:gradFill>
        <a:effectLst/>
      </p:bgPr>
    </p:bg>
    <p:spTree>
      <p:nvGrpSpPr>
        <p:cNvPr id="1" name="Shape 84"/>
        <p:cNvGrpSpPr/>
        <p:nvPr/>
      </p:nvGrpSpPr>
      <p:grpSpPr>
        <a:xfrm>
          <a:off x="0" y="0"/>
          <a:ext cx="0" cy="0"/>
          <a:chOff x="0" y="0"/>
          <a:chExt cx="0" cy="0"/>
        </a:xfrm>
      </p:grpSpPr>
      <p:sp>
        <p:nvSpPr>
          <p:cNvPr id="89" name="Google Shape;89;p16"/>
          <p:cNvSpPr txBox="1">
            <a:spLocks noGrp="1"/>
          </p:cNvSpPr>
          <p:nvPr>
            <p:ph type="title"/>
          </p:nvPr>
        </p:nvSpPr>
        <p:spPr>
          <a:xfrm>
            <a:off x="1560825" y="1587425"/>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0" name="Google Shape;90;p16"/>
          <p:cNvSpPr txBox="1">
            <a:spLocks noGrp="1"/>
          </p:cNvSpPr>
          <p:nvPr>
            <p:ph type="subTitle" idx="1"/>
          </p:nvPr>
        </p:nvSpPr>
        <p:spPr>
          <a:xfrm>
            <a:off x="2355900" y="1874500"/>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1" name="Google Shape;91;p16"/>
          <p:cNvSpPr txBox="1">
            <a:spLocks noGrp="1"/>
          </p:cNvSpPr>
          <p:nvPr>
            <p:ph type="title" idx="2"/>
          </p:nvPr>
        </p:nvSpPr>
        <p:spPr>
          <a:xfrm>
            <a:off x="4784275" y="1587400"/>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2" name="Google Shape;92;p16"/>
          <p:cNvSpPr txBox="1">
            <a:spLocks noGrp="1"/>
          </p:cNvSpPr>
          <p:nvPr>
            <p:ph type="subTitle" idx="3"/>
          </p:nvPr>
        </p:nvSpPr>
        <p:spPr>
          <a:xfrm>
            <a:off x="4784275" y="1874500"/>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3" name="Google Shape;93;p16"/>
          <p:cNvSpPr txBox="1">
            <a:spLocks noGrp="1"/>
          </p:cNvSpPr>
          <p:nvPr>
            <p:ph type="title" idx="4"/>
          </p:nvPr>
        </p:nvSpPr>
        <p:spPr>
          <a:xfrm>
            <a:off x="4784275" y="3110125"/>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4" name="Google Shape;94;p16"/>
          <p:cNvSpPr txBox="1">
            <a:spLocks noGrp="1"/>
          </p:cNvSpPr>
          <p:nvPr>
            <p:ph type="subTitle" idx="5"/>
          </p:nvPr>
        </p:nvSpPr>
        <p:spPr>
          <a:xfrm>
            <a:off x="4784275" y="3397225"/>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5" name="Google Shape;95;p16"/>
          <p:cNvSpPr txBox="1">
            <a:spLocks noGrp="1"/>
          </p:cNvSpPr>
          <p:nvPr>
            <p:ph type="title" idx="6"/>
          </p:nvPr>
        </p:nvSpPr>
        <p:spPr>
          <a:xfrm>
            <a:off x="1560900" y="3110150"/>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6" name="Google Shape;96;p16"/>
          <p:cNvSpPr txBox="1">
            <a:spLocks noGrp="1"/>
          </p:cNvSpPr>
          <p:nvPr>
            <p:ph type="subTitle" idx="7"/>
          </p:nvPr>
        </p:nvSpPr>
        <p:spPr>
          <a:xfrm>
            <a:off x="2355900" y="3397225"/>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7" name="Google Shape;97;p16"/>
          <p:cNvSpPr txBox="1">
            <a:spLocks noGrp="1"/>
          </p:cNvSpPr>
          <p:nvPr>
            <p:ph type="title" idx="8" hasCustomPrompt="1"/>
          </p:nvPr>
        </p:nvSpPr>
        <p:spPr>
          <a:xfrm>
            <a:off x="717604" y="1363904"/>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8" name="Google Shape;98;p16"/>
          <p:cNvSpPr txBox="1">
            <a:spLocks noGrp="1"/>
          </p:cNvSpPr>
          <p:nvPr>
            <p:ph type="title" idx="9" hasCustomPrompt="1"/>
          </p:nvPr>
        </p:nvSpPr>
        <p:spPr>
          <a:xfrm>
            <a:off x="7393940" y="1363904"/>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99" name="Google Shape;99;p16"/>
          <p:cNvSpPr txBox="1">
            <a:spLocks noGrp="1"/>
          </p:cNvSpPr>
          <p:nvPr>
            <p:ph type="title" idx="13" hasCustomPrompt="1"/>
          </p:nvPr>
        </p:nvSpPr>
        <p:spPr>
          <a:xfrm>
            <a:off x="717604" y="2885223"/>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0" name="Google Shape;100;p16"/>
          <p:cNvSpPr txBox="1">
            <a:spLocks noGrp="1"/>
          </p:cNvSpPr>
          <p:nvPr>
            <p:ph type="title" idx="14" hasCustomPrompt="1"/>
          </p:nvPr>
        </p:nvSpPr>
        <p:spPr>
          <a:xfrm>
            <a:off x="7393940" y="2885223"/>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p:cSld name="BLANK_1_1_1">
    <p:bg>
      <p:bgPr>
        <a:gradFill>
          <a:gsLst>
            <a:gs pos="0">
              <a:schemeClr val="lt2"/>
            </a:gs>
            <a:gs pos="100000">
              <a:schemeClr val="dk1"/>
            </a:gs>
          </a:gsLst>
          <a:lin ang="0" scaled="0"/>
        </a:gradFill>
        <a:effectLst/>
      </p:bgPr>
    </p:bg>
    <p:spTree>
      <p:nvGrpSpPr>
        <p:cNvPr id="1" name="Shape 101"/>
        <p:cNvGrpSpPr/>
        <p:nvPr/>
      </p:nvGrpSpPr>
      <p:grpSpPr>
        <a:xfrm>
          <a:off x="0" y="0"/>
          <a:ext cx="0" cy="0"/>
          <a:chOff x="0" y="0"/>
          <a:chExt cx="0" cy="0"/>
        </a:xfrm>
      </p:grpSpPr>
      <p:sp>
        <p:nvSpPr>
          <p:cNvPr id="105" name="Google Shape;105;p17"/>
          <p:cNvSpPr txBox="1">
            <a:spLocks noGrp="1"/>
          </p:cNvSpPr>
          <p:nvPr>
            <p:ph type="title"/>
          </p:nvPr>
        </p:nvSpPr>
        <p:spPr>
          <a:xfrm flipH="1">
            <a:off x="720000" y="1233175"/>
            <a:ext cx="4529700" cy="1482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6" name="Google Shape;106;p17"/>
          <p:cNvSpPr txBox="1">
            <a:spLocks noGrp="1"/>
          </p:cNvSpPr>
          <p:nvPr>
            <p:ph type="subTitle" idx="1"/>
          </p:nvPr>
        </p:nvSpPr>
        <p:spPr>
          <a:xfrm flipH="1">
            <a:off x="720000" y="2715475"/>
            <a:ext cx="2909400" cy="76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uli"/>
              <a:buChar char="●"/>
              <a:defRPr sz="1800">
                <a:solidFill>
                  <a:schemeClr val="lt1"/>
                </a:solidFill>
                <a:latin typeface="Muli"/>
                <a:ea typeface="Muli"/>
                <a:cs typeface="Muli"/>
                <a:sym typeface="Muli"/>
              </a:defRPr>
            </a:lvl1pPr>
            <a:lvl2pPr marL="914400" lvl="1"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2pPr>
            <a:lvl3pPr marL="1371600" lvl="2"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3pPr>
            <a:lvl4pPr marL="1828800" lvl="3"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4pPr>
            <a:lvl5pPr marL="2286000" lvl="4"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5pPr>
            <a:lvl6pPr marL="2743200" lvl="5"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6pPr>
            <a:lvl7pPr marL="3200400" lvl="6"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7pPr>
            <a:lvl8pPr marL="3657600" lvl="7"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8pPr>
            <a:lvl9pPr marL="4114800" lvl="8" indent="-317500">
              <a:lnSpc>
                <a:spcPct val="115000"/>
              </a:lnSpc>
              <a:spcBef>
                <a:spcPts val="1600"/>
              </a:spcBef>
              <a:spcAft>
                <a:spcPts val="1600"/>
              </a:spcAft>
              <a:buClr>
                <a:schemeClr val="lt1"/>
              </a:buClr>
              <a:buSzPts val="1400"/>
              <a:buFont typeface="Muli"/>
              <a:buChar char="■"/>
              <a:defRPr>
                <a:solidFill>
                  <a:schemeClr val="lt1"/>
                </a:solidFill>
                <a:latin typeface="Muli"/>
                <a:ea typeface="Muli"/>
                <a:cs typeface="Muli"/>
                <a:sym typeface="Muli"/>
              </a:defRPr>
            </a:lvl9pPr>
          </a:lstStyle>
          <a:p>
            <a:endParaRPr dirty="0"/>
          </a:p>
        </p:txBody>
      </p:sp>
      <p:sp>
        <p:nvSpPr>
          <p:cNvPr id="2" name="Textfeld 1">
            <a:extLst>
              <a:ext uri="{FF2B5EF4-FFF2-40B4-BE49-F238E27FC236}">
                <a16:creationId xmlns:a16="http://schemas.microsoft.com/office/drawing/2014/main" id="{3924BF3E-73A2-4A12-9ABB-D2D3F072FD77}"/>
              </a:ext>
            </a:extLst>
          </p:cNvPr>
          <p:cNvSpPr txBox="1"/>
          <p:nvPr userDrawn="1"/>
        </p:nvSpPr>
        <p:spPr>
          <a:xfrm>
            <a:off x="8155641" y="4655872"/>
            <a:ext cx="786653" cy="338554"/>
          </a:xfrm>
          <a:prstGeom prst="rect">
            <a:avLst/>
          </a:prstGeom>
          <a:noFill/>
        </p:spPr>
        <p:txBody>
          <a:bodyPr wrap="square" rtlCol="0">
            <a:spAutoFit/>
          </a:bodyPr>
          <a:lstStyle/>
          <a:p>
            <a:r>
              <a:rPr lang="de-DE" sz="1600" dirty="0">
                <a:solidFill>
                  <a:srgbClr val="1F2126"/>
                </a:solidFill>
              </a:rPr>
              <a:t>-</a:t>
            </a:r>
            <a:fld id="{83AE4949-827F-45F4-BE9C-09CD89F9EB62}" type="slidenum">
              <a:rPr lang="de-DE" sz="1600" smtClean="0">
                <a:solidFill>
                  <a:srgbClr val="1F2126"/>
                </a:solidFill>
              </a:rPr>
              <a:t>‹#›</a:t>
            </a:fld>
            <a:r>
              <a:rPr lang="de-DE" sz="1600" dirty="0">
                <a:solidFill>
                  <a:srgbClr val="1F2126"/>
                </a:solidFill>
              </a:rPr>
              <a:t>-</a:t>
            </a:r>
            <a:endParaRPr lang="en-GB" sz="1600" dirty="0">
              <a:solidFill>
                <a:srgbClr val="1F2126"/>
              </a:solidFill>
            </a:endParaRPr>
          </a:p>
        </p:txBody>
      </p:sp>
      <p:pic>
        <p:nvPicPr>
          <p:cNvPr id="8" name="Picture 15">
            <a:extLst>
              <a:ext uri="{FF2B5EF4-FFF2-40B4-BE49-F238E27FC236}">
                <a16:creationId xmlns:a16="http://schemas.microsoft.com/office/drawing/2014/main" id="{CDD55FED-D7A8-4AC2-9106-1F47479145E0}"/>
              </a:ext>
            </a:extLst>
          </p:cNvPr>
          <p:cNvPicPr>
            <a:picLocks noChangeAspect="1"/>
          </p:cNvPicPr>
          <p:nvPr userDrawn="1"/>
        </p:nvPicPr>
        <p:blipFill>
          <a:blip r:embed="rId11"/>
          <a:srcRect/>
          <a:stretch/>
        </p:blipFill>
        <p:spPr>
          <a:xfrm>
            <a:off x="6807458" y="36752"/>
            <a:ext cx="2070292" cy="474357"/>
          </a:xfrm>
          <a:prstGeom prst="rect">
            <a:avLst/>
          </a:prstGeom>
        </p:spPr>
      </p:pic>
      <p:pic>
        <p:nvPicPr>
          <p:cNvPr id="10" name="Picture 17" descr="Text&#10;&#10;Description automatically generated with medium confidence">
            <a:extLst>
              <a:ext uri="{FF2B5EF4-FFF2-40B4-BE49-F238E27FC236}">
                <a16:creationId xmlns:a16="http://schemas.microsoft.com/office/drawing/2014/main" id="{F689D618-57A4-4609-A444-63737BBCAE0A}"/>
              </a:ext>
            </a:extLst>
          </p:cNvPr>
          <p:cNvPicPr>
            <a:picLocks noChangeAspect="1"/>
          </p:cNvPicPr>
          <p:nvPr userDrawn="1"/>
        </p:nvPicPr>
        <p:blipFill>
          <a:blip r:embed="rId12"/>
          <a:stretch>
            <a:fillRect/>
          </a:stretch>
        </p:blipFill>
        <p:spPr>
          <a:xfrm>
            <a:off x="266250" y="71894"/>
            <a:ext cx="1778558" cy="373131"/>
          </a:xfrm>
          <a:prstGeom prst="rect">
            <a:avLst/>
          </a:prstGeom>
        </p:spPr>
      </p:pic>
      <p:sp>
        <p:nvSpPr>
          <p:cNvPr id="11" name="TextBox 19">
            <a:extLst>
              <a:ext uri="{FF2B5EF4-FFF2-40B4-BE49-F238E27FC236}">
                <a16:creationId xmlns:a16="http://schemas.microsoft.com/office/drawing/2014/main" id="{A7980B84-B7AD-408E-979D-4DBE9CDC451C}"/>
              </a:ext>
            </a:extLst>
          </p:cNvPr>
          <p:cNvSpPr txBox="1"/>
          <p:nvPr userDrawn="1"/>
        </p:nvSpPr>
        <p:spPr>
          <a:xfrm>
            <a:off x="1887416" y="4655872"/>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12" name="Grafik 11">
            <a:extLst>
              <a:ext uri="{FF2B5EF4-FFF2-40B4-BE49-F238E27FC236}">
                <a16:creationId xmlns:a16="http://schemas.microsoft.com/office/drawing/2014/main" id="{98D67078-DB48-4C81-9461-6B526271E3AB}"/>
              </a:ext>
            </a:extLst>
          </p:cNvPr>
          <p:cNvPicPr>
            <a:picLocks noChangeAspect="1"/>
          </p:cNvPicPr>
          <p:nvPr userDrawn="1"/>
        </p:nvPicPr>
        <p:blipFill>
          <a:blip r:embed="rId13"/>
          <a:stretch>
            <a:fillRect/>
          </a:stretch>
        </p:blipFill>
        <p:spPr>
          <a:xfrm>
            <a:off x="201706" y="4667252"/>
            <a:ext cx="838200" cy="29527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9" r:id="rId5"/>
    <p:sldLayoutId id="2147483660" r:id="rId6"/>
    <p:sldLayoutId id="2147483661" r:id="rId7"/>
    <p:sldLayoutId id="2147483662" r:id="rId8"/>
    <p:sldLayoutId id="214748366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reatewebquest.com/life-martin-luther-king-jr" TargetMode="External"/><Relationship Id="rId1" Type="http://schemas.openxmlformats.org/officeDocument/2006/relationships/slideLayout" Target="../slideLayouts/slideLayout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ifferencebetween.net/science/difference-between-animal-mitosis-and-plant-mitosi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a:spLocks/>
          </p:cNvSpPr>
          <p:nvPr/>
        </p:nvSpPr>
        <p:spPr>
          <a:xfrm>
            <a:off x="1" y="2895307"/>
            <a:ext cx="9143999" cy="13674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US" sz="2000" dirty="0" err="1">
                <a:solidFill>
                  <a:srgbClr val="1F2126"/>
                </a:solidFill>
              </a:rPr>
              <a:t>Kvalifikācijas</a:t>
            </a:r>
            <a:r>
              <a:rPr lang="en-US" sz="2000" dirty="0">
                <a:solidFill>
                  <a:srgbClr val="1F2126"/>
                </a:solidFill>
              </a:rPr>
              <a:t> </a:t>
            </a:r>
            <a:r>
              <a:rPr lang="en-US" sz="2000" dirty="0" err="1">
                <a:solidFill>
                  <a:srgbClr val="1F2126"/>
                </a:solidFill>
              </a:rPr>
              <a:t>celšanas</a:t>
            </a:r>
            <a:r>
              <a:rPr lang="en-US" sz="2000" dirty="0">
                <a:solidFill>
                  <a:srgbClr val="1F2126"/>
                </a:solidFill>
              </a:rPr>
              <a:t> </a:t>
            </a:r>
            <a:r>
              <a:rPr lang="en-US" sz="2000" dirty="0" err="1">
                <a:solidFill>
                  <a:srgbClr val="1F2126"/>
                </a:solidFill>
              </a:rPr>
              <a:t>programma</a:t>
            </a:r>
            <a:br>
              <a:rPr lang="en-US" sz="2000" dirty="0">
                <a:solidFill>
                  <a:srgbClr val="1F2126"/>
                </a:solidFill>
              </a:rPr>
            </a:br>
            <a:r>
              <a:rPr lang="en-US" sz="2000" dirty="0">
                <a:solidFill>
                  <a:srgbClr val="1F2126"/>
                </a:solidFill>
              </a:rPr>
              <a:t>un </a:t>
            </a:r>
            <a:r>
              <a:rPr lang="en-US" sz="2000" dirty="0" err="1">
                <a:solidFill>
                  <a:srgbClr val="1F2126"/>
                </a:solidFill>
              </a:rPr>
              <a:t>instrumenti</a:t>
            </a:r>
            <a:r>
              <a:rPr lang="en-US" sz="2000" dirty="0">
                <a:solidFill>
                  <a:srgbClr val="1F2126"/>
                </a:solidFill>
              </a:rPr>
              <a:t> </a:t>
            </a:r>
            <a:r>
              <a:rPr lang="en-US" sz="2000" dirty="0" err="1">
                <a:solidFill>
                  <a:srgbClr val="1F2126"/>
                </a:solidFill>
              </a:rPr>
              <a:t>prasmju</a:t>
            </a:r>
            <a:r>
              <a:rPr lang="en-US" sz="2000" dirty="0">
                <a:solidFill>
                  <a:srgbClr val="1F2126"/>
                </a:solidFill>
              </a:rPr>
              <a:t> </a:t>
            </a:r>
            <a:r>
              <a:rPr lang="en-US" sz="2000" dirty="0" err="1">
                <a:solidFill>
                  <a:srgbClr val="1F2126"/>
                </a:solidFill>
              </a:rPr>
              <a:t>novērtēšanai</a:t>
            </a:r>
            <a:br>
              <a:rPr lang="en-US" sz="2000" b="0" dirty="0">
                <a:solidFill>
                  <a:srgbClr val="1F2126"/>
                </a:solidFill>
              </a:rPr>
            </a:br>
            <a:br>
              <a:rPr lang="en-US" sz="900" b="0" dirty="0">
                <a:solidFill>
                  <a:srgbClr val="1F2126"/>
                </a:solidFill>
              </a:rPr>
            </a:br>
            <a:r>
              <a:rPr lang="lv-LV" sz="1800" dirty="0">
                <a:solidFill>
                  <a:srgbClr val="1F2126"/>
                </a:solidFill>
              </a:rPr>
              <a:t>A daļa: digitālo pedagoģisko prasmju veidošana </a:t>
            </a:r>
            <a:r>
              <a:rPr lang="en-US" sz="1800" dirty="0" err="1">
                <a:solidFill>
                  <a:srgbClr val="1F2126"/>
                </a:solidFill>
              </a:rPr>
              <a:t>Profesionālās</a:t>
            </a:r>
            <a:r>
              <a:rPr lang="en-US" sz="1800" dirty="0">
                <a:solidFill>
                  <a:srgbClr val="1F2126"/>
                </a:solidFill>
              </a:rPr>
              <a:t> </a:t>
            </a:r>
            <a:r>
              <a:rPr lang="en-US" sz="1800" dirty="0" err="1">
                <a:solidFill>
                  <a:srgbClr val="1F2126"/>
                </a:solidFill>
              </a:rPr>
              <a:t>izglītības</a:t>
            </a:r>
            <a:r>
              <a:rPr lang="en-US" sz="1800" dirty="0">
                <a:solidFill>
                  <a:srgbClr val="1F2126"/>
                </a:solidFill>
              </a:rPr>
              <a:t> </a:t>
            </a:r>
            <a:r>
              <a:rPr lang="lv-LV" sz="1800" dirty="0">
                <a:solidFill>
                  <a:srgbClr val="1F2126"/>
                </a:solidFill>
              </a:rPr>
              <a:t>pasniedzējiem</a:t>
            </a:r>
            <a:br>
              <a:rPr lang="en-US" sz="2000" dirty="0">
                <a:solidFill>
                  <a:srgbClr val="1F2126"/>
                </a:solidFill>
              </a:rPr>
            </a:br>
            <a:r>
              <a:rPr lang="en-US" sz="2000" dirty="0">
                <a:solidFill>
                  <a:srgbClr val="1F2126"/>
                </a:solidFill>
              </a:rPr>
              <a:t>D </a:t>
            </a:r>
            <a:r>
              <a:rPr lang="en-US" sz="2000" dirty="0" err="1">
                <a:solidFill>
                  <a:srgbClr val="1F2126"/>
                </a:solidFill>
              </a:rPr>
              <a:t>modulis</a:t>
            </a:r>
            <a:r>
              <a:rPr lang="en-US" sz="2000" dirty="0">
                <a:solidFill>
                  <a:srgbClr val="1F2126"/>
                </a:solidFill>
              </a:rPr>
              <a:t>: WebQuests </a:t>
            </a:r>
            <a:r>
              <a:rPr lang="en-US" sz="2000" dirty="0" err="1">
                <a:solidFill>
                  <a:srgbClr val="1F2126"/>
                </a:solidFill>
              </a:rPr>
              <a:t>kā</a:t>
            </a:r>
            <a:r>
              <a:rPr lang="en-US" sz="2000" dirty="0">
                <a:solidFill>
                  <a:srgbClr val="1F2126"/>
                </a:solidFill>
              </a:rPr>
              <a:t> </a:t>
            </a:r>
            <a:r>
              <a:rPr lang="en-US" sz="2000" dirty="0" err="1">
                <a:solidFill>
                  <a:srgbClr val="1F2126"/>
                </a:solidFill>
              </a:rPr>
              <a:t>mācību</a:t>
            </a:r>
            <a:r>
              <a:rPr lang="en-US" sz="2000" dirty="0">
                <a:solidFill>
                  <a:srgbClr val="1F2126"/>
                </a:solidFill>
              </a:rPr>
              <a:t> </a:t>
            </a:r>
            <a:r>
              <a:rPr lang="en-US" sz="2000" dirty="0" err="1">
                <a:solidFill>
                  <a:srgbClr val="1F2126"/>
                </a:solidFill>
              </a:rPr>
              <a:t>metode</a:t>
            </a:r>
            <a:r>
              <a:rPr lang="en-US" sz="2000" dirty="0">
                <a:solidFill>
                  <a:srgbClr val="1F2126"/>
                </a:solidFill>
              </a:rPr>
              <a:t>!</a:t>
            </a:r>
            <a:endParaRPr lang="en-IE" sz="2000" dirty="0">
              <a:solidFill>
                <a:schemeClr val="tx1"/>
              </a:solidFill>
              <a:highlight>
                <a:srgbClr val="FFFF00"/>
              </a:highlight>
            </a:endParaRP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3"/>
          <a:srcRect/>
          <a:stretch/>
        </p:blipFill>
        <p:spPr>
          <a:xfrm>
            <a:off x="1587896" y="1070218"/>
            <a:ext cx="5968208" cy="1367470"/>
          </a:xfrm>
          <a:prstGeom prst="rect">
            <a:avLst/>
          </a:prstGeom>
        </p:spPr>
      </p:pic>
    </p:spTree>
    <p:extLst>
      <p:ext uri="{BB962C8B-B14F-4D97-AF65-F5344CB8AC3E}">
        <p14:creationId xmlns:p14="http://schemas.microsoft.com/office/powerpoint/2010/main" val="234568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9" y="1683965"/>
            <a:ext cx="6670152"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A2:</a:t>
            </a:r>
            <a:br>
              <a:rPr lang="en-GB" dirty="0">
                <a:solidFill>
                  <a:srgbClr val="FFFF00"/>
                </a:solidFill>
              </a:rPr>
            </a:br>
            <a:r>
              <a:rPr lang="en-GB" dirty="0">
                <a:solidFill>
                  <a:srgbClr val="FFC000"/>
                </a:solidFill>
              </a:rPr>
              <a:t>WebQuest</a:t>
            </a:r>
            <a:r>
              <a:rPr lang="en-GB" dirty="0">
                <a:solidFill>
                  <a:schemeClr val="bg1"/>
                </a:solidFill>
              </a:rPr>
              <a:t> </a:t>
            </a:r>
            <a:r>
              <a:rPr lang="en-GB" dirty="0" err="1">
                <a:solidFill>
                  <a:schemeClr val="bg1"/>
                </a:solidFill>
              </a:rPr>
              <a:t>izmantošana</a:t>
            </a:r>
            <a:r>
              <a:rPr lang="en-GB" dirty="0">
                <a:solidFill>
                  <a:schemeClr val="bg1"/>
                </a:solidFill>
              </a:rPr>
              <a:t> un dizains (</a:t>
            </a:r>
            <a:r>
              <a:rPr lang="en-GB" dirty="0" err="1">
                <a:solidFill>
                  <a:schemeClr val="bg1"/>
                </a:solidFill>
              </a:rPr>
              <a:t>struktūra</a:t>
            </a:r>
            <a:r>
              <a:rPr lang="en-GB" dirty="0">
                <a:solidFill>
                  <a:schemeClr val="bg1"/>
                </a:solidFill>
              </a:rPr>
              <a:t>)!</a:t>
            </a:r>
            <a:endParaRPr b="1" dirty="0">
              <a:solidFill>
                <a:srgbClr val="FFFF00"/>
              </a:solidFill>
              <a:sym typeface="Montserrat"/>
            </a:endParaRPr>
          </a:p>
        </p:txBody>
      </p:sp>
      <p:grpSp>
        <p:nvGrpSpPr>
          <p:cNvPr id="16" name="Google Shape;203;p30">
            <a:extLst>
              <a:ext uri="{FF2B5EF4-FFF2-40B4-BE49-F238E27FC236}">
                <a16:creationId xmlns:a16="http://schemas.microsoft.com/office/drawing/2014/main" id="{513B2696-9673-4D84-B48D-1A24F54ABB56}"/>
              </a:ext>
            </a:extLst>
          </p:cNvPr>
          <p:cNvGrpSpPr/>
          <p:nvPr/>
        </p:nvGrpSpPr>
        <p:grpSpPr>
          <a:xfrm>
            <a:off x="4094400" y="4423496"/>
            <a:ext cx="808500" cy="92100"/>
            <a:chOff x="3570750" y="4704850"/>
            <a:chExt cx="808500" cy="92100"/>
          </a:xfrm>
        </p:grpSpPr>
        <p:sp>
          <p:nvSpPr>
            <p:cNvPr id="17" name="Google Shape;204;p30">
              <a:extLst>
                <a:ext uri="{FF2B5EF4-FFF2-40B4-BE49-F238E27FC236}">
                  <a16:creationId xmlns:a16="http://schemas.microsoft.com/office/drawing/2014/main" id="{C99B169D-0483-4DCA-9121-86A5000E24A9}"/>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30">
              <a:extLst>
                <a:ext uri="{FF2B5EF4-FFF2-40B4-BE49-F238E27FC236}">
                  <a16:creationId xmlns:a16="http://schemas.microsoft.com/office/drawing/2014/main" id="{59975210-0CF9-4B9D-8AB8-6414A1AEA4CD}"/>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30">
              <a:extLst>
                <a:ext uri="{FF2B5EF4-FFF2-40B4-BE49-F238E27FC236}">
                  <a16:creationId xmlns:a16="http://schemas.microsoft.com/office/drawing/2014/main" id="{ACC63954-176C-47AB-9CC4-DC11B184101C}"/>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5;p30">
              <a:extLst>
                <a:ext uri="{FF2B5EF4-FFF2-40B4-BE49-F238E27FC236}">
                  <a16:creationId xmlns:a16="http://schemas.microsoft.com/office/drawing/2014/main" id="{1F6EF7D7-7F0C-4723-B9BA-39D834ED7C0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21" name="Google Shape;204;p30">
            <a:extLst>
              <a:ext uri="{FF2B5EF4-FFF2-40B4-BE49-F238E27FC236}">
                <a16:creationId xmlns:a16="http://schemas.microsoft.com/office/drawing/2014/main" id="{FB03A215-CF9F-4C08-AE8E-BE5B0C2F5872}"/>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30">
            <a:extLst>
              <a:ext uri="{FF2B5EF4-FFF2-40B4-BE49-F238E27FC236}">
                <a16:creationId xmlns:a16="http://schemas.microsoft.com/office/drawing/2014/main" id="{28B37F6B-1F2F-4B68-AE7F-153EE131F9CC}"/>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30">
            <a:extLst>
              <a:ext uri="{FF2B5EF4-FFF2-40B4-BE49-F238E27FC236}">
                <a16:creationId xmlns:a16="http://schemas.microsoft.com/office/drawing/2014/main" id="{B830E75F-D48F-4297-8741-EFE6AC90C001}"/>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4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en-IE" b="1" dirty="0" err="1"/>
              <a:t>Iemesli</a:t>
            </a:r>
            <a:r>
              <a:rPr lang="en-IE" b="1" dirty="0"/>
              <a:t> WebQuests </a:t>
            </a:r>
            <a:r>
              <a:rPr lang="en-IE" b="1" dirty="0" err="1"/>
              <a:t>izmantošanai</a:t>
            </a:r>
            <a:r>
              <a:rPr lang="en-IE" b="1" dirty="0"/>
              <a:t> un </a:t>
            </a:r>
            <a:r>
              <a:rPr lang="en-IE" b="1" dirty="0" err="1"/>
              <a:t>izstrādei</a:t>
            </a:r>
            <a:r>
              <a:rPr lang="en-IE" b="1" dirty="0"/>
              <a:t>:</a:t>
            </a:r>
          </a:p>
          <a:p>
            <a:pPr algn="l"/>
            <a:r>
              <a:rPr lang="en-IE" dirty="0"/>
              <a:t> </a:t>
            </a:r>
            <a:endParaRPr lang="en-GB" dirty="0"/>
          </a:p>
          <a:p>
            <a:pPr marL="628650" indent="-514350" algn="l">
              <a:buAutoNum type="arabicPeriod"/>
            </a:pPr>
            <a:r>
              <a:rPr lang="en-GB" sz="2400" b="1" dirty="0" err="1">
                <a:solidFill>
                  <a:srgbClr val="FFFF00"/>
                </a:solidFill>
              </a:rPr>
              <a:t>Mūsdienīgu</a:t>
            </a:r>
            <a:r>
              <a:rPr lang="en-GB" sz="2400" b="1" dirty="0">
                <a:solidFill>
                  <a:srgbClr val="FFFF00"/>
                </a:solidFill>
              </a:rPr>
              <a:t> </a:t>
            </a:r>
            <a:r>
              <a:rPr lang="en-GB" sz="2400" b="1" dirty="0" err="1">
                <a:solidFill>
                  <a:srgbClr val="FFFF00"/>
                </a:solidFill>
              </a:rPr>
              <a:t>ideju</a:t>
            </a:r>
            <a:r>
              <a:rPr lang="en-GB" sz="2400" b="1" dirty="0">
                <a:solidFill>
                  <a:srgbClr val="FFFF00"/>
                </a:solidFill>
              </a:rPr>
              <a:t> </a:t>
            </a:r>
            <a:r>
              <a:rPr lang="en-GB" sz="2400" b="1" dirty="0" err="1">
                <a:solidFill>
                  <a:srgbClr val="FFFF00"/>
                </a:solidFill>
              </a:rPr>
              <a:t>ieviešana</a:t>
            </a:r>
            <a:r>
              <a:rPr lang="en-GB" sz="2400" b="1" dirty="0">
                <a:solidFill>
                  <a:srgbClr val="FFFF00"/>
                </a:solidFill>
              </a:rPr>
              <a:t> </a:t>
            </a:r>
            <a:r>
              <a:rPr lang="lv-LV" sz="2400" b="1" dirty="0">
                <a:solidFill>
                  <a:srgbClr val="FFFF00"/>
                </a:solidFill>
              </a:rPr>
              <a:t>nodarbībās</a:t>
            </a:r>
            <a:endParaRPr lang="en-GB" sz="2400" b="1" dirty="0">
              <a:solidFill>
                <a:srgbClr val="FFFF00"/>
              </a:solidFill>
            </a:endParaRPr>
          </a:p>
          <a:p>
            <a:pPr marL="628650" indent="-514350" algn="l">
              <a:buAutoNum type="arabicPeriod"/>
            </a:pPr>
            <a:r>
              <a:rPr lang="en-GB" sz="2400" b="1" dirty="0" err="1">
                <a:solidFill>
                  <a:srgbClr val="FFFF00"/>
                </a:solidFill>
              </a:rPr>
              <a:t>Vēstures</a:t>
            </a:r>
            <a:r>
              <a:rPr lang="en-GB" sz="2400" b="1" dirty="0">
                <a:solidFill>
                  <a:srgbClr val="FFFF00"/>
                </a:solidFill>
              </a:rPr>
              <a:t> </a:t>
            </a:r>
            <a:r>
              <a:rPr lang="en-GB" sz="2400" b="1" dirty="0" err="1">
                <a:solidFill>
                  <a:srgbClr val="FFFF00"/>
                </a:solidFill>
              </a:rPr>
              <a:t>tēmu</a:t>
            </a:r>
            <a:r>
              <a:rPr lang="en-GB" sz="2400" b="1" dirty="0">
                <a:solidFill>
                  <a:srgbClr val="FFFF00"/>
                </a:solidFill>
              </a:rPr>
              <a:t> </a:t>
            </a:r>
            <a:r>
              <a:rPr lang="en-GB" sz="2400" b="1" dirty="0" err="1">
                <a:solidFill>
                  <a:srgbClr val="FFFF00"/>
                </a:solidFill>
              </a:rPr>
              <a:t>vai</a:t>
            </a:r>
            <a:r>
              <a:rPr lang="en-GB" sz="2400" b="1" dirty="0">
                <a:solidFill>
                  <a:srgbClr val="FFFF00"/>
                </a:solidFill>
              </a:rPr>
              <a:t> </a:t>
            </a:r>
            <a:r>
              <a:rPr lang="en-GB" sz="2400" b="1" dirty="0" err="1">
                <a:solidFill>
                  <a:srgbClr val="FFFF00"/>
                </a:solidFill>
              </a:rPr>
              <a:t>notikumu</a:t>
            </a:r>
            <a:r>
              <a:rPr lang="en-GB" sz="2400" b="1" dirty="0">
                <a:solidFill>
                  <a:srgbClr val="FFFF00"/>
                </a:solidFill>
              </a:rPr>
              <a:t> </a:t>
            </a:r>
            <a:r>
              <a:rPr lang="en-GB" sz="2400" b="1" dirty="0" err="1">
                <a:solidFill>
                  <a:srgbClr val="FFFF00"/>
                </a:solidFill>
              </a:rPr>
              <a:t>izvērtēšana</a:t>
            </a:r>
            <a:endParaRPr lang="en-GB" sz="2400" b="1" dirty="0">
              <a:solidFill>
                <a:srgbClr val="FFFF00"/>
              </a:solidFill>
            </a:endParaRPr>
          </a:p>
          <a:p>
            <a:pPr marL="628650" indent="-514350" algn="l">
              <a:buAutoNum type="arabicPeriod"/>
            </a:pPr>
            <a:r>
              <a:rPr lang="en-GB" sz="2400" b="1" dirty="0" err="1">
                <a:solidFill>
                  <a:srgbClr val="FFFF00"/>
                </a:solidFill>
              </a:rPr>
              <a:t>Produkta</a:t>
            </a:r>
            <a:r>
              <a:rPr lang="en-GB" sz="2400" b="1" dirty="0">
                <a:solidFill>
                  <a:srgbClr val="FFFF00"/>
                </a:solidFill>
              </a:rPr>
              <a:t> </a:t>
            </a:r>
            <a:r>
              <a:rPr lang="en-GB" sz="2400" b="1" dirty="0" err="1">
                <a:solidFill>
                  <a:srgbClr val="FFFF00"/>
                </a:solidFill>
              </a:rPr>
              <a:t>izveide</a:t>
            </a:r>
            <a:endParaRPr lang="en-GB" sz="2400" b="1" dirty="0">
              <a:solidFill>
                <a:srgbClr val="FFFF00"/>
              </a:solidFill>
            </a:endParaRPr>
          </a:p>
          <a:p>
            <a:pPr marL="628650" indent="-514350" algn="l">
              <a:buAutoNum type="arabicPeriod"/>
            </a:pPr>
            <a:r>
              <a:rPr lang="en-GB" sz="2400" b="1" dirty="0" err="1">
                <a:solidFill>
                  <a:srgbClr val="FFFF00"/>
                </a:solidFill>
              </a:rPr>
              <a:t>Tikt</a:t>
            </a:r>
            <a:r>
              <a:rPr lang="en-GB" sz="2400" b="1" dirty="0">
                <a:solidFill>
                  <a:srgbClr val="FFFF00"/>
                </a:solidFill>
              </a:rPr>
              <a:t> </a:t>
            </a:r>
            <a:r>
              <a:rPr lang="en-GB" sz="2400" b="1" dirty="0" err="1">
                <a:solidFill>
                  <a:srgbClr val="FFFF00"/>
                </a:solidFill>
              </a:rPr>
              <a:t>galā</a:t>
            </a:r>
            <a:r>
              <a:rPr lang="en-GB" sz="2400" b="1" dirty="0">
                <a:solidFill>
                  <a:srgbClr val="FFFF00"/>
                </a:solidFill>
              </a:rPr>
              <a:t> </a:t>
            </a:r>
            <a:r>
              <a:rPr lang="en-GB" sz="2400" b="1" dirty="0" err="1">
                <a:solidFill>
                  <a:srgbClr val="FFFF00"/>
                </a:solidFill>
              </a:rPr>
              <a:t>ar</a:t>
            </a:r>
            <a:r>
              <a:rPr lang="en-GB" sz="2400" b="1" dirty="0">
                <a:solidFill>
                  <a:srgbClr val="FFFF00"/>
                </a:solidFill>
              </a:rPr>
              <a:t> </a:t>
            </a:r>
            <a:r>
              <a:rPr lang="en-GB" sz="2400" b="1" dirty="0" err="1">
                <a:solidFill>
                  <a:srgbClr val="FFFF00"/>
                </a:solidFill>
              </a:rPr>
              <a:t>autentiskām</a:t>
            </a:r>
            <a:r>
              <a:rPr lang="en-GB" sz="2400" b="1" dirty="0">
                <a:solidFill>
                  <a:srgbClr val="FFFF00"/>
                </a:solidFill>
              </a:rPr>
              <a:t> </a:t>
            </a:r>
            <a:r>
              <a:rPr lang="en-GB" sz="2400" b="1" dirty="0" err="1">
                <a:solidFill>
                  <a:srgbClr val="FFFF00"/>
                </a:solidFill>
              </a:rPr>
              <a:t>dzīves</a:t>
            </a:r>
            <a:r>
              <a:rPr lang="en-GB" sz="2400" b="1" dirty="0">
                <a:solidFill>
                  <a:srgbClr val="FFFF00"/>
                </a:solidFill>
              </a:rPr>
              <a:t> </a:t>
            </a:r>
            <a:r>
              <a:rPr lang="en-GB" sz="2400" b="1" dirty="0" err="1">
                <a:solidFill>
                  <a:srgbClr val="FFFF00"/>
                </a:solidFill>
              </a:rPr>
              <a:t>situācijām</a:t>
            </a:r>
            <a:endParaRPr lang="en-GB" sz="2400" b="1" dirty="0">
              <a:solidFill>
                <a:srgbClr val="FFFF00"/>
              </a:solidFill>
            </a:endParaRPr>
          </a:p>
          <a:p>
            <a:pPr marL="628650" indent="-514350" algn="l">
              <a:buAutoNum type="arabicPeriod"/>
            </a:pPr>
            <a:r>
              <a:rPr lang="en-GB" sz="2400" b="1" dirty="0" err="1">
                <a:solidFill>
                  <a:srgbClr val="FFFF00"/>
                </a:solidFill>
              </a:rPr>
              <a:t>Veicināt</a:t>
            </a:r>
            <a:r>
              <a:rPr lang="en-GB" sz="2400" b="1" dirty="0">
                <a:solidFill>
                  <a:srgbClr val="FFFF00"/>
                </a:solidFill>
              </a:rPr>
              <a:t> </a:t>
            </a:r>
            <a:r>
              <a:rPr lang="en-GB" sz="2400" b="1" dirty="0" err="1">
                <a:solidFill>
                  <a:srgbClr val="FFFF00"/>
                </a:solidFill>
              </a:rPr>
              <a:t>motivāciju</a:t>
            </a:r>
            <a:r>
              <a:rPr lang="en-GB" sz="2400" b="1" dirty="0">
                <a:solidFill>
                  <a:srgbClr val="FFFF00"/>
                </a:solidFill>
              </a:rPr>
              <a:t> un </a:t>
            </a:r>
            <a:r>
              <a:rPr lang="en-GB" sz="2400" b="1" dirty="0" err="1">
                <a:solidFill>
                  <a:srgbClr val="FFFF00"/>
                </a:solidFill>
              </a:rPr>
              <a:t>iztēli</a:t>
            </a:r>
            <a:endParaRPr lang="en-GB" sz="1200" dirty="0">
              <a:solidFill>
                <a:srgbClr val="FFFF00"/>
              </a:solidFill>
            </a:endParaRP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hteck 1">
            <a:extLst>
              <a:ext uri="{FF2B5EF4-FFF2-40B4-BE49-F238E27FC236}">
                <a16:creationId xmlns:a16="http://schemas.microsoft.com/office/drawing/2014/main" id="{B1DB98F0-6942-41FA-A6D4-461AD8B48FC3}"/>
              </a:ext>
            </a:extLst>
          </p:cNvPr>
          <p:cNvSpPr/>
          <p:nvPr/>
        </p:nvSpPr>
        <p:spPr>
          <a:xfrm>
            <a:off x="940947" y="3624454"/>
            <a:ext cx="8875712" cy="461665"/>
          </a:xfrm>
          <a:prstGeom prst="rect">
            <a:avLst/>
          </a:prstGeom>
        </p:spPr>
        <p:txBody>
          <a:bodyPr wrap="square">
            <a:spAutoFit/>
          </a:bodyPr>
          <a:lstStyle/>
          <a:p>
            <a:r>
              <a:rPr lang="de-DE" sz="1200" dirty="0">
                <a:solidFill>
                  <a:srgbClr val="FFFF00"/>
                </a:solidFill>
              </a:rPr>
              <a:t>Fernandez, S. / Steward, T. / Hill, E. (2022):</a:t>
            </a:r>
            <a:br>
              <a:rPr lang="de-DE" sz="1200" dirty="0">
                <a:solidFill>
                  <a:srgbClr val="FFFF00"/>
                </a:solidFill>
              </a:rPr>
            </a:br>
            <a:r>
              <a:rPr lang="de-DE" sz="1200" dirty="0" err="1">
                <a:solidFill>
                  <a:srgbClr val="FFFF00"/>
                </a:solidFill>
              </a:rPr>
              <a:t>WebQuests</a:t>
            </a:r>
            <a:r>
              <a:rPr lang="de-DE" sz="1200" dirty="0">
                <a:solidFill>
                  <a:srgbClr val="FFFF00"/>
                </a:solidFill>
              </a:rPr>
              <a:t> in Online Learning. http://www2.hawaii.edu/~erikhill/learningobjects_webquest/index.html</a:t>
            </a:r>
            <a:endParaRPr lang="en-GB" sz="1200" dirty="0">
              <a:solidFill>
                <a:srgbClr val="FFFF00"/>
              </a:solidFill>
            </a:endParaRPr>
          </a:p>
        </p:txBody>
      </p:sp>
    </p:spTree>
    <p:extLst>
      <p:ext uri="{BB962C8B-B14F-4D97-AF65-F5344CB8AC3E}">
        <p14:creationId xmlns:p14="http://schemas.microsoft.com/office/powerpoint/2010/main" val="30737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en-IE" b="1" dirty="0"/>
              <a:t>Dizains I: </a:t>
            </a:r>
            <a:r>
              <a:rPr lang="en-IE" b="1" dirty="0" err="1">
                <a:solidFill>
                  <a:srgbClr val="FFFF00"/>
                </a:solidFill>
              </a:rPr>
              <a:t>Uzdevumi</a:t>
            </a:r>
            <a:r>
              <a:rPr lang="en-IE" b="1" dirty="0">
                <a:solidFill>
                  <a:srgbClr val="FFFF00"/>
                </a:solidFill>
              </a:rPr>
              <a:t> </a:t>
            </a:r>
            <a:r>
              <a:rPr lang="lv-LV" b="1" dirty="0">
                <a:solidFill>
                  <a:srgbClr val="FFFF00"/>
                </a:solidFill>
              </a:rPr>
              <a:t>izglītojamiem</a:t>
            </a:r>
            <a:r>
              <a:rPr lang="en-IE" b="1" dirty="0">
                <a:solidFill>
                  <a:srgbClr val="FFFF00"/>
                </a:solidFill>
              </a:rPr>
              <a:t> WebQuest:</a:t>
            </a:r>
          </a:p>
          <a:p>
            <a:pPr algn="l"/>
            <a:r>
              <a:rPr lang="en-IE" dirty="0"/>
              <a:t> </a:t>
            </a:r>
            <a:endParaRPr lang="en-GB" dirty="0"/>
          </a:p>
          <a:p>
            <a:pPr marL="571500" indent="-457200" algn="l">
              <a:buFont typeface="Arial" panose="020B0604020202020204" pitchFamily="34" charset="0"/>
              <a:buChar char="•"/>
            </a:pPr>
            <a:r>
              <a:rPr lang="en-GB" sz="2000" dirty="0" err="1">
                <a:solidFill>
                  <a:srgbClr val="FFFF00"/>
                </a:solidFill>
              </a:rPr>
              <a:t>Uzdevumu</a:t>
            </a:r>
            <a:r>
              <a:rPr lang="en-GB" sz="2000" dirty="0">
                <a:solidFill>
                  <a:srgbClr val="FFFF00"/>
                </a:solidFill>
              </a:rPr>
              <a:t> </a:t>
            </a:r>
            <a:r>
              <a:rPr lang="en-GB" sz="2000" dirty="0" err="1">
                <a:solidFill>
                  <a:srgbClr val="FFFF00"/>
                </a:solidFill>
              </a:rPr>
              <a:t>atkārtošana</a:t>
            </a:r>
            <a:endParaRPr lang="en-GB" sz="2000" dirty="0">
              <a:solidFill>
                <a:srgbClr val="FFFF00"/>
              </a:solidFill>
            </a:endParaRPr>
          </a:p>
          <a:p>
            <a:pPr marL="571500" indent="-457200" algn="l">
              <a:buFont typeface="Arial" panose="020B0604020202020204" pitchFamily="34" charset="0"/>
              <a:buChar char="•"/>
            </a:pPr>
            <a:r>
              <a:rPr lang="en-GB" sz="2000" dirty="0" err="1">
                <a:solidFill>
                  <a:srgbClr val="FFFF00"/>
                </a:solidFill>
              </a:rPr>
              <a:t>Kompilācijas</a:t>
            </a:r>
            <a:r>
              <a:rPr lang="en-GB" sz="2000" dirty="0">
                <a:solidFill>
                  <a:srgbClr val="FFFF00"/>
                </a:solidFill>
              </a:rPr>
              <a:t> </a:t>
            </a:r>
            <a:r>
              <a:rPr lang="en-GB" sz="2000" dirty="0" err="1">
                <a:solidFill>
                  <a:srgbClr val="FFFF00"/>
                </a:solidFill>
              </a:rPr>
              <a:t>uzdevumi</a:t>
            </a:r>
            <a:endParaRPr lang="en-GB" sz="2000" dirty="0">
              <a:solidFill>
                <a:srgbClr val="FFFF00"/>
              </a:solidFill>
            </a:endParaRPr>
          </a:p>
          <a:p>
            <a:pPr marL="571500" indent="-457200" algn="l">
              <a:buFont typeface="Arial" panose="020B0604020202020204" pitchFamily="34" charset="0"/>
              <a:buChar char="•"/>
            </a:pPr>
            <a:r>
              <a:rPr lang="en-GB" sz="2000" dirty="0" err="1">
                <a:solidFill>
                  <a:srgbClr val="FFFF00"/>
                </a:solidFill>
              </a:rPr>
              <a:t>Žurnālistikas</a:t>
            </a:r>
            <a:r>
              <a:rPr lang="en-GB" sz="2000" dirty="0">
                <a:solidFill>
                  <a:srgbClr val="FFFF00"/>
                </a:solidFill>
              </a:rPr>
              <a:t> </a:t>
            </a:r>
            <a:r>
              <a:rPr lang="en-GB" sz="2000" dirty="0" err="1">
                <a:solidFill>
                  <a:srgbClr val="FFFF00"/>
                </a:solidFill>
              </a:rPr>
              <a:t>uzdevumi</a:t>
            </a:r>
            <a:endParaRPr lang="en-GB" sz="2000" dirty="0">
              <a:solidFill>
                <a:srgbClr val="FFFF00"/>
              </a:solidFill>
            </a:endParaRPr>
          </a:p>
          <a:p>
            <a:pPr marL="571500" indent="-457200" algn="l">
              <a:buFont typeface="Arial" panose="020B0604020202020204" pitchFamily="34" charset="0"/>
              <a:buChar char="•"/>
            </a:pPr>
            <a:r>
              <a:rPr lang="en-GB" sz="2000" dirty="0" err="1">
                <a:solidFill>
                  <a:srgbClr val="FFFF00"/>
                </a:solidFill>
              </a:rPr>
              <a:t>Pārliecināšanas</a:t>
            </a:r>
            <a:r>
              <a:rPr lang="en-GB" sz="2000" dirty="0">
                <a:solidFill>
                  <a:srgbClr val="FFFF00"/>
                </a:solidFill>
              </a:rPr>
              <a:t> </a:t>
            </a:r>
            <a:r>
              <a:rPr lang="en-GB" sz="2000" dirty="0" err="1">
                <a:solidFill>
                  <a:srgbClr val="FFFF00"/>
                </a:solidFill>
              </a:rPr>
              <a:t>uzdevumi</a:t>
            </a:r>
            <a:endParaRPr lang="en-GB" sz="2000" dirty="0">
              <a:solidFill>
                <a:srgbClr val="FFFF00"/>
              </a:solidFill>
            </a:endParaRPr>
          </a:p>
          <a:p>
            <a:pPr marL="571500" indent="-457200" algn="l">
              <a:buFont typeface="Arial" panose="020B0604020202020204" pitchFamily="34" charset="0"/>
              <a:buChar char="•"/>
            </a:pPr>
            <a:r>
              <a:rPr lang="en-GB" sz="2000" dirty="0" err="1">
                <a:solidFill>
                  <a:srgbClr val="FFFF00"/>
                </a:solidFill>
              </a:rPr>
              <a:t>Dizaina</a:t>
            </a:r>
            <a:r>
              <a:rPr lang="en-GB" sz="2000" dirty="0">
                <a:solidFill>
                  <a:srgbClr val="FFFF00"/>
                </a:solidFill>
              </a:rPr>
              <a:t> </a:t>
            </a:r>
            <a:r>
              <a:rPr lang="en-GB" sz="2000" dirty="0" err="1">
                <a:solidFill>
                  <a:srgbClr val="FFFF00"/>
                </a:solidFill>
              </a:rPr>
              <a:t>uzdevumi</a:t>
            </a:r>
            <a:endParaRPr lang="en-GB" sz="2000" dirty="0">
              <a:solidFill>
                <a:srgbClr val="FFFF00"/>
              </a:solidFill>
            </a:endParaRPr>
          </a:p>
          <a:p>
            <a:pPr marL="571500" indent="-457200" algn="l">
              <a:buFont typeface="Arial" panose="020B0604020202020204" pitchFamily="34" charset="0"/>
              <a:buChar char="•"/>
            </a:pPr>
            <a:r>
              <a:rPr lang="en-GB" sz="2000" dirty="0" err="1">
                <a:solidFill>
                  <a:srgbClr val="FFFF00"/>
                </a:solidFill>
              </a:rPr>
              <a:t>Radošie</a:t>
            </a:r>
            <a:r>
              <a:rPr lang="en-GB" sz="2000" dirty="0">
                <a:solidFill>
                  <a:srgbClr val="FFFF00"/>
                </a:solidFill>
              </a:rPr>
              <a:t> </a:t>
            </a:r>
            <a:r>
              <a:rPr lang="lv-LV" sz="2000" dirty="0">
                <a:solidFill>
                  <a:srgbClr val="FFFF00"/>
                </a:solidFill>
              </a:rPr>
              <a:t>izstrādes</a:t>
            </a:r>
            <a:r>
              <a:rPr lang="en-GB" sz="2000" dirty="0">
                <a:solidFill>
                  <a:srgbClr val="FFFF00"/>
                </a:solidFill>
              </a:rPr>
              <a:t> </a:t>
            </a:r>
            <a:r>
              <a:rPr lang="en-GB" sz="2000" dirty="0" err="1">
                <a:solidFill>
                  <a:srgbClr val="FFFF00"/>
                </a:solidFill>
              </a:rPr>
              <a:t>uzdevumi</a:t>
            </a:r>
            <a:endParaRPr lang="en-GB" sz="2000" dirty="0">
              <a:solidFill>
                <a:srgbClr val="FFFF00"/>
              </a:solidFill>
            </a:endParaRPr>
          </a:p>
          <a:p>
            <a:pPr marL="571500" indent="-457200" algn="l">
              <a:buFont typeface="Arial" panose="020B0604020202020204" pitchFamily="34" charset="0"/>
              <a:buChar char="•"/>
            </a:pPr>
            <a:r>
              <a:rPr lang="en-GB" sz="2000" dirty="0" err="1">
                <a:solidFill>
                  <a:srgbClr val="FFFF00"/>
                </a:solidFill>
              </a:rPr>
              <a:t>Vienprātības</a:t>
            </a:r>
            <a:r>
              <a:rPr lang="en-GB" sz="2000" dirty="0">
                <a:solidFill>
                  <a:srgbClr val="FFFF00"/>
                </a:solidFill>
              </a:rPr>
              <a:t> </a:t>
            </a:r>
            <a:r>
              <a:rPr lang="en-GB" sz="2000" dirty="0" err="1">
                <a:solidFill>
                  <a:srgbClr val="FFFF00"/>
                </a:solidFill>
              </a:rPr>
              <a:t>veidošanas</a:t>
            </a:r>
            <a:r>
              <a:rPr lang="en-GB" sz="2000" dirty="0">
                <a:solidFill>
                  <a:srgbClr val="FFFF00"/>
                </a:solidFill>
              </a:rPr>
              <a:t> </a:t>
            </a:r>
            <a:r>
              <a:rPr lang="en-GB" sz="2000" dirty="0" err="1">
                <a:solidFill>
                  <a:srgbClr val="FFFF00"/>
                </a:solidFill>
              </a:rPr>
              <a:t>uzdevumi</a:t>
            </a:r>
            <a:endParaRPr lang="en-GB" sz="2000" dirty="0">
              <a:solidFill>
                <a:srgbClr val="FFFF00"/>
              </a:solidFill>
            </a:endParaRPr>
          </a:p>
          <a:p>
            <a:pPr marL="571500" indent="-457200" algn="l">
              <a:buFont typeface="Arial" panose="020B0604020202020204" pitchFamily="34" charset="0"/>
              <a:buChar char="•"/>
            </a:pPr>
            <a:r>
              <a:rPr lang="en-GB" sz="2000" dirty="0" err="1">
                <a:solidFill>
                  <a:srgbClr val="FFFF00"/>
                </a:solidFill>
              </a:rPr>
              <a:t>Mistērijas</a:t>
            </a:r>
            <a:r>
              <a:rPr lang="en-GB" sz="2000" dirty="0">
                <a:solidFill>
                  <a:srgbClr val="FFFF00"/>
                </a:solidFill>
              </a:rPr>
              <a:t> un </a:t>
            </a:r>
            <a:r>
              <a:rPr lang="en-GB" sz="2000" dirty="0" err="1">
                <a:solidFill>
                  <a:srgbClr val="FFFF00"/>
                </a:solidFill>
              </a:rPr>
              <a:t>detektīvu</a:t>
            </a:r>
            <a:r>
              <a:rPr lang="en-GB" sz="2000" dirty="0">
                <a:solidFill>
                  <a:srgbClr val="FFFF00"/>
                </a:solidFill>
              </a:rPr>
              <a:t> </a:t>
            </a:r>
            <a:r>
              <a:rPr lang="en-GB" sz="2000" dirty="0" err="1">
                <a:solidFill>
                  <a:srgbClr val="FFFF00"/>
                </a:solidFill>
              </a:rPr>
              <a:t>uzdevumi</a:t>
            </a:r>
            <a:endParaRPr lang="en-GB" sz="1100" dirty="0">
              <a:solidFill>
                <a:srgbClr val="FFFF00"/>
              </a:solidFill>
            </a:endParaRP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hteck 14">
            <a:extLst>
              <a:ext uri="{FF2B5EF4-FFF2-40B4-BE49-F238E27FC236}">
                <a16:creationId xmlns:a16="http://schemas.microsoft.com/office/drawing/2014/main" id="{97EA4435-6CB4-4797-8F6F-1C826A011046}"/>
              </a:ext>
            </a:extLst>
          </p:cNvPr>
          <p:cNvSpPr/>
          <p:nvPr/>
        </p:nvSpPr>
        <p:spPr>
          <a:xfrm>
            <a:off x="5580186" y="3574191"/>
            <a:ext cx="3470030" cy="830997"/>
          </a:xfrm>
          <a:prstGeom prst="rect">
            <a:avLst/>
          </a:prstGeom>
        </p:spPr>
        <p:txBody>
          <a:bodyPr wrap="square">
            <a:spAutoFit/>
          </a:bodyPr>
          <a:lstStyle/>
          <a:p>
            <a:r>
              <a:rPr lang="de-DE" sz="1200" dirty="0">
                <a:solidFill>
                  <a:srgbClr val="FFFF00"/>
                </a:solidFill>
              </a:rPr>
              <a:t>Fernandez, S. / Steward, T. / Hill, E. (2022):</a:t>
            </a:r>
            <a:br>
              <a:rPr lang="de-DE" sz="1200" dirty="0">
                <a:solidFill>
                  <a:srgbClr val="FFFF00"/>
                </a:solidFill>
              </a:rPr>
            </a:br>
            <a:r>
              <a:rPr lang="de-DE" sz="1200" dirty="0" err="1">
                <a:solidFill>
                  <a:srgbClr val="FFFF00"/>
                </a:solidFill>
              </a:rPr>
              <a:t>WebQuests</a:t>
            </a:r>
            <a:r>
              <a:rPr lang="de-DE" sz="1200" dirty="0">
                <a:solidFill>
                  <a:srgbClr val="FFFF00"/>
                </a:solidFill>
              </a:rPr>
              <a:t> in Online Learning. http://www2.hawaii.edu/~erikhill/learningobjects_webquest/index.html</a:t>
            </a:r>
            <a:endParaRPr lang="en-GB" sz="1200" dirty="0">
              <a:solidFill>
                <a:srgbClr val="FFFF00"/>
              </a:solidFill>
            </a:endParaRPr>
          </a:p>
        </p:txBody>
      </p:sp>
    </p:spTree>
    <p:extLst>
      <p:ext uri="{BB962C8B-B14F-4D97-AF65-F5344CB8AC3E}">
        <p14:creationId xmlns:p14="http://schemas.microsoft.com/office/powerpoint/2010/main" val="170520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en-IE" b="1" dirty="0"/>
              <a:t>Dizains II : ko </a:t>
            </a:r>
            <a:r>
              <a:rPr lang="en-IE" b="1" dirty="0" err="1"/>
              <a:t>izmantot</a:t>
            </a:r>
            <a:r>
              <a:rPr lang="en-IE" b="1" dirty="0"/>
              <a:t> WebQuest </a:t>
            </a:r>
            <a:r>
              <a:rPr lang="en-IE" b="1" dirty="0" err="1"/>
              <a:t>veidošanai</a:t>
            </a:r>
            <a:endParaRPr lang="en-IE" b="1" dirty="0"/>
          </a:p>
          <a:p>
            <a:pPr algn="l"/>
            <a:endParaRPr lang="en-IE" b="1" dirty="0"/>
          </a:p>
          <a:p>
            <a:pPr marL="114300" indent="0" algn="l"/>
            <a:r>
              <a:rPr lang="en-IE" dirty="0" err="1">
                <a:solidFill>
                  <a:srgbClr val="FFFF00"/>
                </a:solidFill>
              </a:rPr>
              <a:t>Izmantojiet</a:t>
            </a:r>
            <a:r>
              <a:rPr lang="en-IE" dirty="0">
                <a:solidFill>
                  <a:srgbClr val="FFFF00"/>
                </a:solidFill>
              </a:rPr>
              <a:t> </a:t>
            </a:r>
            <a:r>
              <a:rPr lang="en-IE" dirty="0" err="1">
                <a:solidFill>
                  <a:srgbClr val="FFFF00"/>
                </a:solidFill>
              </a:rPr>
              <a:t>komerciālas</a:t>
            </a:r>
            <a:r>
              <a:rPr lang="en-IE" dirty="0">
                <a:solidFill>
                  <a:srgbClr val="FFFF00"/>
                </a:solidFill>
              </a:rPr>
              <a:t> un </a:t>
            </a:r>
            <a:r>
              <a:rPr lang="en-IE" dirty="0" err="1">
                <a:solidFill>
                  <a:srgbClr val="FFFF00"/>
                </a:solidFill>
              </a:rPr>
              <a:t>nekomerciālas</a:t>
            </a:r>
            <a:r>
              <a:rPr lang="en-IE" dirty="0">
                <a:solidFill>
                  <a:srgbClr val="FFFF00"/>
                </a:solidFill>
              </a:rPr>
              <a:t> </a:t>
            </a:r>
            <a:r>
              <a:rPr lang="en-IE" dirty="0" err="1">
                <a:solidFill>
                  <a:srgbClr val="FFFF00"/>
                </a:solidFill>
              </a:rPr>
              <a:t>vietnes</a:t>
            </a:r>
            <a:endParaRPr lang="en-IE" dirty="0">
              <a:solidFill>
                <a:srgbClr val="FFFF00"/>
              </a:solidFill>
            </a:endParaRPr>
          </a:p>
          <a:p>
            <a:pPr algn="l">
              <a:buFont typeface="Arial" panose="020B0604020202020204" pitchFamily="34" charset="0"/>
              <a:buChar char="•"/>
            </a:pPr>
            <a:r>
              <a:rPr lang="en-IE" dirty="0" err="1">
                <a:solidFill>
                  <a:srgbClr val="FFFF00"/>
                </a:solidFill>
              </a:rPr>
              <a:t>Izveidojiet</a:t>
            </a:r>
            <a:r>
              <a:rPr lang="en-IE" dirty="0">
                <a:solidFill>
                  <a:srgbClr val="FFFF00"/>
                </a:solidFill>
              </a:rPr>
              <a:t> </a:t>
            </a:r>
            <a:r>
              <a:rPr lang="en-IE" dirty="0" err="1">
                <a:solidFill>
                  <a:srgbClr val="FFFF00"/>
                </a:solidFill>
              </a:rPr>
              <a:t>savu</a:t>
            </a:r>
            <a:r>
              <a:rPr lang="en-IE" dirty="0">
                <a:solidFill>
                  <a:srgbClr val="FFFF00"/>
                </a:solidFill>
              </a:rPr>
              <a:t> </a:t>
            </a:r>
            <a:r>
              <a:rPr lang="en-IE" dirty="0" err="1">
                <a:solidFill>
                  <a:srgbClr val="FFFF00"/>
                </a:solidFill>
              </a:rPr>
              <a:t>platformu</a:t>
            </a:r>
            <a:r>
              <a:rPr lang="en-IE" dirty="0">
                <a:solidFill>
                  <a:srgbClr val="FFFF00"/>
                </a:solidFill>
              </a:rPr>
              <a:t> </a:t>
            </a:r>
            <a:r>
              <a:rPr lang="en-IE" dirty="0" err="1">
                <a:solidFill>
                  <a:srgbClr val="FFFF00"/>
                </a:solidFill>
              </a:rPr>
              <a:t>vai</a:t>
            </a:r>
            <a:r>
              <a:rPr lang="en-IE" dirty="0">
                <a:solidFill>
                  <a:srgbClr val="FFFF00"/>
                </a:solidFill>
              </a:rPr>
              <a:t> </a:t>
            </a:r>
            <a:r>
              <a:rPr lang="en-IE" dirty="0" err="1">
                <a:solidFill>
                  <a:srgbClr val="FFFF00"/>
                </a:solidFill>
              </a:rPr>
              <a:t>emuāru</a:t>
            </a:r>
            <a:r>
              <a:rPr lang="en-IE" dirty="0">
                <a:solidFill>
                  <a:srgbClr val="FFFF00"/>
                </a:solidFill>
              </a:rPr>
              <a:t> (</a:t>
            </a:r>
            <a:r>
              <a:rPr lang="en-IE" dirty="0" err="1">
                <a:solidFill>
                  <a:srgbClr val="FFFF00"/>
                </a:solidFill>
              </a:rPr>
              <a:t>piemēram</a:t>
            </a:r>
            <a:r>
              <a:rPr lang="en-IE" dirty="0">
                <a:solidFill>
                  <a:srgbClr val="FFFF00"/>
                </a:solidFill>
              </a:rPr>
              <a:t>, </a:t>
            </a:r>
            <a:r>
              <a:rPr lang="en-IE" dirty="0" err="1">
                <a:solidFill>
                  <a:srgbClr val="FFFF00"/>
                </a:solidFill>
              </a:rPr>
              <a:t>ar</a:t>
            </a:r>
            <a:r>
              <a:rPr lang="en-IE" dirty="0">
                <a:solidFill>
                  <a:srgbClr val="FFFF00"/>
                </a:solidFill>
              </a:rPr>
              <a:t> blogger.com) </a:t>
            </a:r>
            <a:r>
              <a:rPr lang="en-IE" dirty="0" err="1">
                <a:solidFill>
                  <a:srgbClr val="FFFF00"/>
                </a:solidFill>
              </a:rPr>
              <a:t>vai</a:t>
            </a:r>
            <a:r>
              <a:rPr lang="en-IE" dirty="0">
                <a:solidFill>
                  <a:srgbClr val="FFFF00"/>
                </a:solidFill>
              </a:rPr>
              <a:t> MOOC (</a:t>
            </a:r>
            <a:r>
              <a:rPr lang="en-IE" dirty="0" err="1">
                <a:solidFill>
                  <a:srgbClr val="FFFF00"/>
                </a:solidFill>
              </a:rPr>
              <a:t>piem</a:t>
            </a:r>
            <a:r>
              <a:rPr lang="en-IE" dirty="0">
                <a:solidFill>
                  <a:srgbClr val="FFFF00"/>
                </a:solidFill>
              </a:rPr>
              <a:t>., </a:t>
            </a:r>
            <a:r>
              <a:rPr lang="en-IE" dirty="0" err="1">
                <a:solidFill>
                  <a:srgbClr val="FFFF00"/>
                </a:solidFill>
              </a:rPr>
              <a:t>ar</a:t>
            </a:r>
            <a:r>
              <a:rPr lang="en-IE" dirty="0">
                <a:solidFill>
                  <a:srgbClr val="FFFF00"/>
                </a:solidFill>
              </a:rPr>
              <a:t> MOOCit.de), </a:t>
            </a:r>
            <a:r>
              <a:rPr lang="en-IE" dirty="0" err="1">
                <a:solidFill>
                  <a:srgbClr val="FFFF00"/>
                </a:solidFill>
              </a:rPr>
              <a:t>lai</a:t>
            </a:r>
            <a:r>
              <a:rPr lang="en-IE" dirty="0">
                <a:solidFill>
                  <a:srgbClr val="FFFF00"/>
                </a:solidFill>
              </a:rPr>
              <a:t> </a:t>
            </a:r>
            <a:r>
              <a:rPr lang="en-IE" dirty="0" err="1">
                <a:solidFill>
                  <a:srgbClr val="FFFF00"/>
                </a:solidFill>
              </a:rPr>
              <a:t>sniegtu</a:t>
            </a:r>
            <a:r>
              <a:rPr lang="en-IE" dirty="0">
                <a:solidFill>
                  <a:srgbClr val="FFFF00"/>
                </a:solidFill>
              </a:rPr>
              <a:t> </a:t>
            </a:r>
            <a:r>
              <a:rPr lang="lv-LV" dirty="0">
                <a:solidFill>
                  <a:srgbClr val="FFFF00"/>
                </a:solidFill>
              </a:rPr>
              <a:t>izglītojamiem</a:t>
            </a:r>
            <a:r>
              <a:rPr lang="en-IE" dirty="0">
                <a:solidFill>
                  <a:srgbClr val="FFFF00"/>
                </a:solidFill>
              </a:rPr>
              <a:t> </a:t>
            </a:r>
            <a:r>
              <a:rPr lang="en-IE" dirty="0" err="1">
                <a:solidFill>
                  <a:srgbClr val="FFFF00"/>
                </a:solidFill>
              </a:rPr>
              <a:t>instrukcijas</a:t>
            </a:r>
            <a:r>
              <a:rPr lang="en-IE" dirty="0">
                <a:solidFill>
                  <a:srgbClr val="FFFF00"/>
                </a:solidFill>
              </a:rPr>
              <a:t>, </a:t>
            </a:r>
            <a:r>
              <a:rPr lang="en-IE" dirty="0" err="1">
                <a:solidFill>
                  <a:srgbClr val="FFFF00"/>
                </a:solidFill>
              </a:rPr>
              <a:t>problēmas</a:t>
            </a:r>
            <a:r>
              <a:rPr lang="en-IE" dirty="0">
                <a:solidFill>
                  <a:srgbClr val="FFFF00"/>
                </a:solidFill>
              </a:rPr>
              <a:t>, ko </a:t>
            </a:r>
            <a:r>
              <a:rPr lang="en-IE" dirty="0" err="1">
                <a:solidFill>
                  <a:srgbClr val="FFFF00"/>
                </a:solidFill>
              </a:rPr>
              <a:t>risināt</a:t>
            </a:r>
            <a:r>
              <a:rPr lang="en-IE" dirty="0">
                <a:solidFill>
                  <a:srgbClr val="FFFF00"/>
                </a:solidFill>
              </a:rPr>
              <a:t> un </a:t>
            </a:r>
            <a:r>
              <a:rPr lang="en-IE" dirty="0" err="1">
                <a:solidFill>
                  <a:srgbClr val="FFFF00"/>
                </a:solidFill>
              </a:rPr>
              <a:t>uzdevumus</a:t>
            </a:r>
            <a:r>
              <a:rPr lang="en-IE" dirty="0">
                <a:solidFill>
                  <a:srgbClr val="FFFF00"/>
                </a:solidFill>
              </a:rPr>
              <a:t>.</a:t>
            </a:r>
          </a:p>
          <a:p>
            <a:pPr algn="l">
              <a:buFont typeface="Arial" panose="020B0604020202020204" pitchFamily="34" charset="0"/>
              <a:buChar char="•"/>
            </a:pPr>
            <a:r>
              <a:rPr lang="en-IE" dirty="0" err="1">
                <a:solidFill>
                  <a:srgbClr val="FFFF00"/>
                </a:solidFill>
              </a:rPr>
              <a:t>Varat</a:t>
            </a:r>
            <a:r>
              <a:rPr lang="en-IE" dirty="0">
                <a:solidFill>
                  <a:srgbClr val="FFFF00"/>
                </a:solidFill>
              </a:rPr>
              <a:t> </a:t>
            </a:r>
            <a:r>
              <a:rPr lang="en-IE" dirty="0" err="1">
                <a:solidFill>
                  <a:srgbClr val="FFFF00"/>
                </a:solidFill>
              </a:rPr>
              <a:t>arī</a:t>
            </a:r>
            <a:r>
              <a:rPr lang="en-IE" dirty="0">
                <a:solidFill>
                  <a:srgbClr val="FFFF00"/>
                </a:solidFill>
              </a:rPr>
              <a:t> </a:t>
            </a:r>
            <a:r>
              <a:rPr lang="en-IE" dirty="0" err="1">
                <a:solidFill>
                  <a:srgbClr val="FFFF00"/>
                </a:solidFill>
              </a:rPr>
              <a:t>izveidot</a:t>
            </a:r>
            <a:r>
              <a:rPr lang="en-IE" dirty="0">
                <a:solidFill>
                  <a:srgbClr val="FFFF00"/>
                </a:solidFill>
              </a:rPr>
              <a:t> </a:t>
            </a:r>
            <a:r>
              <a:rPr lang="en-IE" dirty="0" err="1">
                <a:solidFill>
                  <a:srgbClr val="FFFF00"/>
                </a:solidFill>
              </a:rPr>
              <a:t>savu</a:t>
            </a:r>
            <a:r>
              <a:rPr lang="en-IE" dirty="0">
                <a:solidFill>
                  <a:srgbClr val="FFFF00"/>
                </a:solidFill>
              </a:rPr>
              <a:t> </a:t>
            </a:r>
            <a:r>
              <a:rPr lang="en-IE" dirty="0" err="1">
                <a:solidFill>
                  <a:srgbClr val="FFFF00"/>
                </a:solidFill>
              </a:rPr>
              <a:t>platformu</a:t>
            </a:r>
            <a:r>
              <a:rPr lang="en-IE" dirty="0">
                <a:solidFill>
                  <a:srgbClr val="FFFF00"/>
                </a:solidFill>
              </a:rPr>
              <a:t> </a:t>
            </a:r>
            <a:r>
              <a:rPr lang="en-IE" dirty="0" err="1">
                <a:solidFill>
                  <a:srgbClr val="FFFF00"/>
                </a:solidFill>
              </a:rPr>
              <a:t>ar</a:t>
            </a:r>
            <a:r>
              <a:rPr lang="en-IE" dirty="0">
                <a:solidFill>
                  <a:srgbClr val="FFFF00"/>
                </a:solidFill>
              </a:rPr>
              <a:t> </a:t>
            </a:r>
            <a:r>
              <a:rPr lang="en-IE" dirty="0" err="1">
                <a:solidFill>
                  <a:srgbClr val="FFFF00"/>
                </a:solidFill>
              </a:rPr>
              <a:t>individuālu</a:t>
            </a:r>
            <a:r>
              <a:rPr lang="en-IE" dirty="0">
                <a:solidFill>
                  <a:srgbClr val="FFFF00"/>
                </a:solidFill>
              </a:rPr>
              <a:t> </a:t>
            </a:r>
            <a:r>
              <a:rPr lang="en-IE" dirty="0" err="1">
                <a:solidFill>
                  <a:srgbClr val="FFFF00"/>
                </a:solidFill>
              </a:rPr>
              <a:t>informāciju</a:t>
            </a:r>
            <a:r>
              <a:rPr lang="en-IE" dirty="0">
                <a:solidFill>
                  <a:srgbClr val="FFFF00"/>
                </a:solidFill>
              </a:rPr>
              <a:t>, </a:t>
            </a:r>
            <a:r>
              <a:rPr lang="en-IE" dirty="0" err="1">
                <a:solidFill>
                  <a:srgbClr val="FFFF00"/>
                </a:solidFill>
              </a:rPr>
              <a:t>lai</a:t>
            </a:r>
            <a:r>
              <a:rPr lang="en-IE" dirty="0">
                <a:solidFill>
                  <a:srgbClr val="FFFF00"/>
                </a:solidFill>
              </a:rPr>
              <a:t> </a:t>
            </a:r>
            <a:r>
              <a:rPr lang="en-IE" dirty="0" err="1">
                <a:solidFill>
                  <a:srgbClr val="FFFF00"/>
                </a:solidFill>
              </a:rPr>
              <a:t>pārliecinātos</a:t>
            </a:r>
            <a:r>
              <a:rPr lang="en-IE" dirty="0">
                <a:solidFill>
                  <a:srgbClr val="FFFF00"/>
                </a:solidFill>
              </a:rPr>
              <a:t>, ka </a:t>
            </a:r>
            <a:r>
              <a:rPr lang="en-IE" dirty="0" err="1">
                <a:solidFill>
                  <a:srgbClr val="FFFF00"/>
                </a:solidFill>
              </a:rPr>
              <a:t>nepieciešamā</a:t>
            </a:r>
            <a:r>
              <a:rPr lang="en-IE" dirty="0">
                <a:solidFill>
                  <a:srgbClr val="FFFF00"/>
                </a:solidFill>
              </a:rPr>
              <a:t> </a:t>
            </a:r>
            <a:r>
              <a:rPr lang="en-IE" dirty="0" err="1">
                <a:solidFill>
                  <a:srgbClr val="FFFF00"/>
                </a:solidFill>
              </a:rPr>
              <a:t>informācija</a:t>
            </a:r>
            <a:r>
              <a:rPr lang="en-IE" dirty="0">
                <a:solidFill>
                  <a:srgbClr val="FFFF00"/>
                </a:solidFill>
              </a:rPr>
              <a:t> </a:t>
            </a:r>
            <a:r>
              <a:rPr lang="en-IE" dirty="0" err="1">
                <a:solidFill>
                  <a:srgbClr val="FFFF00"/>
                </a:solidFill>
              </a:rPr>
              <a:t>ir</a:t>
            </a:r>
            <a:r>
              <a:rPr lang="en-IE" dirty="0">
                <a:solidFill>
                  <a:srgbClr val="FFFF00"/>
                </a:solidFill>
              </a:rPr>
              <a:t> </a:t>
            </a:r>
            <a:r>
              <a:rPr lang="en-IE" dirty="0" err="1">
                <a:solidFill>
                  <a:srgbClr val="FFFF00"/>
                </a:solidFill>
              </a:rPr>
              <a:t>pieejama</a:t>
            </a:r>
            <a:r>
              <a:rPr lang="en-IE" dirty="0">
                <a:solidFill>
                  <a:srgbClr val="FFFF00"/>
                </a:solidFill>
              </a:rPr>
              <a:t> </a:t>
            </a:r>
            <a:r>
              <a:rPr lang="lv-LV" dirty="0">
                <a:solidFill>
                  <a:srgbClr val="FFFF00"/>
                </a:solidFill>
              </a:rPr>
              <a:t>izglītojamiem</a:t>
            </a:r>
            <a:endParaRPr lang="en-GB" sz="1200" dirty="0">
              <a:solidFill>
                <a:srgbClr val="FFFF00"/>
              </a:solidFill>
            </a:endParaRP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17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lv-LV" b="1" dirty="0"/>
              <a:t>Piemērs:</a:t>
            </a:r>
            <a:endParaRPr lang="en-GB" b="1" dirty="0"/>
          </a:p>
          <a:p>
            <a:pPr algn="l"/>
            <a:r>
              <a:rPr lang="en-IE" dirty="0">
                <a:solidFill>
                  <a:srgbClr val="FFFF00"/>
                </a:solidFill>
              </a:rPr>
              <a:t> </a:t>
            </a:r>
            <a:endParaRPr lang="en-GB" dirty="0">
              <a:solidFill>
                <a:srgbClr val="FFFF00"/>
              </a:solidFill>
            </a:endParaRPr>
          </a:p>
          <a:p>
            <a:pPr marL="114300" indent="0" algn="l"/>
            <a:r>
              <a:rPr lang="en-GB" sz="1800" b="1" dirty="0">
                <a:solidFill>
                  <a:srgbClr val="FFFF00"/>
                </a:solidFill>
              </a:rPr>
              <a:t>https://web.archive.org/web/20120603233249/http://kathyschrock.net/webquests/FOULKE/rmindex.htm</a:t>
            </a: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rafik 1">
            <a:extLst>
              <a:ext uri="{FF2B5EF4-FFF2-40B4-BE49-F238E27FC236}">
                <a16:creationId xmlns:a16="http://schemas.microsoft.com/office/drawing/2014/main" id="{B8A69900-26A3-4C00-A7DE-EEA08ECCE4AE}"/>
              </a:ext>
            </a:extLst>
          </p:cNvPr>
          <p:cNvPicPr>
            <a:picLocks noChangeAspect="1"/>
          </p:cNvPicPr>
          <p:nvPr/>
        </p:nvPicPr>
        <p:blipFill>
          <a:blip r:embed="rId3"/>
          <a:stretch>
            <a:fillRect/>
          </a:stretch>
        </p:blipFill>
        <p:spPr>
          <a:xfrm>
            <a:off x="1570892" y="1930625"/>
            <a:ext cx="5744334" cy="2394709"/>
          </a:xfrm>
          <a:prstGeom prst="rect">
            <a:avLst/>
          </a:prstGeom>
        </p:spPr>
      </p:pic>
    </p:spTree>
    <p:extLst>
      <p:ext uri="{BB962C8B-B14F-4D97-AF65-F5344CB8AC3E}">
        <p14:creationId xmlns:p14="http://schemas.microsoft.com/office/powerpoint/2010/main" val="288007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lv-LV" b="1" dirty="0"/>
              <a:t>Piemērs:</a:t>
            </a:r>
            <a:endParaRPr lang="en-GB" b="1" dirty="0"/>
          </a:p>
          <a:p>
            <a:pPr algn="l"/>
            <a:r>
              <a:rPr lang="en-IE" sz="1000" dirty="0"/>
              <a:t> </a:t>
            </a:r>
            <a:endParaRPr lang="en-GB" sz="1000" dirty="0"/>
          </a:p>
          <a:p>
            <a:pPr marL="114300" indent="0" algn="l"/>
            <a:r>
              <a:rPr lang="en-GB" sz="1800" b="1" dirty="0">
                <a:solidFill>
                  <a:srgbClr val="FFFF00"/>
                </a:solidFill>
              </a:rPr>
              <a:t>https://web.archive.org/web/20130615150435/http://kathyschrock.net/webquests/RONAN/index.htm</a:t>
            </a: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fik 2">
            <a:extLst>
              <a:ext uri="{FF2B5EF4-FFF2-40B4-BE49-F238E27FC236}">
                <a16:creationId xmlns:a16="http://schemas.microsoft.com/office/drawing/2014/main" id="{F7BEB80C-58AC-4BAC-8FEF-1D4DD6DCF300}"/>
              </a:ext>
            </a:extLst>
          </p:cNvPr>
          <p:cNvPicPr>
            <a:picLocks noChangeAspect="1"/>
          </p:cNvPicPr>
          <p:nvPr/>
        </p:nvPicPr>
        <p:blipFill>
          <a:blip r:embed="rId3"/>
          <a:stretch>
            <a:fillRect/>
          </a:stretch>
        </p:blipFill>
        <p:spPr>
          <a:xfrm>
            <a:off x="1547446" y="1776805"/>
            <a:ext cx="5307738" cy="2605700"/>
          </a:xfrm>
          <a:prstGeom prst="rect">
            <a:avLst/>
          </a:prstGeom>
        </p:spPr>
      </p:pic>
    </p:spTree>
    <p:extLst>
      <p:ext uri="{BB962C8B-B14F-4D97-AF65-F5344CB8AC3E}">
        <p14:creationId xmlns:p14="http://schemas.microsoft.com/office/powerpoint/2010/main" val="400504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BF872D1-3A92-4CC2-8DB1-0F17C780CFA4}"/>
              </a:ext>
            </a:extLst>
          </p:cNvPr>
          <p:cNvSpPr txBox="1"/>
          <p:nvPr/>
        </p:nvSpPr>
        <p:spPr>
          <a:xfrm>
            <a:off x="923754" y="1002089"/>
            <a:ext cx="7158135" cy="3693319"/>
          </a:xfrm>
          <a:prstGeom prst="rect">
            <a:avLst/>
          </a:prstGeom>
          <a:noFill/>
        </p:spPr>
        <p:txBody>
          <a:bodyPr wrap="square" rtlCol="0">
            <a:spAutoFit/>
          </a:bodyPr>
          <a:lstStyle/>
          <a:p>
            <a:r>
              <a:rPr lang="en-GB" sz="1800" b="1" dirty="0" err="1">
                <a:solidFill>
                  <a:srgbClr val="FFFF00"/>
                </a:solidFill>
              </a:rPr>
              <a:t>Uzdevums</a:t>
            </a:r>
            <a:endParaRPr lang="en-GB" sz="1800" b="1" dirty="0">
              <a:solidFill>
                <a:srgbClr val="FFFF00"/>
              </a:solidFill>
            </a:endParaRPr>
          </a:p>
          <a:p>
            <a:endParaRPr lang="en-GB" sz="1800" b="1" dirty="0">
              <a:solidFill>
                <a:srgbClr val="FFFF00"/>
              </a:solidFill>
            </a:endParaRPr>
          </a:p>
          <a:p>
            <a:r>
              <a:rPr lang="en-GB" sz="1800" b="1" dirty="0" err="1">
                <a:solidFill>
                  <a:srgbClr val="FFFF00"/>
                </a:solidFill>
              </a:rPr>
              <a:t>Kādi</a:t>
            </a:r>
            <a:r>
              <a:rPr lang="en-GB" sz="1800" b="1" dirty="0">
                <a:solidFill>
                  <a:srgbClr val="FFFF00"/>
                </a:solidFill>
              </a:rPr>
              <a:t> </a:t>
            </a:r>
            <a:r>
              <a:rPr lang="en-GB" sz="1800" b="1" dirty="0" err="1">
                <a:solidFill>
                  <a:srgbClr val="FFFF00"/>
                </a:solidFill>
              </a:rPr>
              <a:t>ir</a:t>
            </a:r>
            <a:r>
              <a:rPr lang="en-GB" sz="1800" b="1" dirty="0">
                <a:solidFill>
                  <a:srgbClr val="FFFF00"/>
                </a:solidFill>
              </a:rPr>
              <a:t> </a:t>
            </a:r>
            <a:r>
              <a:rPr lang="en-GB" sz="1800" b="1" dirty="0" err="1">
                <a:solidFill>
                  <a:srgbClr val="FFFF00"/>
                </a:solidFill>
              </a:rPr>
              <a:t>visbiežāk</a:t>
            </a:r>
            <a:r>
              <a:rPr lang="en-GB" sz="1800" b="1" dirty="0">
                <a:solidFill>
                  <a:srgbClr val="FFFF00"/>
                </a:solidFill>
              </a:rPr>
              <a:t> </a:t>
            </a:r>
            <a:r>
              <a:rPr lang="en-GB" sz="1800" b="1" dirty="0" err="1">
                <a:solidFill>
                  <a:srgbClr val="FFFF00"/>
                </a:solidFill>
              </a:rPr>
              <a:t>sastopamie</a:t>
            </a:r>
            <a:r>
              <a:rPr lang="en-GB" sz="1800" b="1" dirty="0">
                <a:solidFill>
                  <a:srgbClr val="FFFF00"/>
                </a:solidFill>
              </a:rPr>
              <a:t> WebQuest </a:t>
            </a:r>
            <a:r>
              <a:rPr lang="en-GB" sz="1800" b="1" dirty="0" err="1">
                <a:solidFill>
                  <a:srgbClr val="FFFF00"/>
                </a:solidFill>
              </a:rPr>
              <a:t>uzdevumi</a:t>
            </a:r>
            <a:r>
              <a:rPr lang="en-GB" sz="1800" b="1" dirty="0">
                <a:solidFill>
                  <a:srgbClr val="FFFF00"/>
                </a:solidFill>
              </a:rPr>
              <a:t>?</a:t>
            </a:r>
            <a:r>
              <a:rPr lang="en-GB" sz="1800" dirty="0"/>
              <a:t>:</a:t>
            </a:r>
            <a:br>
              <a:rPr lang="en-GB" sz="1800" dirty="0"/>
            </a:br>
            <a:endParaRPr lang="en-GB" sz="1800" dirty="0"/>
          </a:p>
          <a:p>
            <a:pPr marL="571500" indent="-457200">
              <a:buFont typeface="Arial" panose="020B0604020202020204" pitchFamily="34" charset="0"/>
              <a:buChar char="•"/>
            </a:pPr>
            <a:r>
              <a:rPr lang="lv-LV" sz="1800" dirty="0">
                <a:solidFill>
                  <a:srgbClr val="FFFF00"/>
                </a:solidFill>
              </a:rPr>
              <a:t>Matemātiskie uzdevumi, Pārstāstīšanas uzdevumi, Saskaņotie uzdevumi</a:t>
            </a:r>
          </a:p>
          <a:p>
            <a:pPr marL="571500" indent="-457200">
              <a:buFont typeface="Arial" panose="020B0604020202020204" pitchFamily="34" charset="0"/>
              <a:buChar char="•"/>
            </a:pPr>
            <a:r>
              <a:rPr lang="lv-LV" sz="1800" dirty="0">
                <a:solidFill>
                  <a:srgbClr val="FFFF00"/>
                </a:solidFill>
              </a:rPr>
              <a:t>Kompilācijas uzdevumi, Pārliecināšanas uzdevumi, Dizaina uzdevumi</a:t>
            </a:r>
          </a:p>
          <a:p>
            <a:pPr marL="571500" indent="-457200">
              <a:buFont typeface="Arial" panose="020B0604020202020204" pitchFamily="34" charset="0"/>
              <a:buChar char="•"/>
            </a:pPr>
            <a:r>
              <a:rPr lang="lv-LV" sz="1800" dirty="0">
                <a:solidFill>
                  <a:srgbClr val="FFFF00"/>
                </a:solidFill>
              </a:rPr>
              <a:t>Prezentācijas uzdevumi, </a:t>
            </a:r>
            <a:r>
              <a:rPr lang="lv-LV" sz="1800" dirty="0" err="1">
                <a:solidFill>
                  <a:srgbClr val="FFFF00"/>
                </a:solidFill>
              </a:rPr>
              <a:t>Kategorizācijas</a:t>
            </a:r>
            <a:r>
              <a:rPr lang="lv-LV" sz="1800" dirty="0">
                <a:solidFill>
                  <a:srgbClr val="FFFF00"/>
                </a:solidFill>
              </a:rPr>
              <a:t> uzdevumi, Sarunu uzdevumi</a:t>
            </a:r>
          </a:p>
          <a:p>
            <a:pPr marL="571500" indent="-457200">
              <a:buFont typeface="Arial" panose="020B0604020202020204" pitchFamily="34" charset="0"/>
              <a:buChar char="•"/>
            </a:pPr>
            <a:r>
              <a:rPr lang="lv-LV" sz="1800" dirty="0">
                <a:solidFill>
                  <a:srgbClr val="FFFF00"/>
                </a:solidFill>
              </a:rPr>
              <a:t>Pārbaudiet uzdevumus, ziņošanas uzdevumus, vienprātības veidošanas uzdevumus</a:t>
            </a:r>
            <a:endParaRPr lang="en-GB" sz="1800" dirty="0"/>
          </a:p>
          <a:p>
            <a:endParaRPr lang="en-GB" sz="1800" dirty="0"/>
          </a:p>
        </p:txBody>
      </p:sp>
      <p:grpSp>
        <p:nvGrpSpPr>
          <p:cNvPr id="6" name="Google Shape;203;p30">
            <a:extLst>
              <a:ext uri="{FF2B5EF4-FFF2-40B4-BE49-F238E27FC236}">
                <a16:creationId xmlns:a16="http://schemas.microsoft.com/office/drawing/2014/main" id="{1EC523F9-AF4D-4C73-8ED9-BCCF24F2E309}"/>
              </a:ext>
            </a:extLst>
          </p:cNvPr>
          <p:cNvGrpSpPr/>
          <p:nvPr/>
        </p:nvGrpSpPr>
        <p:grpSpPr>
          <a:xfrm>
            <a:off x="4094400" y="4423496"/>
            <a:ext cx="808500" cy="92100"/>
            <a:chOff x="3570750" y="4704850"/>
            <a:chExt cx="808500" cy="92100"/>
          </a:xfrm>
        </p:grpSpPr>
        <p:sp>
          <p:nvSpPr>
            <p:cNvPr id="7" name="Google Shape;204;p30">
              <a:extLst>
                <a:ext uri="{FF2B5EF4-FFF2-40B4-BE49-F238E27FC236}">
                  <a16:creationId xmlns:a16="http://schemas.microsoft.com/office/drawing/2014/main" id="{30957A0D-194C-4B67-97CB-175B23708A9C}"/>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p30">
              <a:extLst>
                <a:ext uri="{FF2B5EF4-FFF2-40B4-BE49-F238E27FC236}">
                  <a16:creationId xmlns:a16="http://schemas.microsoft.com/office/drawing/2014/main" id="{0AC445F1-CD04-4C2B-B0F8-866E80455B81}"/>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7;p30">
              <a:extLst>
                <a:ext uri="{FF2B5EF4-FFF2-40B4-BE49-F238E27FC236}">
                  <a16:creationId xmlns:a16="http://schemas.microsoft.com/office/drawing/2014/main" id="{13F2F43B-B743-435D-8D77-F6418F6F85E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5;p30">
              <a:extLst>
                <a:ext uri="{FF2B5EF4-FFF2-40B4-BE49-F238E27FC236}">
                  <a16:creationId xmlns:a16="http://schemas.microsoft.com/office/drawing/2014/main" id="{20D01E30-F796-4E41-9D4E-3FC0F85186F1}"/>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1" name="Google Shape;204;p30">
            <a:extLst>
              <a:ext uri="{FF2B5EF4-FFF2-40B4-BE49-F238E27FC236}">
                <a16:creationId xmlns:a16="http://schemas.microsoft.com/office/drawing/2014/main" id="{F786F46E-D387-404D-A7EA-143F7800E7A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4;p30">
            <a:extLst>
              <a:ext uri="{FF2B5EF4-FFF2-40B4-BE49-F238E27FC236}">
                <a16:creationId xmlns:a16="http://schemas.microsoft.com/office/drawing/2014/main" id="{7D5EB766-AA29-4DAC-A1C9-5B54C75B06CB}"/>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8CCD6D5E-B24C-4579-8946-50D7D4C97C5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2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A3:</a:t>
            </a:r>
            <a:br>
              <a:rPr lang="en-GB" dirty="0">
                <a:solidFill>
                  <a:srgbClr val="FFFF00"/>
                </a:solidFill>
              </a:rPr>
            </a:br>
            <a:r>
              <a:rPr lang="en-GB" dirty="0" err="1">
                <a:solidFill>
                  <a:schemeClr val="bg1"/>
                </a:solidFill>
              </a:rPr>
              <a:t>Kā</a:t>
            </a:r>
            <a:r>
              <a:rPr lang="en-GB" dirty="0">
                <a:solidFill>
                  <a:schemeClr val="bg1"/>
                </a:solidFill>
              </a:rPr>
              <a:t> </a:t>
            </a:r>
            <a:r>
              <a:rPr lang="en-GB" dirty="0" err="1">
                <a:solidFill>
                  <a:schemeClr val="bg1"/>
                </a:solidFill>
              </a:rPr>
              <a:t>izveidot</a:t>
            </a:r>
            <a:br>
              <a:rPr lang="en-GB" dirty="0">
                <a:solidFill>
                  <a:schemeClr val="bg1"/>
                </a:solidFill>
              </a:rPr>
            </a:br>
            <a:r>
              <a:rPr lang="en-GB" dirty="0">
                <a:solidFill>
                  <a:srgbClr val="FFFF00"/>
                </a:solidFill>
              </a:rPr>
              <a:t>WebQuest?</a:t>
            </a:r>
            <a:endParaRPr b="1" dirty="0">
              <a:solidFill>
                <a:srgbClr val="FFFF00"/>
              </a:solidFill>
              <a:sym typeface="Montserrat"/>
            </a:endParaRPr>
          </a:p>
        </p:txBody>
      </p:sp>
      <p:grpSp>
        <p:nvGrpSpPr>
          <p:cNvPr id="8" name="Google Shape;203;p30">
            <a:extLst>
              <a:ext uri="{FF2B5EF4-FFF2-40B4-BE49-F238E27FC236}">
                <a16:creationId xmlns:a16="http://schemas.microsoft.com/office/drawing/2014/main" id="{6304174E-4C14-4381-86AB-D6C1E0C965F4}"/>
              </a:ext>
            </a:extLst>
          </p:cNvPr>
          <p:cNvGrpSpPr/>
          <p:nvPr/>
        </p:nvGrpSpPr>
        <p:grpSpPr>
          <a:xfrm>
            <a:off x="4094400" y="4423496"/>
            <a:ext cx="808500" cy="92100"/>
            <a:chOff x="3570750" y="4704850"/>
            <a:chExt cx="808500" cy="92100"/>
          </a:xfrm>
        </p:grpSpPr>
        <p:sp>
          <p:nvSpPr>
            <p:cNvPr id="14" name="Google Shape;204;p30">
              <a:extLst>
                <a:ext uri="{FF2B5EF4-FFF2-40B4-BE49-F238E27FC236}">
                  <a16:creationId xmlns:a16="http://schemas.microsoft.com/office/drawing/2014/main" id="{E603B03D-44A2-4160-A14C-24348D54AF9B}"/>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p30">
              <a:extLst>
                <a:ext uri="{FF2B5EF4-FFF2-40B4-BE49-F238E27FC236}">
                  <a16:creationId xmlns:a16="http://schemas.microsoft.com/office/drawing/2014/main" id="{68FFF65B-AC72-48F8-AE63-22D49ACBFC07}"/>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7;p30">
              <a:extLst>
                <a:ext uri="{FF2B5EF4-FFF2-40B4-BE49-F238E27FC236}">
                  <a16:creationId xmlns:a16="http://schemas.microsoft.com/office/drawing/2014/main" id="{BB10B95C-9C5F-4722-9687-2A3FCED50982}"/>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30">
              <a:extLst>
                <a:ext uri="{FF2B5EF4-FFF2-40B4-BE49-F238E27FC236}">
                  <a16:creationId xmlns:a16="http://schemas.microsoft.com/office/drawing/2014/main" id="{04F76952-6BFD-4254-8477-A960758121F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8" name="Google Shape;204;p30">
            <a:extLst>
              <a:ext uri="{FF2B5EF4-FFF2-40B4-BE49-F238E27FC236}">
                <a16:creationId xmlns:a16="http://schemas.microsoft.com/office/drawing/2014/main" id="{0ED61E85-871B-41CB-AEFC-5C1D1EB91E49}"/>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4;p30">
            <a:extLst>
              <a:ext uri="{FF2B5EF4-FFF2-40B4-BE49-F238E27FC236}">
                <a16:creationId xmlns:a16="http://schemas.microsoft.com/office/drawing/2014/main" id="{7F2064AB-2FF6-47CD-BD25-0493AD0F09C5}"/>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4;p30">
            <a:extLst>
              <a:ext uri="{FF2B5EF4-FFF2-40B4-BE49-F238E27FC236}">
                <a16:creationId xmlns:a16="http://schemas.microsoft.com/office/drawing/2014/main" id="{BC6DD074-80DD-4AE9-9459-821B2143E14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82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de-DE" b="1" dirty="0" err="1"/>
              <a:t>Soļi</a:t>
            </a:r>
            <a:r>
              <a:rPr lang="de-DE" b="1" dirty="0"/>
              <a:t> </a:t>
            </a:r>
            <a:r>
              <a:rPr lang="de-DE" b="1" dirty="0" err="1"/>
              <a:t>WebQuest</a:t>
            </a:r>
            <a:r>
              <a:rPr lang="de-DE" b="1" dirty="0"/>
              <a:t> </a:t>
            </a:r>
            <a:r>
              <a:rPr lang="de-DE" b="1" dirty="0" err="1"/>
              <a:t>izstrādē</a:t>
            </a:r>
            <a:r>
              <a:rPr lang="de-DE" b="1" dirty="0"/>
              <a:t> I:</a:t>
            </a:r>
            <a:br>
              <a:rPr lang="en-US" b="1" dirty="0"/>
            </a:br>
            <a:r>
              <a:rPr lang="de-DE" altLang="de-DE" dirty="0">
                <a:solidFill>
                  <a:schemeClr val="tx1"/>
                </a:solidFill>
                <a:latin typeface="Arial Unicode MS"/>
              </a:rPr>
              <a:t>.</a:t>
            </a:r>
            <a:br>
              <a:rPr lang="de-DE" altLang="de-DE" dirty="0">
                <a:solidFill>
                  <a:schemeClr val="tx1"/>
                </a:solidFill>
                <a:latin typeface="Arial Unicode MS"/>
              </a:rPr>
            </a:br>
            <a:endParaRPr lang="en-US" dirty="0"/>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hteck: abgerundete Ecken 4">
            <a:extLst>
              <a:ext uri="{FF2B5EF4-FFF2-40B4-BE49-F238E27FC236}">
                <a16:creationId xmlns:a16="http://schemas.microsoft.com/office/drawing/2014/main" id="{E3E9E13D-0EC8-4C6E-AF56-3D3FDBAE8D97}"/>
              </a:ext>
            </a:extLst>
          </p:cNvPr>
          <p:cNvSpPr/>
          <p:nvPr/>
        </p:nvSpPr>
        <p:spPr>
          <a:xfrm>
            <a:off x="977182" y="1311853"/>
            <a:ext cx="7667235" cy="12598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v-LV" sz="1800" b="1" dirty="0"/>
              <a:t>Ievads </a:t>
            </a:r>
          </a:p>
          <a:p>
            <a:pPr algn="ctr"/>
            <a:r>
              <a:rPr lang="lv-LV" dirty="0"/>
              <a:t>Ievads veicina izpratni par tēmu. WebQuest autentiskuma dēļ tam vajadzētu rosināt izglītojamos zinātkāri un vēlmi iegūt vairāk informācijas</a:t>
            </a:r>
            <a:endParaRPr lang="de-DE" altLang="de-DE" dirty="0"/>
          </a:p>
          <a:p>
            <a:pPr algn="ctr"/>
            <a:endParaRPr lang="de-DE" dirty="0"/>
          </a:p>
        </p:txBody>
      </p:sp>
      <p:sp>
        <p:nvSpPr>
          <p:cNvPr id="22" name="Rechteck: abgerundete Ecken 21">
            <a:extLst>
              <a:ext uri="{FF2B5EF4-FFF2-40B4-BE49-F238E27FC236}">
                <a16:creationId xmlns:a16="http://schemas.microsoft.com/office/drawing/2014/main" id="{23BA92D7-C6A7-4605-AB9F-E669F8DC890C}"/>
              </a:ext>
            </a:extLst>
          </p:cNvPr>
          <p:cNvSpPr/>
          <p:nvPr/>
        </p:nvSpPr>
        <p:spPr>
          <a:xfrm>
            <a:off x="1293705" y="2841610"/>
            <a:ext cx="7667235" cy="12598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b="1" dirty="0" err="1"/>
              <a:t>Uzdevumu</a:t>
            </a:r>
            <a:r>
              <a:rPr lang="de-DE" sz="1800" b="1" dirty="0"/>
              <a:t> </a:t>
            </a:r>
            <a:r>
              <a:rPr lang="de-DE" sz="1800" b="1" dirty="0" err="1"/>
              <a:t>un</a:t>
            </a:r>
            <a:r>
              <a:rPr lang="de-DE" sz="1800" b="1" dirty="0"/>
              <a:t> </a:t>
            </a:r>
            <a:r>
              <a:rPr lang="de-DE" sz="1800" b="1" dirty="0" err="1"/>
              <a:t>problēmu</a:t>
            </a:r>
            <a:r>
              <a:rPr lang="de-DE" sz="1800" b="1" dirty="0"/>
              <a:t> </a:t>
            </a:r>
            <a:r>
              <a:rPr lang="de-DE" sz="1800" b="1" dirty="0" err="1"/>
              <a:t>izklāsts</a:t>
            </a:r>
            <a:r>
              <a:rPr lang="de-DE" sz="1800" b="1" dirty="0"/>
              <a:t> </a:t>
            </a:r>
          </a:p>
          <a:p>
            <a:pPr algn="ctr"/>
            <a:r>
              <a:rPr lang="de-DE" dirty="0" err="1"/>
              <a:t>Uzdevumi</a:t>
            </a:r>
            <a:r>
              <a:rPr lang="de-DE" dirty="0"/>
              <a:t> </a:t>
            </a:r>
            <a:r>
              <a:rPr lang="de-DE" dirty="0" err="1"/>
              <a:t>un</a:t>
            </a:r>
            <a:r>
              <a:rPr lang="de-DE" dirty="0"/>
              <a:t>/</a:t>
            </a:r>
            <a:r>
              <a:rPr lang="de-DE" dirty="0" err="1"/>
              <a:t>vai</a:t>
            </a:r>
            <a:r>
              <a:rPr lang="de-DE" dirty="0"/>
              <a:t> </a:t>
            </a:r>
            <a:r>
              <a:rPr lang="de-DE" dirty="0" err="1"/>
              <a:t>problēmas</a:t>
            </a:r>
            <a:r>
              <a:rPr lang="de-DE" dirty="0"/>
              <a:t> </a:t>
            </a:r>
            <a:r>
              <a:rPr lang="de-DE" dirty="0" err="1"/>
              <a:t>ir</a:t>
            </a:r>
            <a:r>
              <a:rPr lang="de-DE" dirty="0"/>
              <a:t> </a:t>
            </a:r>
            <a:r>
              <a:rPr lang="de-DE" dirty="0" err="1"/>
              <a:t>izklāstīti</a:t>
            </a:r>
            <a:r>
              <a:rPr lang="de-DE" dirty="0"/>
              <a:t> </a:t>
            </a:r>
            <a:r>
              <a:rPr lang="de-DE" dirty="0" err="1"/>
              <a:t>skaidri</a:t>
            </a:r>
            <a:r>
              <a:rPr lang="de-DE" dirty="0"/>
              <a:t> </a:t>
            </a:r>
            <a:r>
              <a:rPr lang="de-DE" dirty="0" err="1"/>
              <a:t>un</a:t>
            </a:r>
            <a:r>
              <a:rPr lang="de-DE" dirty="0"/>
              <a:t> </a:t>
            </a:r>
            <a:r>
              <a:rPr lang="de-DE" dirty="0" err="1"/>
              <a:t>precīzi</a:t>
            </a:r>
            <a:r>
              <a:rPr lang="de-DE" dirty="0"/>
              <a:t>. Ja nepieciešams, tos var papildināt ar </a:t>
            </a:r>
            <a:r>
              <a:rPr lang="lv-LV" dirty="0"/>
              <a:t>izglītojamo</a:t>
            </a:r>
            <a:r>
              <a:rPr lang="de-DE" dirty="0"/>
              <a:t> ieteikumiem. </a:t>
            </a:r>
            <a:r>
              <a:rPr lang="de-DE" dirty="0" err="1"/>
              <a:t>Tomēr</a:t>
            </a:r>
            <a:r>
              <a:rPr lang="de-DE" dirty="0"/>
              <a:t> </a:t>
            </a:r>
            <a:r>
              <a:rPr lang="de-DE" dirty="0" err="1"/>
              <a:t>ir</a:t>
            </a:r>
            <a:r>
              <a:rPr lang="de-DE" dirty="0"/>
              <a:t> </a:t>
            </a:r>
            <a:r>
              <a:rPr lang="de-DE" dirty="0" err="1"/>
              <a:t>jāizvairās</a:t>
            </a:r>
            <a:r>
              <a:rPr lang="de-DE" dirty="0"/>
              <a:t> </a:t>
            </a:r>
            <a:r>
              <a:rPr lang="de-DE" dirty="0" err="1"/>
              <a:t>tikai</a:t>
            </a:r>
            <a:r>
              <a:rPr lang="de-DE" dirty="0"/>
              <a:t> </a:t>
            </a:r>
            <a:r>
              <a:rPr lang="de-DE" dirty="0" err="1"/>
              <a:t>no</a:t>
            </a:r>
            <a:r>
              <a:rPr lang="de-DE" dirty="0"/>
              <a:t> </a:t>
            </a:r>
            <a:r>
              <a:rPr lang="de-DE" dirty="0" err="1"/>
              <a:t>reproduktīvu</a:t>
            </a:r>
            <a:r>
              <a:rPr lang="de-DE" dirty="0"/>
              <a:t> </a:t>
            </a:r>
            <a:r>
              <a:rPr lang="de-DE" dirty="0" err="1"/>
              <a:t>uzdevumu</a:t>
            </a:r>
            <a:r>
              <a:rPr lang="de-DE" dirty="0"/>
              <a:t> </a:t>
            </a:r>
            <a:r>
              <a:rPr lang="de-DE" dirty="0" err="1"/>
              <a:t>izmantošanas</a:t>
            </a:r>
            <a:r>
              <a:rPr lang="de-DE" dirty="0"/>
              <a:t>.</a:t>
            </a:r>
            <a:endParaRPr lang="de-DE" sz="1100" dirty="0"/>
          </a:p>
        </p:txBody>
      </p:sp>
    </p:spTree>
    <p:extLst>
      <p:ext uri="{BB962C8B-B14F-4D97-AF65-F5344CB8AC3E}">
        <p14:creationId xmlns:p14="http://schemas.microsoft.com/office/powerpoint/2010/main" val="26437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de-DE" b="1" dirty="0" err="1"/>
              <a:t>Soļi</a:t>
            </a:r>
            <a:r>
              <a:rPr lang="de-DE" b="1" dirty="0"/>
              <a:t> </a:t>
            </a:r>
            <a:r>
              <a:rPr lang="de-DE" b="1" dirty="0" err="1"/>
              <a:t>WebQuest</a:t>
            </a:r>
            <a:r>
              <a:rPr lang="de-DE" b="1" dirty="0"/>
              <a:t> </a:t>
            </a:r>
            <a:r>
              <a:rPr lang="de-DE" b="1" dirty="0" err="1"/>
              <a:t>izstrādē</a:t>
            </a:r>
            <a:r>
              <a:rPr lang="de-DE" b="1" dirty="0"/>
              <a:t> II:</a:t>
            </a:r>
            <a:br>
              <a:rPr lang="en-US" b="1" dirty="0"/>
            </a:br>
            <a:r>
              <a:rPr lang="de-DE" altLang="de-DE" dirty="0">
                <a:solidFill>
                  <a:schemeClr val="tx1"/>
                </a:solidFill>
                <a:latin typeface="Arial Unicode MS"/>
              </a:rPr>
              <a:t>.</a:t>
            </a:r>
            <a:br>
              <a:rPr lang="de-DE" altLang="de-DE" dirty="0">
                <a:solidFill>
                  <a:schemeClr val="tx1"/>
                </a:solidFill>
                <a:latin typeface="Arial Unicode MS"/>
              </a:rPr>
            </a:br>
            <a:endParaRPr lang="en-US" dirty="0"/>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hteck: abgerundete Ecken 4">
            <a:extLst>
              <a:ext uri="{FF2B5EF4-FFF2-40B4-BE49-F238E27FC236}">
                <a16:creationId xmlns:a16="http://schemas.microsoft.com/office/drawing/2014/main" id="{E3E9E13D-0EC8-4C6E-AF56-3D3FDBAE8D97}"/>
              </a:ext>
            </a:extLst>
          </p:cNvPr>
          <p:cNvSpPr/>
          <p:nvPr/>
        </p:nvSpPr>
        <p:spPr>
          <a:xfrm>
            <a:off x="785446" y="1311853"/>
            <a:ext cx="7959969" cy="12598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v-LV" sz="1800" b="1" dirty="0"/>
              <a:t>Instruktāža par uzdevumu izpildi</a:t>
            </a:r>
          </a:p>
          <a:p>
            <a:pPr algn="ctr"/>
            <a:r>
              <a:rPr lang="lv-LV" dirty="0"/>
              <a:t>Papildus uzdevumiem tiek sniegta informācija, kā tos veikt: ieteikumi, darba forma (grupas vai individuālais darbs), kopējā uzdevuma sadalījums atsevišķos apakšuzdevumos, pamatnoteikumi, laiks utt.</a:t>
            </a:r>
            <a:endParaRPr lang="de-DE" sz="1100" dirty="0"/>
          </a:p>
        </p:txBody>
      </p:sp>
      <p:sp>
        <p:nvSpPr>
          <p:cNvPr id="22" name="Rechteck: abgerundete Ecken 21">
            <a:extLst>
              <a:ext uri="{FF2B5EF4-FFF2-40B4-BE49-F238E27FC236}">
                <a16:creationId xmlns:a16="http://schemas.microsoft.com/office/drawing/2014/main" id="{23BA92D7-C6A7-4605-AB9F-E669F8DC890C}"/>
              </a:ext>
            </a:extLst>
          </p:cNvPr>
          <p:cNvSpPr/>
          <p:nvPr/>
        </p:nvSpPr>
        <p:spPr>
          <a:xfrm>
            <a:off x="1101969" y="2841610"/>
            <a:ext cx="7959969" cy="12598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b="1" dirty="0" err="1"/>
              <a:t>Pārskats</a:t>
            </a:r>
            <a:r>
              <a:rPr lang="de-DE" sz="1800" b="1" dirty="0"/>
              <a:t> par </a:t>
            </a:r>
            <a:r>
              <a:rPr lang="de-DE" sz="1800" b="1" dirty="0" err="1"/>
              <a:t>materiāliem</a:t>
            </a:r>
            <a:r>
              <a:rPr lang="de-DE" sz="1800" b="1" dirty="0"/>
              <a:t> </a:t>
            </a:r>
            <a:r>
              <a:rPr lang="de-DE" sz="1800" b="1" dirty="0" err="1"/>
              <a:t>un</a:t>
            </a:r>
            <a:r>
              <a:rPr lang="de-DE" sz="1800" b="1" dirty="0"/>
              <a:t> </a:t>
            </a:r>
            <a:r>
              <a:rPr lang="de-DE" sz="1800" b="1" dirty="0" err="1"/>
              <a:t>saitēm</a:t>
            </a:r>
            <a:br>
              <a:rPr lang="de-DE" dirty="0"/>
            </a:br>
            <a:r>
              <a:rPr lang="de-DE" altLang="de-DE" dirty="0" err="1">
                <a:solidFill>
                  <a:schemeClr val="tx1"/>
                </a:solidFill>
                <a:latin typeface="Arial Unicode MS"/>
              </a:rPr>
              <a:t>Ir</a:t>
            </a:r>
            <a:r>
              <a:rPr lang="de-DE" altLang="de-DE" dirty="0">
                <a:solidFill>
                  <a:schemeClr val="tx1"/>
                </a:solidFill>
                <a:latin typeface="Arial Unicode MS"/>
              </a:rPr>
              <a:t> </a:t>
            </a:r>
            <a:r>
              <a:rPr lang="de-DE" altLang="de-DE" dirty="0" err="1">
                <a:solidFill>
                  <a:schemeClr val="tx1"/>
                </a:solidFill>
                <a:latin typeface="Arial Unicode MS"/>
              </a:rPr>
              <a:t>pieejamas</a:t>
            </a:r>
            <a:r>
              <a:rPr lang="de-DE" altLang="de-DE" dirty="0">
                <a:solidFill>
                  <a:schemeClr val="tx1"/>
                </a:solidFill>
                <a:latin typeface="Arial Unicode MS"/>
              </a:rPr>
              <a:t> </a:t>
            </a:r>
            <a:r>
              <a:rPr lang="de-DE" altLang="de-DE" dirty="0" err="1">
                <a:solidFill>
                  <a:schemeClr val="tx1"/>
                </a:solidFill>
                <a:latin typeface="Arial Unicode MS"/>
              </a:rPr>
              <a:t>izmantojamās</a:t>
            </a:r>
            <a:r>
              <a:rPr lang="de-DE" altLang="de-DE" dirty="0">
                <a:solidFill>
                  <a:schemeClr val="tx1"/>
                </a:solidFill>
                <a:latin typeface="Arial Unicode MS"/>
              </a:rPr>
              <a:t> </a:t>
            </a:r>
            <a:r>
              <a:rPr lang="de-DE" altLang="de-DE" dirty="0" err="1">
                <a:solidFill>
                  <a:schemeClr val="tx1"/>
                </a:solidFill>
                <a:latin typeface="Arial Unicode MS"/>
              </a:rPr>
              <a:t>interneta</a:t>
            </a:r>
            <a:r>
              <a:rPr lang="de-DE" altLang="de-DE" dirty="0">
                <a:solidFill>
                  <a:schemeClr val="tx1"/>
                </a:solidFill>
                <a:latin typeface="Arial Unicode MS"/>
              </a:rPr>
              <a:t> </a:t>
            </a:r>
            <a:r>
              <a:rPr lang="de-DE" altLang="de-DE" dirty="0" err="1">
                <a:solidFill>
                  <a:schemeClr val="tx1"/>
                </a:solidFill>
                <a:latin typeface="Arial Unicode MS"/>
              </a:rPr>
              <a:t>saites</a:t>
            </a:r>
            <a:r>
              <a:rPr lang="de-DE" altLang="de-DE" dirty="0">
                <a:solidFill>
                  <a:schemeClr val="tx1"/>
                </a:solidFill>
                <a:latin typeface="Arial Unicode MS"/>
              </a:rPr>
              <a:t>. Tas dod iespēju </a:t>
            </a:r>
            <a:r>
              <a:rPr lang="lv-LV" altLang="de-DE" dirty="0">
                <a:solidFill>
                  <a:schemeClr val="tx1"/>
                </a:solidFill>
                <a:latin typeface="Arial Unicode MS"/>
              </a:rPr>
              <a:t>izglītojamiem</a:t>
            </a:r>
            <a:r>
              <a:rPr lang="de-DE" altLang="de-DE" dirty="0">
                <a:solidFill>
                  <a:schemeClr val="tx1"/>
                </a:solidFill>
                <a:latin typeface="Arial Unicode MS"/>
              </a:rPr>
              <a:t> iegūt informāciju no interneta, kas veicina uzdevuma vai problēmas risināšanu. Tas </a:t>
            </a:r>
            <a:r>
              <a:rPr lang="de-DE" altLang="de-DE" dirty="0" err="1">
                <a:solidFill>
                  <a:schemeClr val="tx1"/>
                </a:solidFill>
                <a:latin typeface="Arial Unicode MS"/>
              </a:rPr>
              <a:t>ietaupa</a:t>
            </a:r>
            <a:r>
              <a:rPr lang="de-DE" altLang="de-DE" dirty="0">
                <a:solidFill>
                  <a:schemeClr val="tx1"/>
                </a:solidFill>
                <a:latin typeface="Arial Unicode MS"/>
              </a:rPr>
              <a:t> </a:t>
            </a:r>
            <a:r>
              <a:rPr lang="de-DE" altLang="de-DE" dirty="0" err="1">
                <a:solidFill>
                  <a:schemeClr val="tx1"/>
                </a:solidFill>
                <a:latin typeface="Arial Unicode MS"/>
              </a:rPr>
              <a:t>laiku</a:t>
            </a:r>
            <a:r>
              <a:rPr lang="de-DE" altLang="de-DE" dirty="0">
                <a:solidFill>
                  <a:schemeClr val="tx1"/>
                </a:solidFill>
                <a:latin typeface="Arial Unicode MS"/>
              </a:rPr>
              <a:t>. Papildus var sniegt atsauces uz turpmāk</a:t>
            </a:r>
            <a:r>
              <a:rPr lang="lv-LV" altLang="de-DE" dirty="0">
                <a:solidFill>
                  <a:schemeClr val="tx1"/>
                </a:solidFill>
                <a:latin typeface="Arial Unicode MS"/>
              </a:rPr>
              <a:t> lasāmo</a:t>
            </a:r>
            <a:r>
              <a:rPr lang="de-DE" altLang="de-DE" dirty="0">
                <a:solidFill>
                  <a:schemeClr val="tx1"/>
                </a:solidFill>
                <a:latin typeface="Arial Unicode MS"/>
              </a:rPr>
              <a:t> literatūru, citiem materiāliem, kas pieejami, piemēram, bibliotēkā.</a:t>
            </a:r>
            <a:endParaRPr lang="de-DE" altLang="de-DE" sz="800" dirty="0">
              <a:solidFill>
                <a:schemeClr val="tx1"/>
              </a:solidFill>
            </a:endParaRPr>
          </a:p>
        </p:txBody>
      </p:sp>
    </p:spTree>
    <p:extLst>
      <p:ext uri="{BB962C8B-B14F-4D97-AF65-F5344CB8AC3E}">
        <p14:creationId xmlns:p14="http://schemas.microsoft.com/office/powerpoint/2010/main" val="108245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0" scaled="0"/>
        </a:gradFill>
        <a:effectLst/>
      </p:bgPr>
    </p:bg>
    <p:spTree>
      <p:nvGrpSpPr>
        <p:cNvPr id="1" name="Shape 226"/>
        <p:cNvGrpSpPr/>
        <p:nvPr/>
      </p:nvGrpSpPr>
      <p:grpSpPr>
        <a:xfrm>
          <a:off x="0" y="0"/>
          <a:ext cx="0" cy="0"/>
          <a:chOff x="0" y="0"/>
          <a:chExt cx="0" cy="0"/>
        </a:xfrm>
      </p:grpSpPr>
      <p:sp>
        <p:nvSpPr>
          <p:cNvPr id="228" name="Google Shape;228;p32"/>
          <p:cNvSpPr txBox="1">
            <a:spLocks noGrp="1"/>
          </p:cNvSpPr>
          <p:nvPr>
            <p:ph type="title"/>
          </p:nvPr>
        </p:nvSpPr>
        <p:spPr>
          <a:xfrm>
            <a:off x="1560825" y="1587425"/>
            <a:ext cx="2164505" cy="421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1800" dirty="0" err="1"/>
              <a:t>Ievads</a:t>
            </a:r>
            <a:endParaRPr sz="1800" dirty="0"/>
          </a:p>
        </p:txBody>
      </p:sp>
      <p:sp>
        <p:nvSpPr>
          <p:cNvPr id="230" name="Google Shape;230;p32"/>
          <p:cNvSpPr txBox="1">
            <a:spLocks noGrp="1"/>
          </p:cNvSpPr>
          <p:nvPr>
            <p:ph type="title" idx="2"/>
          </p:nvPr>
        </p:nvSpPr>
        <p:spPr>
          <a:xfrm>
            <a:off x="4359599" y="1710971"/>
            <a:ext cx="3450261" cy="414665"/>
          </a:xfrm>
          <a:prstGeom prst="rect">
            <a:avLst/>
          </a:prstGeom>
        </p:spPr>
        <p:txBody>
          <a:bodyPr spcFirstLastPara="1" wrap="square" lIns="0" tIns="0" rIns="0" bIns="0" anchor="ctr" anchorCtr="0">
            <a:noAutofit/>
          </a:bodyPr>
          <a:lstStyle/>
          <a:p>
            <a:r>
              <a:rPr lang="de-DE" sz="1800" dirty="0"/>
              <a:t>Par </a:t>
            </a:r>
            <a:r>
              <a:rPr lang="de-DE" sz="1800" dirty="0" err="1"/>
              <a:t>tēmu</a:t>
            </a:r>
            <a:r>
              <a:rPr lang="de-DE" sz="1800" dirty="0"/>
              <a:t> </a:t>
            </a:r>
            <a:br>
              <a:rPr lang="de-DE" sz="1800" dirty="0"/>
            </a:br>
            <a:r>
              <a:rPr lang="de-DE" sz="1800" dirty="0" err="1">
                <a:solidFill>
                  <a:srgbClr val="FFFF00"/>
                </a:solidFill>
              </a:rPr>
              <a:t>WebQuests</a:t>
            </a:r>
            <a:r>
              <a:rPr lang="de-DE" sz="1800" dirty="0">
                <a:solidFill>
                  <a:srgbClr val="FFFF00"/>
                </a:solidFill>
              </a:rPr>
              <a:t> </a:t>
            </a:r>
            <a:r>
              <a:rPr lang="de-DE" sz="1800" dirty="0" err="1">
                <a:solidFill>
                  <a:srgbClr val="FFFF00"/>
                </a:solidFill>
              </a:rPr>
              <a:t>kā</a:t>
            </a:r>
            <a:r>
              <a:rPr lang="de-DE" sz="1800" dirty="0">
                <a:solidFill>
                  <a:srgbClr val="FFFF00"/>
                </a:solidFill>
              </a:rPr>
              <a:t> </a:t>
            </a:r>
            <a:r>
              <a:rPr lang="de-DE" sz="1800" dirty="0" err="1">
                <a:solidFill>
                  <a:srgbClr val="FFFF00"/>
                </a:solidFill>
              </a:rPr>
              <a:t>mācību</a:t>
            </a:r>
            <a:r>
              <a:rPr lang="de-DE" sz="1800" dirty="0">
                <a:solidFill>
                  <a:srgbClr val="FFFF00"/>
                </a:solidFill>
              </a:rPr>
              <a:t> </a:t>
            </a:r>
            <a:r>
              <a:rPr lang="de-DE" sz="1800" dirty="0" err="1">
                <a:solidFill>
                  <a:srgbClr val="FFFF00"/>
                </a:solidFill>
              </a:rPr>
              <a:t>metode</a:t>
            </a:r>
            <a:endParaRPr sz="1800" dirty="0">
              <a:solidFill>
                <a:srgbClr val="FFFF00"/>
              </a:solidFill>
            </a:endParaRPr>
          </a:p>
        </p:txBody>
      </p:sp>
      <p:sp>
        <p:nvSpPr>
          <p:cNvPr id="246" name="Google Shape;246;p32"/>
          <p:cNvSpPr txBox="1">
            <a:spLocks noGrp="1"/>
          </p:cNvSpPr>
          <p:nvPr>
            <p:ph type="title" idx="8"/>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A</a:t>
            </a:r>
            <a:endParaRPr dirty="0"/>
          </a:p>
        </p:txBody>
      </p:sp>
      <p:sp>
        <p:nvSpPr>
          <p:cNvPr id="247" name="Google Shape;247;p32"/>
          <p:cNvSpPr txBox="1">
            <a:spLocks noGrp="1"/>
          </p:cNvSpPr>
          <p:nvPr>
            <p:ph type="title" idx="9"/>
          </p:nvPr>
        </p:nvSpPr>
        <p:spPr>
          <a:xfrm>
            <a:off x="0" y="2143222"/>
            <a:ext cx="1028700" cy="554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dirty="0"/>
              <a:t>B</a:t>
            </a:r>
            <a:endParaRPr dirty="0"/>
          </a:p>
        </p:txBody>
      </p:sp>
      <p:cxnSp>
        <p:nvCxnSpPr>
          <p:cNvPr id="236" name="Google Shape;236;p32"/>
          <p:cNvCxnSpPr/>
          <p:nvPr/>
        </p:nvCxnSpPr>
        <p:spPr>
          <a:xfrm rot="10800000">
            <a:off x="720000" y="2697622"/>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32"/>
          <p:cNvCxnSpPr/>
          <p:nvPr/>
        </p:nvCxnSpPr>
        <p:spPr>
          <a:xfrm rot="10800000">
            <a:off x="720000" y="1892060"/>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40" name="Google Shape;240;p32"/>
          <p:cNvCxnSpPr>
            <a:cxnSpLocks/>
          </p:cNvCxnSpPr>
          <p:nvPr/>
        </p:nvCxnSpPr>
        <p:spPr>
          <a:xfrm>
            <a:off x="657614" y="1287444"/>
            <a:ext cx="0" cy="2662820"/>
          </a:xfrm>
          <a:prstGeom prst="straightConnector1">
            <a:avLst/>
          </a:prstGeom>
          <a:noFill/>
          <a:ln w="19050" cap="flat" cmpd="sng">
            <a:solidFill>
              <a:schemeClr val="lt1"/>
            </a:solidFill>
            <a:prstDash val="solid"/>
            <a:round/>
            <a:headEnd type="none" w="med" len="med"/>
            <a:tailEnd type="none" w="med" len="med"/>
          </a:ln>
        </p:spPr>
      </p:cxnSp>
      <p:sp>
        <p:nvSpPr>
          <p:cNvPr id="33" name="Google Shape;228;p32">
            <a:extLst>
              <a:ext uri="{FF2B5EF4-FFF2-40B4-BE49-F238E27FC236}">
                <a16:creationId xmlns:a16="http://schemas.microsoft.com/office/drawing/2014/main" id="{D48773A4-A640-42C3-A73F-58EC066A2BBE}"/>
              </a:ext>
            </a:extLst>
          </p:cNvPr>
          <p:cNvSpPr txBox="1">
            <a:spLocks/>
          </p:cNvSpPr>
          <p:nvPr/>
        </p:nvSpPr>
        <p:spPr>
          <a:xfrm>
            <a:off x="1537949" y="2364694"/>
            <a:ext cx="2187378" cy="421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en-GB" sz="1800" dirty="0" err="1"/>
              <a:t>Apguves</a:t>
            </a:r>
            <a:r>
              <a:rPr lang="en-GB" sz="1800" dirty="0"/>
              <a:t> </a:t>
            </a:r>
            <a:r>
              <a:rPr lang="en-GB" sz="1800" dirty="0" err="1"/>
              <a:t>fāze</a:t>
            </a:r>
            <a:endParaRPr lang="en-GB" sz="1800" dirty="0"/>
          </a:p>
        </p:txBody>
      </p:sp>
      <p:sp>
        <p:nvSpPr>
          <p:cNvPr id="34" name="Google Shape;230;p32">
            <a:extLst>
              <a:ext uri="{FF2B5EF4-FFF2-40B4-BE49-F238E27FC236}">
                <a16:creationId xmlns:a16="http://schemas.microsoft.com/office/drawing/2014/main" id="{49137F48-784B-42AB-90A2-5632C077AB5A}"/>
              </a:ext>
            </a:extLst>
          </p:cNvPr>
          <p:cNvSpPr txBox="1">
            <a:spLocks/>
          </p:cNvSpPr>
          <p:nvPr/>
        </p:nvSpPr>
        <p:spPr>
          <a:xfrm>
            <a:off x="4373161" y="3032278"/>
            <a:ext cx="3436699" cy="41466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de-DE" sz="1800" dirty="0" err="1"/>
              <a:t>Darbs</a:t>
            </a:r>
            <a:r>
              <a:rPr lang="de-DE" sz="1800" dirty="0"/>
              <a:t> </a:t>
            </a:r>
            <a:r>
              <a:rPr lang="de-DE" sz="1800" dirty="0" err="1"/>
              <a:t>grupās</a:t>
            </a:r>
            <a:r>
              <a:rPr lang="de-DE" sz="1800" dirty="0"/>
              <a:t> par </a:t>
            </a:r>
            <a:r>
              <a:rPr lang="de-DE" sz="1800" dirty="0" err="1"/>
              <a:t>tēmu</a:t>
            </a:r>
            <a:r>
              <a:rPr lang="de-DE" sz="1800" dirty="0"/>
              <a:t> </a:t>
            </a:r>
            <a:br>
              <a:rPr lang="de-DE" sz="1800" dirty="0"/>
            </a:br>
            <a:r>
              <a:rPr lang="de-DE" sz="1800" dirty="0" err="1">
                <a:solidFill>
                  <a:srgbClr val="FFFF00"/>
                </a:solidFill>
              </a:rPr>
              <a:t>WebQuests</a:t>
            </a:r>
            <a:r>
              <a:rPr lang="de-DE" sz="1800" dirty="0">
                <a:solidFill>
                  <a:srgbClr val="FFFF00"/>
                </a:solidFill>
              </a:rPr>
              <a:t> </a:t>
            </a:r>
            <a:r>
              <a:rPr lang="de-DE" sz="1800" dirty="0" err="1">
                <a:solidFill>
                  <a:srgbClr val="FFFF00"/>
                </a:solidFill>
              </a:rPr>
              <a:t>kā</a:t>
            </a:r>
            <a:r>
              <a:rPr lang="de-DE" sz="1800" dirty="0">
                <a:solidFill>
                  <a:srgbClr val="FFFF00"/>
                </a:solidFill>
              </a:rPr>
              <a:t> </a:t>
            </a:r>
            <a:r>
              <a:rPr lang="de-DE" sz="1800" dirty="0" err="1">
                <a:solidFill>
                  <a:srgbClr val="FFFF00"/>
                </a:solidFill>
              </a:rPr>
              <a:t>mācību</a:t>
            </a:r>
            <a:r>
              <a:rPr lang="de-DE" sz="1800" dirty="0">
                <a:solidFill>
                  <a:srgbClr val="FFFF00"/>
                </a:solidFill>
              </a:rPr>
              <a:t> </a:t>
            </a:r>
            <a:r>
              <a:rPr lang="de-DE" sz="1800" dirty="0" err="1">
                <a:solidFill>
                  <a:srgbClr val="FFFF00"/>
                </a:solidFill>
              </a:rPr>
              <a:t>metode</a:t>
            </a:r>
            <a:endParaRPr lang="de-DE" sz="1800"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de-DE" b="1" dirty="0" err="1"/>
              <a:t>Soļi</a:t>
            </a:r>
            <a:r>
              <a:rPr lang="de-DE" b="1" dirty="0"/>
              <a:t> </a:t>
            </a:r>
            <a:r>
              <a:rPr lang="de-DE" b="1" dirty="0" err="1"/>
              <a:t>WebQuest</a:t>
            </a:r>
            <a:r>
              <a:rPr lang="de-DE" b="1" dirty="0"/>
              <a:t> </a:t>
            </a:r>
            <a:r>
              <a:rPr lang="de-DE" b="1" dirty="0" err="1"/>
              <a:t>izstrādē</a:t>
            </a:r>
            <a:r>
              <a:rPr lang="de-DE" b="1" dirty="0"/>
              <a:t> III:</a:t>
            </a:r>
            <a:br>
              <a:rPr lang="en-US" b="1" dirty="0"/>
            </a:br>
            <a:r>
              <a:rPr lang="de-DE" altLang="de-DE" dirty="0">
                <a:solidFill>
                  <a:schemeClr val="tx1"/>
                </a:solidFill>
                <a:latin typeface="Arial Unicode MS"/>
              </a:rPr>
              <a:t>.</a:t>
            </a:r>
            <a:br>
              <a:rPr lang="de-DE" altLang="de-DE" dirty="0">
                <a:solidFill>
                  <a:schemeClr val="tx1"/>
                </a:solidFill>
                <a:latin typeface="Arial Unicode MS"/>
              </a:rPr>
            </a:br>
            <a:endParaRPr lang="en-US" dirty="0"/>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hteck: abgerundete Ecken 4">
            <a:extLst>
              <a:ext uri="{FF2B5EF4-FFF2-40B4-BE49-F238E27FC236}">
                <a16:creationId xmlns:a16="http://schemas.microsoft.com/office/drawing/2014/main" id="{E3E9E13D-0EC8-4C6E-AF56-3D3FDBAE8D97}"/>
              </a:ext>
            </a:extLst>
          </p:cNvPr>
          <p:cNvSpPr/>
          <p:nvPr/>
        </p:nvSpPr>
        <p:spPr>
          <a:xfrm>
            <a:off x="785446" y="1124285"/>
            <a:ext cx="7959969" cy="12598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eaLnBrk="0" fontAlgn="base" hangingPunct="0">
              <a:spcBef>
                <a:spcPct val="0"/>
              </a:spcBef>
              <a:spcAft>
                <a:spcPct val="0"/>
              </a:spcAft>
              <a:buClrTx/>
            </a:pPr>
            <a:r>
              <a:rPr lang="de-DE" sz="1800" b="1" dirty="0" err="1"/>
              <a:t>Novērtējuma</a:t>
            </a:r>
            <a:r>
              <a:rPr lang="de-DE" sz="1800" b="1" dirty="0"/>
              <a:t> </a:t>
            </a:r>
            <a:r>
              <a:rPr lang="de-DE" sz="1800" b="1" dirty="0" err="1"/>
              <a:t>informācija</a:t>
            </a:r>
            <a:br>
              <a:rPr lang="de-DE" dirty="0"/>
            </a:br>
            <a:r>
              <a:rPr lang="lv-LV" altLang="de-DE" dirty="0">
                <a:solidFill>
                  <a:schemeClr val="tx1"/>
                </a:solidFill>
                <a:latin typeface="Arial Unicode MS"/>
              </a:rPr>
              <a:t>Katrs </a:t>
            </a:r>
            <a:r>
              <a:rPr lang="lv-LV" altLang="de-DE" dirty="0" err="1">
                <a:solidFill>
                  <a:schemeClr val="tx1"/>
                </a:solidFill>
                <a:latin typeface="Arial Unicode MS"/>
              </a:rPr>
              <a:t>WebQuest</a:t>
            </a:r>
            <a:r>
              <a:rPr lang="lv-LV" altLang="de-DE" dirty="0">
                <a:solidFill>
                  <a:schemeClr val="tx1"/>
                </a:solidFill>
                <a:latin typeface="Arial Unicode MS"/>
              </a:rPr>
              <a:t> ir jānovērtē. Liela nozīme ir izglītojamo pašnovērtējumam (pārdomām par darba procesu un rezultātu kvalitāti). Ja iespējams, noder pasniedzēja sniegta (rakstiska) atgriezeniskā saite par izglītojamā darbu. Vērtēšanas kritēriji var tikt izglītojamam atklāti.</a:t>
            </a:r>
            <a:endParaRPr lang="de-DE" dirty="0"/>
          </a:p>
        </p:txBody>
      </p:sp>
      <p:sp>
        <p:nvSpPr>
          <p:cNvPr id="22" name="Rechteck: abgerundete Ecken 21">
            <a:extLst>
              <a:ext uri="{FF2B5EF4-FFF2-40B4-BE49-F238E27FC236}">
                <a16:creationId xmlns:a16="http://schemas.microsoft.com/office/drawing/2014/main" id="{23BA92D7-C6A7-4605-AB9F-E669F8DC890C}"/>
              </a:ext>
            </a:extLst>
          </p:cNvPr>
          <p:cNvSpPr/>
          <p:nvPr/>
        </p:nvSpPr>
        <p:spPr>
          <a:xfrm>
            <a:off x="973016" y="2431305"/>
            <a:ext cx="7959969" cy="12598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b="1" dirty="0" err="1"/>
              <a:t>Apkopojot</a:t>
            </a:r>
            <a:r>
              <a:rPr lang="de-DE" sz="1800" b="1" dirty="0"/>
              <a:t> </a:t>
            </a:r>
            <a:r>
              <a:rPr lang="de-DE" sz="1800" b="1" dirty="0" err="1"/>
              <a:t>elementus</a:t>
            </a:r>
            <a:br>
              <a:rPr lang="de-DE" dirty="0"/>
            </a:br>
            <a:r>
              <a:rPr lang="lv-LV" dirty="0"/>
              <a:t>Svarīgs ir pieredzes apkopojums (to paplašinot un vispārinot) un iedrošinājums pārdomāt darba procesu (atbilžu iegūšanu).</a:t>
            </a:r>
          </a:p>
          <a:p>
            <a:pPr algn="ctr"/>
            <a:r>
              <a:rPr lang="lv-LV" dirty="0"/>
              <a:t>Tas var būt fokuss uz </a:t>
            </a:r>
            <a:r>
              <a:rPr lang="lv-LV" dirty="0" err="1"/>
              <a:t>jauniegūtajām</a:t>
            </a:r>
            <a:r>
              <a:rPr lang="lv-LV" dirty="0"/>
              <a:t> atziņām un to savienošanu ar jau esošajām zināšanām.</a:t>
            </a:r>
            <a:endParaRPr lang="de-DE" altLang="de-DE" sz="800" dirty="0">
              <a:solidFill>
                <a:schemeClr val="tx1"/>
              </a:solidFill>
            </a:endParaRPr>
          </a:p>
        </p:txBody>
      </p:sp>
      <p:sp>
        <p:nvSpPr>
          <p:cNvPr id="16" name="Rechteck: abgerundete Ecken 15">
            <a:extLst>
              <a:ext uri="{FF2B5EF4-FFF2-40B4-BE49-F238E27FC236}">
                <a16:creationId xmlns:a16="http://schemas.microsoft.com/office/drawing/2014/main" id="{141C5318-F986-4E23-9FBF-EABF5A3685BD}"/>
              </a:ext>
            </a:extLst>
          </p:cNvPr>
          <p:cNvSpPr/>
          <p:nvPr/>
        </p:nvSpPr>
        <p:spPr>
          <a:xfrm>
            <a:off x="1125416" y="3736460"/>
            <a:ext cx="7959969" cy="6049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b="1" dirty="0" err="1"/>
              <a:t>Prezentācija</a:t>
            </a:r>
            <a:br>
              <a:rPr lang="de-DE" dirty="0"/>
            </a:br>
            <a:r>
              <a:rPr lang="de-DE" dirty="0" err="1"/>
              <a:t>Rezultāta</a:t>
            </a:r>
            <a:r>
              <a:rPr lang="de-DE" dirty="0"/>
              <a:t> </a:t>
            </a:r>
            <a:r>
              <a:rPr lang="de-DE" dirty="0" err="1"/>
              <a:t>prezentācija</a:t>
            </a:r>
            <a:r>
              <a:rPr lang="de-DE" dirty="0"/>
              <a:t> </a:t>
            </a:r>
            <a:r>
              <a:rPr lang="de-DE" dirty="0" err="1"/>
              <a:t>un</a:t>
            </a:r>
            <a:r>
              <a:rPr lang="de-DE" dirty="0"/>
              <a:t> </a:t>
            </a:r>
            <a:r>
              <a:rPr lang="de-DE" dirty="0" err="1"/>
              <a:t>dalīšanās</a:t>
            </a:r>
            <a:r>
              <a:rPr lang="de-DE" dirty="0"/>
              <a:t> </a:t>
            </a:r>
            <a:r>
              <a:rPr lang="de-DE" dirty="0" err="1"/>
              <a:t>ar</a:t>
            </a:r>
            <a:r>
              <a:rPr lang="de-DE" dirty="0"/>
              <a:t> </a:t>
            </a:r>
            <a:r>
              <a:rPr lang="de-DE" dirty="0" err="1"/>
              <a:t>idejām</a:t>
            </a:r>
            <a:r>
              <a:rPr lang="de-DE" dirty="0"/>
              <a:t> </a:t>
            </a:r>
            <a:r>
              <a:rPr lang="de-DE" dirty="0" err="1"/>
              <a:t>palīdzēs</a:t>
            </a:r>
            <a:r>
              <a:rPr lang="de-DE" dirty="0"/>
              <a:t> </a:t>
            </a:r>
            <a:r>
              <a:rPr lang="de-DE" dirty="0" err="1"/>
              <a:t>gūt</a:t>
            </a:r>
            <a:r>
              <a:rPr lang="de-DE" dirty="0"/>
              <a:t> </a:t>
            </a:r>
            <a:r>
              <a:rPr lang="de-DE" dirty="0" err="1"/>
              <a:t>vispārēju</a:t>
            </a:r>
            <a:r>
              <a:rPr lang="de-DE" dirty="0"/>
              <a:t> </a:t>
            </a:r>
            <a:r>
              <a:rPr lang="de-DE" dirty="0" err="1"/>
              <a:t>priekšstatu</a:t>
            </a:r>
            <a:r>
              <a:rPr lang="de-DE" dirty="0"/>
              <a:t> par </a:t>
            </a:r>
            <a:r>
              <a:rPr lang="de-DE" dirty="0" err="1"/>
              <a:t>paveiktajiem</a:t>
            </a:r>
            <a:r>
              <a:rPr lang="de-DE" dirty="0"/>
              <a:t> </a:t>
            </a:r>
            <a:r>
              <a:rPr lang="de-DE" dirty="0" err="1"/>
              <a:t>darbiem</a:t>
            </a:r>
            <a:r>
              <a:rPr lang="de-DE" dirty="0"/>
              <a:t>.</a:t>
            </a:r>
            <a:endParaRPr lang="de-DE" altLang="de-DE" sz="800" dirty="0">
              <a:solidFill>
                <a:schemeClr val="tx1"/>
              </a:solidFill>
            </a:endParaRPr>
          </a:p>
        </p:txBody>
      </p:sp>
    </p:spTree>
    <p:extLst>
      <p:ext uri="{BB962C8B-B14F-4D97-AF65-F5344CB8AC3E}">
        <p14:creationId xmlns:p14="http://schemas.microsoft.com/office/powerpoint/2010/main" val="2235300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marL="92075" indent="22225" algn="l"/>
            <a:r>
              <a:rPr lang="lv-LV" b="1" dirty="0"/>
              <a:t>Pedagoģiskais pluss: WebQuests — uz izglītojamiem centrēta/ vērsta pieeja</a:t>
            </a:r>
            <a:r>
              <a:rPr lang="en-IE" dirty="0"/>
              <a:t> </a:t>
            </a:r>
          </a:p>
          <a:p>
            <a:pPr algn="l"/>
            <a:endParaRPr lang="en-GB" dirty="0"/>
          </a:p>
          <a:p>
            <a:pPr marL="571500" indent="-457200" algn="l">
              <a:buFont typeface="Arial" panose="020B0604020202020204" pitchFamily="34" charset="0"/>
              <a:buChar char="•"/>
            </a:pPr>
            <a:r>
              <a:rPr lang="lv-LV" sz="2000" dirty="0">
                <a:solidFill>
                  <a:srgbClr val="FFFF00"/>
                </a:solidFill>
              </a:rPr>
              <a:t>WebQuests ir iespēja strādāt ar izglītojamo centrētu pieeju, jēgpilni izmantot datoru un internetu.</a:t>
            </a:r>
          </a:p>
          <a:p>
            <a:pPr marL="571500" indent="-457200" algn="l">
              <a:buFont typeface="Arial" panose="020B0604020202020204" pitchFamily="34" charset="0"/>
              <a:buChar char="•"/>
            </a:pPr>
            <a:r>
              <a:rPr lang="lv-LV" sz="2000" dirty="0">
                <a:solidFill>
                  <a:srgbClr val="FFFF00"/>
                </a:solidFill>
              </a:rPr>
              <a:t>Svarīgi, lai pasniedzējs nodarbībā turpinātu izmantot mācīšanās teoriju  aspektus.</a:t>
            </a:r>
          </a:p>
          <a:p>
            <a:pPr marL="571500" indent="-457200" algn="l">
              <a:buFont typeface="Arial" panose="020B0604020202020204" pitchFamily="34" charset="0"/>
              <a:buChar char="•"/>
            </a:pPr>
            <a:r>
              <a:rPr lang="lv-LV" sz="2000" dirty="0" err="1">
                <a:solidFill>
                  <a:srgbClr val="FFFF00"/>
                </a:solidFill>
              </a:rPr>
              <a:t>WebQuests</a:t>
            </a:r>
            <a:r>
              <a:rPr lang="lv-LV" sz="2000" dirty="0">
                <a:solidFill>
                  <a:srgbClr val="FFFF00"/>
                </a:solidFill>
              </a:rPr>
              <a:t> var tik izmantots kā pamatelements dažādu nodarbību veidošanā</a:t>
            </a:r>
            <a:endParaRPr lang="en-US" sz="2000" dirty="0">
              <a:solidFill>
                <a:srgbClr val="FFFF00"/>
              </a:solidFill>
            </a:endParaRPr>
          </a:p>
          <a:p>
            <a:pPr marL="114300" indent="0" algn="l"/>
            <a:endParaRPr lang="en-GB" sz="1200" dirty="0">
              <a:solidFill>
                <a:srgbClr val="FFFF00"/>
              </a:solidFill>
            </a:endParaRP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BA7C936E-BA84-4D24-855A-8F585C1289F0}"/>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5001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de-DE" b="1" dirty="0" err="1"/>
              <a:t>WebQuest</a:t>
            </a:r>
            <a:r>
              <a:rPr lang="de-DE" b="1" dirty="0"/>
              <a:t> </a:t>
            </a:r>
            <a:r>
              <a:rPr lang="de-DE" b="1" dirty="0" err="1"/>
              <a:t>izveides</a:t>
            </a:r>
            <a:r>
              <a:rPr lang="de-DE" b="1" dirty="0"/>
              <a:t> </a:t>
            </a:r>
            <a:r>
              <a:rPr lang="de-DE" b="1" dirty="0" err="1"/>
              <a:t>elementi</a:t>
            </a:r>
            <a:endParaRPr lang="de-DE" b="1" dirty="0"/>
          </a:p>
          <a:p>
            <a:pPr algn="l"/>
            <a:endParaRPr lang="en-US" dirty="0"/>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 name="Diagramm 3">
            <a:extLst>
              <a:ext uri="{FF2B5EF4-FFF2-40B4-BE49-F238E27FC236}">
                <a16:creationId xmlns:a16="http://schemas.microsoft.com/office/drawing/2014/main" id="{9D38E36D-4928-40F9-BDA0-16CB0101C463}"/>
              </a:ext>
            </a:extLst>
          </p:cNvPr>
          <p:cNvGraphicFramePr/>
          <p:nvPr>
            <p:extLst>
              <p:ext uri="{D42A27DB-BD31-4B8C-83A1-F6EECF244321}">
                <p14:modId xmlns:p14="http://schemas.microsoft.com/office/powerpoint/2010/main" val="872261885"/>
              </p:ext>
            </p:extLst>
          </p:nvPr>
        </p:nvGraphicFramePr>
        <p:xfrm>
          <a:off x="1326726" y="1218003"/>
          <a:ext cx="5029200" cy="3187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a:extLst>
              <a:ext uri="{FF2B5EF4-FFF2-40B4-BE49-F238E27FC236}">
                <a16:creationId xmlns:a16="http://schemas.microsoft.com/office/drawing/2014/main" id="{F5D35B35-29CD-4A7D-A531-9DBF0F1902B9}"/>
              </a:ext>
            </a:extLst>
          </p:cNvPr>
          <p:cNvSpPr/>
          <p:nvPr/>
        </p:nvSpPr>
        <p:spPr>
          <a:xfrm>
            <a:off x="6620256" y="2094696"/>
            <a:ext cx="2267712" cy="1169551"/>
          </a:xfrm>
          <a:prstGeom prst="rect">
            <a:avLst/>
          </a:prstGeom>
        </p:spPr>
        <p:txBody>
          <a:bodyPr wrap="square">
            <a:spAutoFit/>
          </a:bodyPr>
          <a:lstStyle/>
          <a:p>
            <a:r>
              <a:rPr lang="de-DE" dirty="0" err="1">
                <a:solidFill>
                  <a:srgbClr val="FFFF00"/>
                </a:solidFill>
              </a:rPr>
              <a:t>Līdzīgas</a:t>
            </a:r>
            <a:r>
              <a:rPr lang="de-DE" dirty="0">
                <a:solidFill>
                  <a:srgbClr val="FFFF00"/>
                </a:solidFill>
              </a:rPr>
              <a:t> </a:t>
            </a:r>
            <a:r>
              <a:rPr lang="de-DE" dirty="0" err="1">
                <a:solidFill>
                  <a:srgbClr val="FFFF00"/>
                </a:solidFill>
              </a:rPr>
              <a:t>idejas</a:t>
            </a:r>
            <a:r>
              <a:rPr lang="de-DE" dirty="0">
                <a:solidFill>
                  <a:srgbClr val="FFFF00"/>
                </a:solidFill>
              </a:rPr>
              <a:t> </a:t>
            </a:r>
            <a:r>
              <a:rPr lang="de-DE" dirty="0" err="1">
                <a:solidFill>
                  <a:srgbClr val="FFFF00"/>
                </a:solidFill>
              </a:rPr>
              <a:t>var</a:t>
            </a:r>
            <a:r>
              <a:rPr lang="de-DE" dirty="0">
                <a:solidFill>
                  <a:srgbClr val="FFFF00"/>
                </a:solidFill>
              </a:rPr>
              <a:t> </a:t>
            </a:r>
            <a:r>
              <a:rPr lang="de-DE" dirty="0" err="1">
                <a:solidFill>
                  <a:srgbClr val="FFFF00"/>
                </a:solidFill>
              </a:rPr>
              <a:t>apskatīt</a:t>
            </a:r>
            <a:r>
              <a:rPr lang="de-DE" dirty="0">
                <a:solidFill>
                  <a:srgbClr val="FFFF00"/>
                </a:solidFill>
              </a:rPr>
              <a:t>:</a:t>
            </a:r>
          </a:p>
          <a:p>
            <a:r>
              <a:rPr lang="de-DE" dirty="0">
                <a:solidFill>
                  <a:srgbClr val="FFFF00"/>
                </a:solidFill>
              </a:rPr>
              <a:t>https://strategiesforspecialinterventions.weebly.com/webquest.html</a:t>
            </a:r>
          </a:p>
        </p:txBody>
      </p:sp>
    </p:spTree>
    <p:extLst>
      <p:ext uri="{BB962C8B-B14F-4D97-AF65-F5344CB8AC3E}">
        <p14:creationId xmlns:p14="http://schemas.microsoft.com/office/powerpoint/2010/main" val="148343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BF872D1-3A92-4CC2-8DB1-0F17C780CFA4}"/>
              </a:ext>
            </a:extLst>
          </p:cNvPr>
          <p:cNvSpPr txBox="1"/>
          <p:nvPr/>
        </p:nvSpPr>
        <p:spPr>
          <a:xfrm>
            <a:off x="648624" y="918114"/>
            <a:ext cx="7369151" cy="2585323"/>
          </a:xfrm>
          <a:prstGeom prst="rect">
            <a:avLst/>
          </a:prstGeom>
          <a:noFill/>
        </p:spPr>
        <p:txBody>
          <a:bodyPr wrap="square" rtlCol="0">
            <a:spAutoFit/>
          </a:bodyPr>
          <a:lstStyle/>
          <a:p>
            <a:r>
              <a:rPr lang="en-GB" sz="1800" b="1" dirty="0" err="1">
                <a:solidFill>
                  <a:srgbClr val="FFFF00"/>
                </a:solidFill>
              </a:rPr>
              <a:t>Uzdevums</a:t>
            </a:r>
            <a:endParaRPr lang="en-GB" sz="1800" b="1" dirty="0">
              <a:solidFill>
                <a:srgbClr val="FFFF00"/>
              </a:solidFill>
            </a:endParaRPr>
          </a:p>
          <a:p>
            <a:endParaRPr lang="en-GB" sz="1800" b="1" dirty="0">
              <a:solidFill>
                <a:srgbClr val="FFFF00"/>
              </a:solidFill>
            </a:endParaRPr>
          </a:p>
          <a:p>
            <a:r>
              <a:rPr lang="en-GB" sz="1800" b="1" dirty="0" err="1">
                <a:solidFill>
                  <a:srgbClr val="FFFF00"/>
                </a:solidFill>
              </a:rPr>
              <a:t>Kādas</a:t>
            </a:r>
            <a:r>
              <a:rPr lang="en-GB" sz="1800" b="1" dirty="0">
                <a:solidFill>
                  <a:srgbClr val="FFFF00"/>
                </a:solidFill>
              </a:rPr>
              <a:t> </a:t>
            </a:r>
            <a:r>
              <a:rPr lang="en-GB" sz="1800" b="1" dirty="0" err="1">
                <a:solidFill>
                  <a:srgbClr val="FFFF00"/>
                </a:solidFill>
              </a:rPr>
              <a:t>zināšanas</a:t>
            </a:r>
            <a:r>
              <a:rPr lang="en-GB" sz="1800" b="1" dirty="0">
                <a:solidFill>
                  <a:srgbClr val="FFFF00"/>
                </a:solidFill>
              </a:rPr>
              <a:t> </a:t>
            </a:r>
            <a:r>
              <a:rPr lang="en-GB" sz="1800" b="1" dirty="0" err="1">
                <a:solidFill>
                  <a:srgbClr val="FFFF00"/>
                </a:solidFill>
              </a:rPr>
              <a:t>nepieciešamas</a:t>
            </a:r>
            <a:r>
              <a:rPr lang="en-GB" sz="1800" b="1" dirty="0">
                <a:solidFill>
                  <a:srgbClr val="FFFF00"/>
                </a:solidFill>
              </a:rPr>
              <a:t>, </a:t>
            </a:r>
            <a:r>
              <a:rPr lang="en-GB" sz="1800" b="1" dirty="0" err="1">
                <a:solidFill>
                  <a:srgbClr val="FFFF00"/>
                </a:solidFill>
              </a:rPr>
              <a:t>lai</a:t>
            </a:r>
            <a:r>
              <a:rPr lang="en-GB" sz="1800" b="1" dirty="0">
                <a:solidFill>
                  <a:srgbClr val="FFFF00"/>
                </a:solidFill>
              </a:rPr>
              <a:t> </a:t>
            </a:r>
            <a:r>
              <a:rPr lang="en-GB" sz="1800" b="1" dirty="0" err="1">
                <a:solidFill>
                  <a:srgbClr val="FFFF00"/>
                </a:solidFill>
              </a:rPr>
              <a:t>izveidotu</a:t>
            </a:r>
            <a:r>
              <a:rPr lang="en-GB" sz="1800" b="1" dirty="0">
                <a:solidFill>
                  <a:srgbClr val="FFFF00"/>
                </a:solidFill>
              </a:rPr>
              <a:t> WebQuest?</a:t>
            </a:r>
            <a:r>
              <a:rPr lang="en-GB" sz="1800" dirty="0"/>
              <a:t>:</a:t>
            </a:r>
            <a:br>
              <a:rPr lang="en-GB" sz="1800" dirty="0"/>
            </a:br>
            <a:endParaRPr lang="en-GB" sz="1800" dirty="0"/>
          </a:p>
          <a:p>
            <a:pPr>
              <a:buFont typeface="Arial" panose="020B0604020202020204" pitchFamily="34" charset="0"/>
              <a:buChar char="•"/>
            </a:pPr>
            <a:r>
              <a:rPr lang="de-DE" sz="1800" b="1" dirty="0"/>
              <a:t> </a:t>
            </a:r>
            <a:r>
              <a:rPr lang="lv-LV" sz="1800" b="1" dirty="0">
                <a:solidFill>
                  <a:srgbClr val="FFFF00"/>
                </a:solidFill>
              </a:rPr>
              <a:t>Tehniskās zināšanas</a:t>
            </a:r>
          </a:p>
          <a:p>
            <a:pPr>
              <a:buFont typeface="Arial" panose="020B0604020202020204" pitchFamily="34" charset="0"/>
              <a:buChar char="•"/>
            </a:pPr>
            <a:r>
              <a:rPr lang="lv-LV" sz="1800" b="1" dirty="0">
                <a:solidFill>
                  <a:srgbClr val="FFFF00"/>
                </a:solidFill>
              </a:rPr>
              <a:t>  Akadēmiskās zināšanas</a:t>
            </a:r>
          </a:p>
          <a:p>
            <a:pPr>
              <a:buFont typeface="Arial" panose="020B0604020202020204" pitchFamily="34" charset="0"/>
              <a:buChar char="•"/>
            </a:pPr>
            <a:r>
              <a:rPr lang="lv-LV" sz="1800" b="1" dirty="0">
                <a:solidFill>
                  <a:srgbClr val="FFFF00"/>
                </a:solidFill>
              </a:rPr>
              <a:t>  Programmēšanas zināšanas</a:t>
            </a:r>
          </a:p>
          <a:p>
            <a:pPr>
              <a:buFont typeface="Arial" panose="020B0604020202020204" pitchFamily="34" charset="0"/>
              <a:buChar char="•"/>
            </a:pPr>
            <a:r>
              <a:rPr lang="lv-LV" sz="1800" b="1" dirty="0">
                <a:solidFill>
                  <a:srgbClr val="FFFF00"/>
                </a:solidFill>
              </a:rPr>
              <a:t>  Pedagoģiskās zināšanas</a:t>
            </a:r>
            <a:endParaRPr lang="en-GB" sz="1800" dirty="0"/>
          </a:p>
          <a:p>
            <a:endParaRPr lang="en-GB" sz="1800" dirty="0"/>
          </a:p>
        </p:txBody>
      </p:sp>
      <p:grpSp>
        <p:nvGrpSpPr>
          <p:cNvPr id="6" name="Google Shape;203;p30">
            <a:extLst>
              <a:ext uri="{FF2B5EF4-FFF2-40B4-BE49-F238E27FC236}">
                <a16:creationId xmlns:a16="http://schemas.microsoft.com/office/drawing/2014/main" id="{B8DC0BBF-AFB9-467A-B1E0-84F12FF44DB5}"/>
              </a:ext>
            </a:extLst>
          </p:cNvPr>
          <p:cNvGrpSpPr/>
          <p:nvPr/>
        </p:nvGrpSpPr>
        <p:grpSpPr>
          <a:xfrm>
            <a:off x="4094400" y="4423496"/>
            <a:ext cx="808500" cy="92100"/>
            <a:chOff x="3570750" y="4704850"/>
            <a:chExt cx="808500" cy="92100"/>
          </a:xfrm>
        </p:grpSpPr>
        <p:sp>
          <p:nvSpPr>
            <p:cNvPr id="7" name="Google Shape;204;p30">
              <a:extLst>
                <a:ext uri="{FF2B5EF4-FFF2-40B4-BE49-F238E27FC236}">
                  <a16:creationId xmlns:a16="http://schemas.microsoft.com/office/drawing/2014/main" id="{3767FD4B-253C-4483-8519-BAC342BE6037}"/>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p30">
              <a:extLst>
                <a:ext uri="{FF2B5EF4-FFF2-40B4-BE49-F238E27FC236}">
                  <a16:creationId xmlns:a16="http://schemas.microsoft.com/office/drawing/2014/main" id="{D4EB5D22-1FF4-40B8-8156-6A6891BD5B7F}"/>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7;p30">
              <a:extLst>
                <a:ext uri="{FF2B5EF4-FFF2-40B4-BE49-F238E27FC236}">
                  <a16:creationId xmlns:a16="http://schemas.microsoft.com/office/drawing/2014/main" id="{998C6698-1075-4947-BAD0-2ADDAF12615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5;p30">
              <a:extLst>
                <a:ext uri="{FF2B5EF4-FFF2-40B4-BE49-F238E27FC236}">
                  <a16:creationId xmlns:a16="http://schemas.microsoft.com/office/drawing/2014/main" id="{BDCCDBCC-6B23-40DB-85CC-2AAB1276FFCD}"/>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1" name="Google Shape;204;p30">
            <a:extLst>
              <a:ext uri="{FF2B5EF4-FFF2-40B4-BE49-F238E27FC236}">
                <a16:creationId xmlns:a16="http://schemas.microsoft.com/office/drawing/2014/main" id="{09AD983F-F88F-424B-8747-3B75A02189D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4;p30">
            <a:extLst>
              <a:ext uri="{FF2B5EF4-FFF2-40B4-BE49-F238E27FC236}">
                <a16:creationId xmlns:a16="http://schemas.microsoft.com/office/drawing/2014/main" id="{81F7CD84-E2BC-433A-99CF-0B7C9DE7A7E4}"/>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4B062DB4-133C-46B3-A9D5-FE46D1D7A5BE}"/>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76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A4:</a:t>
            </a:r>
            <a:br>
              <a:rPr lang="en-GB" dirty="0">
                <a:solidFill>
                  <a:srgbClr val="FFFF00"/>
                </a:solidFill>
              </a:rPr>
            </a:br>
            <a:r>
              <a:rPr lang="lv-LV" dirty="0">
                <a:solidFill>
                  <a:srgbClr val="FFFF00"/>
                </a:solidFill>
              </a:rPr>
              <a:t>Pedagoga</a:t>
            </a:r>
            <a:r>
              <a:rPr lang="en-GB" dirty="0">
                <a:solidFill>
                  <a:srgbClr val="FFFF00"/>
                </a:solidFill>
              </a:rPr>
              <a:t> </a:t>
            </a:r>
            <a:r>
              <a:rPr lang="en-GB" dirty="0" err="1">
                <a:solidFill>
                  <a:srgbClr val="FFFF00"/>
                </a:solidFill>
              </a:rPr>
              <a:t>loma</a:t>
            </a:r>
            <a:r>
              <a:rPr lang="en-GB" dirty="0">
                <a:solidFill>
                  <a:srgbClr val="FFFF00"/>
                </a:solidFill>
              </a:rPr>
              <a:t> </a:t>
            </a:r>
            <a:endParaRPr b="1" dirty="0">
              <a:solidFill>
                <a:srgbClr val="FFFF00"/>
              </a:solidFill>
              <a:sym typeface="Montserrat"/>
            </a:endParaRPr>
          </a:p>
        </p:txBody>
      </p:sp>
      <p:grpSp>
        <p:nvGrpSpPr>
          <p:cNvPr id="7" name="Google Shape;203;p30">
            <a:extLst>
              <a:ext uri="{FF2B5EF4-FFF2-40B4-BE49-F238E27FC236}">
                <a16:creationId xmlns:a16="http://schemas.microsoft.com/office/drawing/2014/main" id="{03A5DDB6-7B06-48DF-B505-071C306B5664}"/>
              </a:ext>
            </a:extLst>
          </p:cNvPr>
          <p:cNvGrpSpPr/>
          <p:nvPr/>
        </p:nvGrpSpPr>
        <p:grpSpPr>
          <a:xfrm>
            <a:off x="4094400" y="4423496"/>
            <a:ext cx="808500" cy="92100"/>
            <a:chOff x="3570750" y="4704850"/>
            <a:chExt cx="808500" cy="92100"/>
          </a:xfrm>
        </p:grpSpPr>
        <p:sp>
          <p:nvSpPr>
            <p:cNvPr id="8" name="Google Shape;204;p30">
              <a:extLst>
                <a:ext uri="{FF2B5EF4-FFF2-40B4-BE49-F238E27FC236}">
                  <a16:creationId xmlns:a16="http://schemas.microsoft.com/office/drawing/2014/main" id="{C086B2B7-45A7-417A-BE52-1759086347DA}"/>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p30">
              <a:extLst>
                <a:ext uri="{FF2B5EF4-FFF2-40B4-BE49-F238E27FC236}">
                  <a16:creationId xmlns:a16="http://schemas.microsoft.com/office/drawing/2014/main" id="{4F850550-44BA-46E2-8CD7-5C3C4B17AC2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7;p30">
              <a:extLst>
                <a:ext uri="{FF2B5EF4-FFF2-40B4-BE49-F238E27FC236}">
                  <a16:creationId xmlns:a16="http://schemas.microsoft.com/office/drawing/2014/main" id="{939D267B-FDF9-4597-B24F-0D3EA5D0179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30">
              <a:extLst>
                <a:ext uri="{FF2B5EF4-FFF2-40B4-BE49-F238E27FC236}">
                  <a16:creationId xmlns:a16="http://schemas.microsoft.com/office/drawing/2014/main" id="{DA74DC5C-3A01-4349-A276-3D565B74E484}"/>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6" name="Google Shape;204;p30">
            <a:extLst>
              <a:ext uri="{FF2B5EF4-FFF2-40B4-BE49-F238E27FC236}">
                <a16:creationId xmlns:a16="http://schemas.microsoft.com/office/drawing/2014/main" id="{CE21C086-4B74-44F0-BDBF-BBCF1A1BAEC9}"/>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4367E041-21A2-4380-BCC8-345ACB8AD18C}"/>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73EED4-ED87-44B1-B388-7C4726BBF1B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871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6" y="738312"/>
            <a:ext cx="8152789" cy="3041207"/>
          </a:xfrm>
          <a:prstGeom prst="rect">
            <a:avLst/>
          </a:prstGeom>
        </p:spPr>
        <p:txBody>
          <a:bodyPr spcFirstLastPara="1" wrap="square" lIns="91425" tIns="91425" rIns="91425" bIns="91425" anchor="t" anchorCtr="0">
            <a:noAutofit/>
          </a:bodyPr>
          <a:lstStyle/>
          <a:p>
            <a:pPr algn="l"/>
            <a:r>
              <a:rPr lang="lv-LV" b="1" dirty="0">
                <a:solidFill>
                  <a:srgbClr val="FFFF00"/>
                </a:solidFill>
              </a:rPr>
              <a:t>Pedagoga</a:t>
            </a:r>
            <a:r>
              <a:rPr lang="en-US" b="1" dirty="0">
                <a:solidFill>
                  <a:srgbClr val="FFFF00"/>
                </a:solidFill>
              </a:rPr>
              <a:t> </a:t>
            </a:r>
            <a:r>
              <a:rPr lang="en-US" b="1" dirty="0" err="1">
                <a:solidFill>
                  <a:srgbClr val="FFFF00"/>
                </a:solidFill>
              </a:rPr>
              <a:t>loma</a:t>
            </a:r>
            <a:endParaRPr lang="en-US" b="1" dirty="0">
              <a:solidFill>
                <a:srgbClr val="FFFF00"/>
              </a:solidFill>
            </a:endParaRPr>
          </a:p>
          <a:p>
            <a:pPr algn="l"/>
            <a:endParaRPr lang="en-US" b="1" dirty="0"/>
          </a:p>
          <a:p>
            <a:pPr marL="114300" indent="0" algn="l"/>
            <a:r>
              <a:rPr lang="en-US" dirty="0"/>
              <a:t>1. WebQuest </a:t>
            </a:r>
            <a:r>
              <a:rPr lang="en-US" dirty="0" err="1"/>
              <a:t>dizainers</a:t>
            </a:r>
            <a:endParaRPr lang="en-US" dirty="0"/>
          </a:p>
          <a:p>
            <a:pPr marL="114300" indent="0" algn="l"/>
            <a:r>
              <a:rPr lang="en-US" dirty="0"/>
              <a:t>2. </a:t>
            </a:r>
            <a:r>
              <a:rPr lang="en-US" dirty="0" err="1"/>
              <a:t>Pētnieks</a:t>
            </a:r>
            <a:r>
              <a:rPr lang="en-US" dirty="0"/>
              <a:t> un </a:t>
            </a:r>
            <a:r>
              <a:rPr lang="en-US" dirty="0" err="1"/>
              <a:t>organizators</a:t>
            </a:r>
            <a:endParaRPr lang="en-US" dirty="0"/>
          </a:p>
          <a:p>
            <a:pPr marL="114300" indent="0" algn="l"/>
            <a:r>
              <a:rPr lang="en-US" dirty="0"/>
              <a:t>3. </a:t>
            </a:r>
            <a:r>
              <a:rPr lang="en-US" dirty="0" err="1"/>
              <a:t>Informācijas</a:t>
            </a:r>
            <a:r>
              <a:rPr lang="en-US" dirty="0"/>
              <a:t> </a:t>
            </a:r>
            <a:r>
              <a:rPr lang="en-US" dirty="0" err="1"/>
              <a:t>sniedzējs</a:t>
            </a:r>
            <a:endParaRPr lang="en-US" dirty="0"/>
          </a:p>
          <a:p>
            <a:pPr marL="114300" indent="0" algn="l"/>
            <a:r>
              <a:rPr lang="en-US" dirty="0"/>
              <a:t>4. </a:t>
            </a:r>
            <a:r>
              <a:rPr lang="en-US" dirty="0" err="1"/>
              <a:t>Instrukciju</a:t>
            </a:r>
            <a:r>
              <a:rPr lang="en-US" dirty="0"/>
              <a:t> </a:t>
            </a:r>
            <a:r>
              <a:rPr lang="en-US" dirty="0" err="1"/>
              <a:t>sniedzējs</a:t>
            </a:r>
            <a:endParaRPr lang="en-US" dirty="0"/>
          </a:p>
          <a:p>
            <a:pPr marL="114300" indent="0" algn="l"/>
            <a:r>
              <a:rPr lang="en-US" dirty="0"/>
              <a:t>5. </a:t>
            </a:r>
            <a:r>
              <a:rPr lang="en-US" dirty="0" err="1"/>
              <a:t>Apspriešanas</a:t>
            </a:r>
            <a:r>
              <a:rPr lang="en-US" dirty="0"/>
              <a:t> (</a:t>
            </a:r>
            <a:r>
              <a:rPr lang="en-US" dirty="0" err="1"/>
              <a:t>Debrīfinga</a:t>
            </a:r>
            <a:r>
              <a:rPr lang="en-US" dirty="0"/>
              <a:t>) mentors</a:t>
            </a:r>
          </a:p>
          <a:p>
            <a:pPr marL="114300" indent="0" algn="l"/>
            <a:r>
              <a:rPr lang="en-US" dirty="0"/>
              <a:t>6. </a:t>
            </a:r>
            <a:r>
              <a:rPr lang="en-US" dirty="0" err="1"/>
              <a:t>Vērtētājs</a:t>
            </a:r>
            <a:endParaRPr lang="en-US" dirty="0"/>
          </a:p>
          <a:p>
            <a:pPr marL="114300" indent="0" algn="l"/>
            <a:r>
              <a:rPr lang="en-US" dirty="0"/>
              <a:t>7. </a:t>
            </a:r>
            <a:r>
              <a:rPr lang="en-US" dirty="0" err="1"/>
              <a:t>Apkopo</a:t>
            </a:r>
            <a:r>
              <a:rPr lang="en-US" dirty="0"/>
              <a:t> un </a:t>
            </a:r>
            <a:r>
              <a:rPr lang="en-US" dirty="0" err="1"/>
              <a:t>palīdz</a:t>
            </a:r>
            <a:r>
              <a:rPr lang="en-US" dirty="0"/>
              <a:t> </a:t>
            </a:r>
            <a:r>
              <a:rPr lang="en-US" dirty="0" err="1"/>
              <a:t>izdarīt</a:t>
            </a:r>
            <a:r>
              <a:rPr lang="en-US" dirty="0"/>
              <a:t> </a:t>
            </a:r>
            <a:r>
              <a:rPr lang="en-US" dirty="0" err="1"/>
              <a:t>secinājumus</a:t>
            </a:r>
            <a:endParaRPr lang="en-US" dirty="0"/>
          </a:p>
          <a:p>
            <a:pPr marL="114300" indent="0" algn="l"/>
            <a:br>
              <a:rPr lang="en-US" b="1" dirty="0"/>
            </a:br>
            <a:br>
              <a:rPr lang="en-US" b="1" dirty="0"/>
            </a:br>
            <a:endParaRPr lang="de-DE" b="1"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17" name="Google Shape;203;p30">
            <a:extLst>
              <a:ext uri="{FF2B5EF4-FFF2-40B4-BE49-F238E27FC236}">
                <a16:creationId xmlns:a16="http://schemas.microsoft.com/office/drawing/2014/main" id="{5A6B62ED-BFB5-4EE8-8671-6AA4283BBB88}"/>
              </a:ext>
            </a:extLst>
          </p:cNvPr>
          <p:cNvGrpSpPr/>
          <p:nvPr/>
        </p:nvGrpSpPr>
        <p:grpSpPr>
          <a:xfrm>
            <a:off x="4094400" y="4423496"/>
            <a:ext cx="808500" cy="92100"/>
            <a:chOff x="3570750" y="4704850"/>
            <a:chExt cx="808500" cy="92100"/>
          </a:xfrm>
        </p:grpSpPr>
        <p:sp>
          <p:nvSpPr>
            <p:cNvPr id="124" name="Google Shape;204;p30">
              <a:extLst>
                <a:ext uri="{FF2B5EF4-FFF2-40B4-BE49-F238E27FC236}">
                  <a16:creationId xmlns:a16="http://schemas.microsoft.com/office/drawing/2014/main" id="{FED2B7E4-7891-4A59-AC9A-C45F47FA6076}"/>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6;p30">
              <a:extLst>
                <a:ext uri="{FF2B5EF4-FFF2-40B4-BE49-F238E27FC236}">
                  <a16:creationId xmlns:a16="http://schemas.microsoft.com/office/drawing/2014/main" id="{D6163E64-D6C9-4782-86AA-F2A7CE4288F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p30">
              <a:extLst>
                <a:ext uri="{FF2B5EF4-FFF2-40B4-BE49-F238E27FC236}">
                  <a16:creationId xmlns:a16="http://schemas.microsoft.com/office/drawing/2014/main" id="{2F2C8B43-7D9B-4573-AE90-6A7C8F283698}"/>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5;p30">
              <a:extLst>
                <a:ext uri="{FF2B5EF4-FFF2-40B4-BE49-F238E27FC236}">
                  <a16:creationId xmlns:a16="http://schemas.microsoft.com/office/drawing/2014/main" id="{067806F9-4DEB-49BF-9CDC-0C2D1C66341D}"/>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28" name="Google Shape;204;p30">
            <a:extLst>
              <a:ext uri="{FF2B5EF4-FFF2-40B4-BE49-F238E27FC236}">
                <a16:creationId xmlns:a16="http://schemas.microsoft.com/office/drawing/2014/main" id="{DE746D8B-DC61-405E-A3C6-585250846353}"/>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4;p30">
            <a:extLst>
              <a:ext uri="{FF2B5EF4-FFF2-40B4-BE49-F238E27FC236}">
                <a16:creationId xmlns:a16="http://schemas.microsoft.com/office/drawing/2014/main" id="{8A5A54EB-A571-4986-992C-9214468DD94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4;p30">
            <a:extLst>
              <a:ext uri="{FF2B5EF4-FFF2-40B4-BE49-F238E27FC236}">
                <a16:creationId xmlns:a16="http://schemas.microsoft.com/office/drawing/2014/main" id="{A9DE4D4D-B5FF-4CB0-AD04-F368E1B1D0B1}"/>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484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 </a:t>
            </a:r>
            <a:r>
              <a:rPr lang="en-GB" dirty="0" err="1"/>
              <a:t>Apguves</a:t>
            </a:r>
            <a:r>
              <a:rPr lang="en-GB" dirty="0"/>
              <a:t> </a:t>
            </a:r>
            <a:r>
              <a:rPr lang="en-GB" dirty="0" err="1"/>
              <a:t>fāze</a:t>
            </a:r>
            <a:endParaRPr dirty="0"/>
          </a:p>
        </p:txBody>
      </p:sp>
      <p:cxnSp>
        <p:nvCxnSpPr>
          <p:cNvPr id="263" name="Google Shape;263;p33"/>
          <p:cNvCxnSpPr/>
          <p:nvPr/>
        </p:nvCxnSpPr>
        <p:spPr>
          <a:xfrm>
            <a:off x="722027" y="2715475"/>
            <a:ext cx="0" cy="872100"/>
          </a:xfrm>
          <a:prstGeom prst="straightConnector1">
            <a:avLst/>
          </a:prstGeom>
          <a:noFill/>
          <a:ln w="19050" cap="flat" cmpd="sng">
            <a:solidFill>
              <a:schemeClr val="lt1"/>
            </a:solidFill>
            <a:prstDash val="solid"/>
            <a:round/>
            <a:headEnd type="none" w="med" len="med"/>
            <a:tailEnd type="none" w="med" len="med"/>
          </a:ln>
        </p:spPr>
      </p:cxnSp>
      <p:sp>
        <p:nvSpPr>
          <p:cNvPr id="3" name="Untertitel 2">
            <a:extLst>
              <a:ext uri="{FF2B5EF4-FFF2-40B4-BE49-F238E27FC236}">
                <a16:creationId xmlns:a16="http://schemas.microsoft.com/office/drawing/2014/main" id="{344A6B59-5E9A-45D6-A410-ECDC4CE3AB3C}"/>
              </a:ext>
            </a:extLst>
          </p:cNvPr>
          <p:cNvSpPr>
            <a:spLocks noGrp="1"/>
          </p:cNvSpPr>
          <p:nvPr>
            <p:ph type="subTitle" idx="1"/>
          </p:nvPr>
        </p:nvSpPr>
        <p:spPr/>
        <p:txBody>
          <a:bodyPr/>
          <a:lstStyle/>
          <a:p>
            <a:r>
              <a:rPr lang="lv-LV" dirty="0">
                <a:solidFill>
                  <a:srgbClr val="FFFF00"/>
                </a:solidFill>
              </a:rPr>
              <a:t>Darbs grupās</a:t>
            </a:r>
            <a:endParaRPr lang="en-GB" dirty="0">
              <a:solidFill>
                <a:srgbClr val="FFFF00"/>
              </a:solidFill>
            </a:endParaRPr>
          </a:p>
          <a:p>
            <a:endParaRPr lang="de-DE" dirty="0">
              <a:solidFill>
                <a:srgbClr val="FFFF00"/>
              </a:solidFill>
            </a:endParaRPr>
          </a:p>
        </p:txBody>
      </p:sp>
      <p:grpSp>
        <p:nvGrpSpPr>
          <p:cNvPr id="5" name="Google Shape;203;p30">
            <a:extLst>
              <a:ext uri="{FF2B5EF4-FFF2-40B4-BE49-F238E27FC236}">
                <a16:creationId xmlns:a16="http://schemas.microsoft.com/office/drawing/2014/main" id="{C33DC936-D087-4BEA-B2E1-16FEB5BB7BAD}"/>
              </a:ext>
            </a:extLst>
          </p:cNvPr>
          <p:cNvGrpSpPr/>
          <p:nvPr/>
        </p:nvGrpSpPr>
        <p:grpSpPr>
          <a:xfrm>
            <a:off x="4094400" y="4423496"/>
            <a:ext cx="808500" cy="92100"/>
            <a:chOff x="3570750" y="4704850"/>
            <a:chExt cx="808500" cy="92100"/>
          </a:xfrm>
        </p:grpSpPr>
        <p:sp>
          <p:nvSpPr>
            <p:cNvPr id="6" name="Google Shape;204;p30">
              <a:extLst>
                <a:ext uri="{FF2B5EF4-FFF2-40B4-BE49-F238E27FC236}">
                  <a16:creationId xmlns:a16="http://schemas.microsoft.com/office/drawing/2014/main" id="{887D1905-7E1F-4782-A35C-0F92E0083E9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p30">
              <a:extLst>
                <a:ext uri="{FF2B5EF4-FFF2-40B4-BE49-F238E27FC236}">
                  <a16:creationId xmlns:a16="http://schemas.microsoft.com/office/drawing/2014/main" id="{2559DB5C-E90D-4BCB-9EE1-B01190ED30E5}"/>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7;p30">
              <a:extLst>
                <a:ext uri="{FF2B5EF4-FFF2-40B4-BE49-F238E27FC236}">
                  <a16:creationId xmlns:a16="http://schemas.microsoft.com/office/drawing/2014/main" id="{3FD4EA41-308C-451D-BEC1-13051B6CC0F9}"/>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5;p30">
              <a:extLst>
                <a:ext uri="{FF2B5EF4-FFF2-40B4-BE49-F238E27FC236}">
                  <a16:creationId xmlns:a16="http://schemas.microsoft.com/office/drawing/2014/main" id="{D76C50BF-D905-4B4B-9D36-66770CE551B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0" name="Google Shape;204;p30">
            <a:extLst>
              <a:ext uri="{FF2B5EF4-FFF2-40B4-BE49-F238E27FC236}">
                <a16:creationId xmlns:a16="http://schemas.microsoft.com/office/drawing/2014/main" id="{D3C9668B-ABD6-48DB-B0E8-F4A04CA16845}"/>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4;p30">
            <a:extLst>
              <a:ext uri="{FF2B5EF4-FFF2-40B4-BE49-F238E27FC236}">
                <a16:creationId xmlns:a16="http://schemas.microsoft.com/office/drawing/2014/main" id="{F500F14C-6D9B-49DA-B8D3-6A4475B6645A}"/>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4;p30">
            <a:extLst>
              <a:ext uri="{FF2B5EF4-FFF2-40B4-BE49-F238E27FC236}">
                <a16:creationId xmlns:a16="http://schemas.microsoft.com/office/drawing/2014/main" id="{18D39523-4526-43E4-847E-F50F7CE11C49}"/>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902677" y="1140589"/>
            <a:ext cx="5436119" cy="3139321"/>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en-GB" sz="1800" dirty="0" err="1">
                <a:solidFill>
                  <a:schemeClr val="bg1"/>
                </a:solidFill>
              </a:rPr>
              <a:t>Izveido</a:t>
            </a:r>
            <a:r>
              <a:rPr lang="en-GB" sz="1800" dirty="0">
                <a:solidFill>
                  <a:schemeClr val="bg1"/>
                </a:solidFill>
              </a:rPr>
              <a:t> WebQuest:</a:t>
            </a:r>
            <a:br>
              <a:rPr lang="en-GB" sz="1800" dirty="0">
                <a:solidFill>
                  <a:schemeClr val="bg1"/>
                </a:solidFill>
              </a:rPr>
            </a:br>
            <a:r>
              <a:rPr lang="en-GB" sz="1800" dirty="0">
                <a:solidFill>
                  <a:schemeClr val="bg1"/>
                </a:solidFill>
              </a:rPr>
              <a:t>https://www.createwebquest.com/</a:t>
            </a:r>
            <a:br>
              <a:rPr lang="en-GB" sz="1800" dirty="0">
                <a:solidFill>
                  <a:schemeClr val="bg1"/>
                </a:solidFill>
              </a:rPr>
            </a:br>
            <a:r>
              <a:rPr lang="lv-LV" sz="1800" dirty="0">
                <a:solidFill>
                  <a:schemeClr val="bg1"/>
                </a:solidFill>
              </a:rPr>
              <a:t>Reģistrējieties un izveidojiet īsu </a:t>
            </a:r>
            <a:r>
              <a:rPr lang="lv-LV" sz="1800" dirty="0" err="1">
                <a:solidFill>
                  <a:schemeClr val="bg1"/>
                </a:solidFill>
              </a:rPr>
              <a:t>WebQuest</a:t>
            </a:r>
            <a:r>
              <a:rPr lang="lv-LV" sz="1800" dirty="0">
                <a:solidFill>
                  <a:schemeClr val="bg1"/>
                </a:solidFill>
              </a:rPr>
              <a:t> par jūsu brīvi izvēlētu tēmu. </a:t>
            </a: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Jums</a:t>
            </a:r>
            <a:r>
              <a:rPr lang="en-GB" sz="1800" dirty="0">
                <a:solidFill>
                  <a:schemeClr val="bg1"/>
                </a:solidFill>
              </a:rPr>
              <a:t> </a:t>
            </a:r>
            <a:r>
              <a:rPr lang="en-GB" sz="1800" dirty="0" err="1">
                <a:solidFill>
                  <a:schemeClr val="bg1"/>
                </a:solidFill>
              </a:rPr>
              <a:t>ir</a:t>
            </a:r>
            <a:r>
              <a:rPr lang="en-GB" sz="1800" dirty="0">
                <a:solidFill>
                  <a:schemeClr val="bg1"/>
                </a:solidFill>
              </a:rPr>
              <a:t> 60 </a:t>
            </a:r>
            <a:r>
              <a:rPr lang="en-GB" sz="1800" dirty="0" err="1">
                <a:solidFill>
                  <a:schemeClr val="bg1"/>
                </a:solidFill>
              </a:rPr>
              <a:t>minūtes</a:t>
            </a:r>
            <a:r>
              <a:rPr lang="en-GB" sz="1800" dirty="0">
                <a:solidFill>
                  <a:schemeClr val="bg1"/>
                </a:solidFill>
              </a:rPr>
              <a:t>.</a:t>
            </a:r>
            <a:br>
              <a:rPr lang="en-GB" sz="1800" dirty="0">
                <a:solidFill>
                  <a:schemeClr val="bg1"/>
                </a:solidFill>
              </a:rPr>
            </a:br>
            <a:r>
              <a:rPr lang="en-GB" sz="1800" dirty="0" err="1">
                <a:solidFill>
                  <a:schemeClr val="bg1"/>
                </a:solidFill>
              </a:rPr>
              <a:t>Lūdzu</a:t>
            </a:r>
            <a:r>
              <a:rPr lang="en-GB" sz="1800" dirty="0">
                <a:solidFill>
                  <a:schemeClr val="bg1"/>
                </a:solidFill>
              </a:rPr>
              <a:t>, </a:t>
            </a:r>
            <a:r>
              <a:rPr lang="en-GB" sz="1800" dirty="0" err="1">
                <a:solidFill>
                  <a:schemeClr val="bg1"/>
                </a:solidFill>
              </a:rPr>
              <a:t>sadarbojieties</a:t>
            </a:r>
            <a:r>
              <a:rPr lang="en-GB" sz="1800" dirty="0">
                <a:solidFill>
                  <a:schemeClr val="bg1"/>
                </a:solidFill>
              </a:rPr>
              <a:t> </a:t>
            </a:r>
            <a:r>
              <a:rPr lang="en-GB" sz="1800" dirty="0" err="1">
                <a:solidFill>
                  <a:schemeClr val="bg1"/>
                </a:solidFill>
              </a:rPr>
              <a:t>ar</a:t>
            </a:r>
            <a:r>
              <a:rPr lang="en-GB" sz="1800" dirty="0">
                <a:solidFill>
                  <a:schemeClr val="bg1"/>
                </a:solidFill>
              </a:rPr>
              <a:t> </a:t>
            </a:r>
            <a:r>
              <a:rPr lang="en-GB" sz="1800" dirty="0" err="1">
                <a:solidFill>
                  <a:schemeClr val="bg1"/>
                </a:solidFill>
              </a:rPr>
              <a:t>kādu</a:t>
            </a:r>
            <a:r>
              <a:rPr lang="en-GB" sz="1800" dirty="0">
                <a:solidFill>
                  <a:schemeClr val="bg1"/>
                </a:solidFill>
              </a:rPr>
              <a:t> no </a:t>
            </a:r>
            <a:r>
              <a:rPr lang="en-GB" sz="1800" dirty="0" err="1">
                <a:solidFill>
                  <a:schemeClr val="bg1"/>
                </a:solidFill>
              </a:rPr>
              <a:t>kolēģiem</a:t>
            </a:r>
            <a:r>
              <a:rPr lang="en-GB" sz="1800" dirty="0">
                <a:solidFill>
                  <a:schemeClr val="bg1"/>
                </a:solidFill>
              </a:rPr>
              <a:t>. .</a:t>
            </a:r>
            <a:br>
              <a:rPr lang="en-GB" sz="1800" dirty="0">
                <a:solidFill>
                  <a:schemeClr val="bg1"/>
                </a:solidFill>
              </a:rPr>
            </a:br>
            <a:endParaRPr lang="en-GB" sz="1800" dirty="0">
              <a:solidFill>
                <a:schemeClr val="bg1"/>
              </a:solidFill>
            </a:endParaRP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Pēc</a:t>
            </a:r>
            <a:r>
              <a:rPr lang="en-GB" sz="1800" dirty="0">
                <a:solidFill>
                  <a:schemeClr val="bg1"/>
                </a:solidFill>
              </a:rPr>
              <a:t> tam </a:t>
            </a:r>
            <a:r>
              <a:rPr lang="en-GB" sz="1800" dirty="0" err="1">
                <a:solidFill>
                  <a:schemeClr val="bg1"/>
                </a:solidFill>
              </a:rPr>
              <a:t>ikvienam</a:t>
            </a:r>
            <a:r>
              <a:rPr lang="en-GB" sz="1800" dirty="0">
                <a:solidFill>
                  <a:schemeClr val="bg1"/>
                </a:solidFill>
              </a:rPr>
              <a:t> </a:t>
            </a:r>
            <a:r>
              <a:rPr lang="en-GB" sz="1800" dirty="0" err="1">
                <a:solidFill>
                  <a:schemeClr val="bg1"/>
                </a:solidFill>
              </a:rPr>
              <a:t>vajadzēs</a:t>
            </a:r>
            <a:r>
              <a:rPr lang="en-GB" sz="1800" dirty="0">
                <a:solidFill>
                  <a:schemeClr val="bg1"/>
                </a:solidFill>
              </a:rPr>
              <a:t> </a:t>
            </a:r>
            <a:r>
              <a:rPr lang="en-GB" sz="1800" dirty="0" err="1">
                <a:solidFill>
                  <a:schemeClr val="bg1"/>
                </a:solidFill>
              </a:rPr>
              <a:t>dalīties</a:t>
            </a:r>
            <a:r>
              <a:rPr lang="en-GB" sz="1800" dirty="0">
                <a:solidFill>
                  <a:schemeClr val="bg1"/>
                </a:solidFill>
              </a:rPr>
              <a:t> </a:t>
            </a:r>
            <a:r>
              <a:rPr lang="en-GB" sz="1800" dirty="0" err="1">
                <a:solidFill>
                  <a:schemeClr val="bg1"/>
                </a:solidFill>
              </a:rPr>
              <a:t>idejās</a:t>
            </a:r>
            <a:r>
              <a:rPr lang="en-GB" sz="1800" dirty="0">
                <a:solidFill>
                  <a:schemeClr val="bg1"/>
                </a:solidFill>
              </a:rPr>
              <a:t> un </a:t>
            </a:r>
            <a:r>
              <a:rPr lang="en-GB" sz="1800" dirty="0" err="1">
                <a:solidFill>
                  <a:schemeClr val="bg1"/>
                </a:solidFill>
              </a:rPr>
              <a:t>īsā</a:t>
            </a:r>
            <a:r>
              <a:rPr lang="en-GB" sz="1800" dirty="0">
                <a:solidFill>
                  <a:schemeClr val="bg1"/>
                </a:solidFill>
              </a:rPr>
              <a:t> </a:t>
            </a:r>
            <a:r>
              <a:rPr lang="en-GB" sz="1800" dirty="0" err="1">
                <a:solidFill>
                  <a:schemeClr val="bg1"/>
                </a:solidFill>
              </a:rPr>
              <a:t>prezentācijā</a:t>
            </a:r>
            <a:r>
              <a:rPr lang="en-GB" sz="1800" dirty="0">
                <a:solidFill>
                  <a:schemeClr val="bg1"/>
                </a:solidFill>
              </a:rPr>
              <a:t> </a:t>
            </a:r>
            <a:r>
              <a:rPr lang="en-GB" sz="1800" dirty="0" err="1">
                <a:solidFill>
                  <a:schemeClr val="bg1"/>
                </a:solidFill>
              </a:rPr>
              <a:t>parādīt</a:t>
            </a:r>
            <a:r>
              <a:rPr lang="en-GB" sz="1800" dirty="0">
                <a:solidFill>
                  <a:schemeClr val="bg1"/>
                </a:solidFill>
              </a:rPr>
              <a:t> </a:t>
            </a:r>
            <a:r>
              <a:rPr lang="en-GB" sz="1800" dirty="0" err="1">
                <a:solidFill>
                  <a:schemeClr val="bg1"/>
                </a:solidFill>
              </a:rPr>
              <a:t>savu</a:t>
            </a:r>
            <a:r>
              <a:rPr lang="en-GB" sz="1800" dirty="0">
                <a:solidFill>
                  <a:schemeClr val="bg1"/>
                </a:solidFill>
              </a:rPr>
              <a:t> </a:t>
            </a:r>
            <a:r>
              <a:rPr lang="en-GB" sz="1800" dirty="0" err="1">
                <a:solidFill>
                  <a:schemeClr val="bg1"/>
                </a:solidFill>
              </a:rPr>
              <a:t>radīto</a:t>
            </a:r>
            <a:r>
              <a:rPr lang="en-GB" sz="1800" dirty="0">
                <a:solidFill>
                  <a:schemeClr val="bg1"/>
                </a:solidFill>
              </a:rPr>
              <a:t> WebQuest.</a:t>
            </a: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6745" y="2103423"/>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7131" y="1298363"/>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3142826" y="318347"/>
            <a:ext cx="3195969" cy="584775"/>
          </a:xfrm>
          <a:prstGeom prst="rect">
            <a:avLst/>
          </a:prstGeom>
          <a:noFill/>
        </p:spPr>
        <p:txBody>
          <a:bodyPr wrap="square" rtlCol="0">
            <a:spAutoFit/>
          </a:bodyPr>
          <a:lstStyle/>
          <a:p>
            <a:pPr algn="ctr"/>
            <a:r>
              <a:rPr lang="de-DE" sz="3200" dirty="0">
                <a:solidFill>
                  <a:schemeClr val="bg1"/>
                </a:solidFill>
              </a:rPr>
              <a:t>1. </a:t>
            </a:r>
            <a:r>
              <a:rPr lang="de-DE" sz="3200" dirty="0" err="1">
                <a:solidFill>
                  <a:schemeClr val="bg1"/>
                </a:solidFill>
              </a:rPr>
              <a:t>uzdevums</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6745" y="3028950"/>
            <a:ext cx="914400" cy="914400"/>
          </a:xfrm>
          <a:prstGeom prst="rect">
            <a:avLst/>
          </a:prstGeom>
        </p:spPr>
      </p:pic>
      <p:grpSp>
        <p:nvGrpSpPr>
          <p:cNvPr id="9" name="Google Shape;203;p30">
            <a:extLst>
              <a:ext uri="{FF2B5EF4-FFF2-40B4-BE49-F238E27FC236}">
                <a16:creationId xmlns:a16="http://schemas.microsoft.com/office/drawing/2014/main" id="{3F2016A9-6755-4E1B-9E67-B3195DD7E459}"/>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89BB0C11-FE0C-4B17-BD37-E7B7CA2C226C}"/>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DE637A11-ACB1-462F-B60A-90438F42C7E9}"/>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79A7FF93-4E7D-4BE5-BE73-2285619BFB64}"/>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B322D7A6-C352-4DAF-B9EB-4D786FC40CC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37D5B7E3-D7A8-4178-A32C-06E41A845D12}"/>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6AC92176-74DA-49C8-B15D-0B8B97BA87F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4CD7404E-AC75-4064-AE9A-48C5CAF906EC}"/>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672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318345" y="1005689"/>
            <a:ext cx="6248400" cy="3139321"/>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en-GB" sz="1800" dirty="0" err="1">
                <a:solidFill>
                  <a:schemeClr val="bg1"/>
                </a:solidFill>
              </a:rPr>
              <a:t>Apskatiet</a:t>
            </a:r>
            <a:br>
              <a:rPr lang="en-GB" sz="1800" dirty="0">
                <a:solidFill>
                  <a:schemeClr val="bg1"/>
                </a:solidFill>
              </a:rPr>
            </a:br>
            <a:r>
              <a:rPr lang="en-GB" sz="1800" dirty="0">
                <a:solidFill>
                  <a:schemeClr val="bg1"/>
                </a:solidFill>
                <a:hlinkClick r:id="rId2"/>
              </a:rPr>
              <a:t>https://www.createwebquest.com/life-martin-luther-king-jr</a:t>
            </a:r>
            <a:br>
              <a:rPr lang="en-GB" sz="1800" dirty="0">
                <a:solidFill>
                  <a:schemeClr val="bg1"/>
                </a:solidFill>
              </a:rPr>
            </a:br>
            <a:r>
              <a:rPr lang="en-GB" sz="1800" dirty="0" err="1">
                <a:solidFill>
                  <a:schemeClr val="bg1"/>
                </a:solidFill>
              </a:rPr>
              <a:t>Diskutējiet</a:t>
            </a:r>
            <a:r>
              <a:rPr lang="en-GB" sz="1800" dirty="0">
                <a:solidFill>
                  <a:schemeClr val="bg1"/>
                </a:solidFill>
              </a:rPr>
              <a:t> </a:t>
            </a:r>
            <a:r>
              <a:rPr lang="en-GB" sz="1800" dirty="0" err="1">
                <a:solidFill>
                  <a:schemeClr val="bg1"/>
                </a:solidFill>
              </a:rPr>
              <a:t>ar</a:t>
            </a:r>
            <a:r>
              <a:rPr lang="en-GB" sz="1800" dirty="0">
                <a:solidFill>
                  <a:schemeClr val="bg1"/>
                </a:solidFill>
              </a:rPr>
              <a:t> </a:t>
            </a:r>
            <a:r>
              <a:rPr lang="en-GB" sz="1800" dirty="0" err="1">
                <a:solidFill>
                  <a:schemeClr val="bg1"/>
                </a:solidFill>
              </a:rPr>
              <a:t>kolēģi</a:t>
            </a:r>
            <a:r>
              <a:rPr lang="en-GB" sz="1800" dirty="0">
                <a:solidFill>
                  <a:schemeClr val="bg1"/>
                </a:solidFill>
              </a:rPr>
              <a:t> par </a:t>
            </a:r>
            <a:r>
              <a:rPr lang="en-GB" sz="1800" dirty="0" err="1">
                <a:solidFill>
                  <a:schemeClr val="bg1"/>
                </a:solidFill>
              </a:rPr>
              <a:t>šī</a:t>
            </a:r>
            <a:r>
              <a:rPr lang="en-GB" sz="1800" dirty="0">
                <a:solidFill>
                  <a:schemeClr val="bg1"/>
                </a:solidFill>
              </a:rPr>
              <a:t> WebQuest </a:t>
            </a:r>
            <a:r>
              <a:rPr lang="en-GB" sz="1800" dirty="0" err="1">
                <a:solidFill>
                  <a:schemeClr val="bg1"/>
                </a:solidFill>
              </a:rPr>
              <a:t>plusiem</a:t>
            </a:r>
            <a:r>
              <a:rPr lang="en-GB" sz="1800" dirty="0">
                <a:solidFill>
                  <a:schemeClr val="bg1"/>
                </a:solidFill>
              </a:rPr>
              <a:t> un </a:t>
            </a:r>
            <a:r>
              <a:rPr lang="en-GB" sz="1800" dirty="0" err="1">
                <a:solidFill>
                  <a:schemeClr val="bg1"/>
                </a:solidFill>
              </a:rPr>
              <a:t>mīnusiem</a:t>
            </a:r>
            <a:r>
              <a:rPr lang="en-GB" sz="1800" dirty="0">
                <a:solidFill>
                  <a:schemeClr val="bg1"/>
                </a:solidFill>
              </a:rPr>
              <a:t>. </a:t>
            </a:r>
            <a:r>
              <a:rPr lang="en-GB" sz="1800" dirty="0" err="1">
                <a:solidFill>
                  <a:schemeClr val="bg1"/>
                </a:solidFill>
              </a:rPr>
              <a:t>Izveidojiet</a:t>
            </a:r>
            <a:r>
              <a:rPr lang="en-GB" sz="1800" dirty="0">
                <a:solidFill>
                  <a:schemeClr val="bg1"/>
                </a:solidFill>
              </a:rPr>
              <a:t> par/</a:t>
            </a:r>
            <a:r>
              <a:rPr lang="en-GB" sz="1800" dirty="0" err="1">
                <a:solidFill>
                  <a:schemeClr val="bg1"/>
                </a:solidFill>
              </a:rPr>
              <a:t>pret</a:t>
            </a:r>
            <a:r>
              <a:rPr lang="en-GB" sz="1800" dirty="0">
                <a:solidFill>
                  <a:schemeClr val="bg1"/>
                </a:solidFill>
              </a:rPr>
              <a:t> </a:t>
            </a:r>
            <a:r>
              <a:rPr lang="en-GB" sz="1800" dirty="0" err="1">
                <a:solidFill>
                  <a:schemeClr val="bg1"/>
                </a:solidFill>
              </a:rPr>
              <a:t>sarakstu</a:t>
            </a:r>
            <a:r>
              <a:rPr lang="en-GB" sz="1800" dirty="0">
                <a:solidFill>
                  <a:schemeClr val="bg1"/>
                </a:solidFill>
              </a:rPr>
              <a:t>.</a:t>
            </a: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Jums</a:t>
            </a:r>
            <a:r>
              <a:rPr lang="en-GB" sz="1800" dirty="0">
                <a:solidFill>
                  <a:schemeClr val="bg1"/>
                </a:solidFill>
              </a:rPr>
              <a:t> </a:t>
            </a:r>
            <a:r>
              <a:rPr lang="en-GB" sz="1800" dirty="0" err="1">
                <a:solidFill>
                  <a:schemeClr val="bg1"/>
                </a:solidFill>
              </a:rPr>
              <a:t>ir</a:t>
            </a:r>
            <a:r>
              <a:rPr lang="en-GB" sz="1800" dirty="0">
                <a:solidFill>
                  <a:schemeClr val="bg1"/>
                </a:solidFill>
              </a:rPr>
              <a:t> 45 </a:t>
            </a:r>
            <a:r>
              <a:rPr lang="en-GB" sz="1800" dirty="0" err="1">
                <a:solidFill>
                  <a:schemeClr val="bg1"/>
                </a:solidFill>
              </a:rPr>
              <a:t>minūtes</a:t>
            </a:r>
            <a:r>
              <a:rPr lang="en-GB" sz="1800" dirty="0">
                <a:solidFill>
                  <a:schemeClr val="bg1"/>
                </a:solidFill>
              </a:rPr>
              <a:t>. </a:t>
            </a:r>
            <a:r>
              <a:rPr lang="en-GB" sz="1800" dirty="0" err="1">
                <a:solidFill>
                  <a:schemeClr val="bg1"/>
                </a:solidFill>
              </a:rPr>
              <a:t>Lūdzu</a:t>
            </a:r>
            <a:r>
              <a:rPr lang="en-GB" sz="1800" dirty="0">
                <a:solidFill>
                  <a:schemeClr val="bg1"/>
                </a:solidFill>
              </a:rPr>
              <a:t>, </a:t>
            </a:r>
            <a:r>
              <a:rPr lang="en-GB" sz="1800" dirty="0" err="1">
                <a:solidFill>
                  <a:schemeClr val="bg1"/>
                </a:solidFill>
              </a:rPr>
              <a:t>strādājiet</a:t>
            </a:r>
            <a:r>
              <a:rPr lang="en-GB" sz="1800" dirty="0">
                <a:solidFill>
                  <a:schemeClr val="bg1"/>
                </a:solidFill>
              </a:rPr>
              <a:t> </a:t>
            </a:r>
            <a:r>
              <a:rPr lang="en-GB" sz="1800" dirty="0" err="1">
                <a:solidFill>
                  <a:schemeClr val="bg1"/>
                </a:solidFill>
              </a:rPr>
              <a:t>grupās</a:t>
            </a:r>
            <a:r>
              <a:rPr lang="en-GB" sz="1800" dirty="0">
                <a:solidFill>
                  <a:schemeClr val="bg1"/>
                </a:solidFill>
              </a:rPr>
              <a:t>. </a:t>
            </a:r>
            <a:br>
              <a:rPr lang="en-GB" sz="1800" dirty="0">
                <a:solidFill>
                  <a:schemeClr val="bg1"/>
                </a:solidFill>
              </a:rPr>
            </a:br>
            <a:endParaRPr lang="en-GB" sz="1800" dirty="0">
              <a:solidFill>
                <a:schemeClr val="bg1"/>
              </a:solidFill>
            </a:endParaRP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Pēc</a:t>
            </a:r>
            <a:r>
              <a:rPr lang="en-GB" sz="1800" dirty="0">
                <a:solidFill>
                  <a:schemeClr val="bg1"/>
                </a:solidFill>
              </a:rPr>
              <a:t> tam </a:t>
            </a:r>
            <a:r>
              <a:rPr lang="en-GB" sz="1800" dirty="0" err="1">
                <a:solidFill>
                  <a:schemeClr val="bg1"/>
                </a:solidFill>
              </a:rPr>
              <a:t>ikvienam</a:t>
            </a:r>
            <a:r>
              <a:rPr lang="en-GB" sz="1800" dirty="0">
                <a:solidFill>
                  <a:schemeClr val="bg1"/>
                </a:solidFill>
              </a:rPr>
              <a:t> </a:t>
            </a:r>
            <a:r>
              <a:rPr lang="en-GB" sz="1800" dirty="0" err="1">
                <a:solidFill>
                  <a:schemeClr val="bg1"/>
                </a:solidFill>
              </a:rPr>
              <a:t>būs</a:t>
            </a:r>
            <a:r>
              <a:rPr lang="en-GB" sz="1800" dirty="0">
                <a:solidFill>
                  <a:schemeClr val="bg1"/>
                </a:solidFill>
              </a:rPr>
              <a:t> </a:t>
            </a:r>
            <a:r>
              <a:rPr lang="en-GB" sz="1800" dirty="0" err="1">
                <a:solidFill>
                  <a:schemeClr val="bg1"/>
                </a:solidFill>
              </a:rPr>
              <a:t>jādalās</a:t>
            </a:r>
            <a:r>
              <a:rPr lang="en-GB" sz="1800" dirty="0">
                <a:solidFill>
                  <a:schemeClr val="bg1"/>
                </a:solidFill>
              </a:rPr>
              <a:t> </a:t>
            </a:r>
            <a:r>
              <a:rPr lang="en-GB" sz="1800" dirty="0" err="1">
                <a:solidFill>
                  <a:schemeClr val="bg1"/>
                </a:solidFill>
              </a:rPr>
              <a:t>iespaidos</a:t>
            </a:r>
            <a:r>
              <a:rPr lang="en-GB" sz="1800" dirty="0">
                <a:solidFill>
                  <a:schemeClr val="bg1"/>
                </a:solidFill>
              </a:rPr>
              <a:t>, </a:t>
            </a:r>
            <a:r>
              <a:rPr lang="en-GB" sz="1800" dirty="0" err="1">
                <a:solidFill>
                  <a:schemeClr val="bg1"/>
                </a:solidFill>
              </a:rPr>
              <a:t>pamatojoties</a:t>
            </a:r>
            <a:r>
              <a:rPr lang="en-GB" sz="1800" dirty="0">
                <a:solidFill>
                  <a:schemeClr val="bg1"/>
                </a:solidFill>
              </a:rPr>
              <a:t> </a:t>
            </a:r>
            <a:r>
              <a:rPr lang="en-GB" sz="1800" dirty="0" err="1">
                <a:solidFill>
                  <a:schemeClr val="bg1"/>
                </a:solidFill>
              </a:rPr>
              <a:t>uz</a:t>
            </a:r>
            <a:r>
              <a:rPr lang="en-GB" sz="1800" dirty="0">
                <a:solidFill>
                  <a:schemeClr val="bg1"/>
                </a:solidFill>
              </a:rPr>
              <a:t> to, ko , kas tika </a:t>
            </a:r>
            <a:r>
              <a:rPr lang="en-GB" sz="1800" dirty="0" err="1">
                <a:solidFill>
                  <a:schemeClr val="bg1"/>
                </a:solidFill>
              </a:rPr>
              <a:t>izdiskutēts</a:t>
            </a:r>
            <a:r>
              <a:rPr lang="en-GB" sz="1800" dirty="0">
                <a:solidFill>
                  <a:schemeClr val="bg1"/>
                </a:solidFill>
              </a:rPr>
              <a:t> un </a:t>
            </a:r>
            <a:r>
              <a:rPr lang="en-GB" sz="1800" dirty="0" err="1">
                <a:solidFill>
                  <a:schemeClr val="bg1"/>
                </a:solidFill>
              </a:rPr>
              <a:t>jāiesniedz</a:t>
            </a:r>
            <a:r>
              <a:rPr lang="en-GB" sz="1800" dirty="0">
                <a:solidFill>
                  <a:schemeClr val="bg1"/>
                </a:solidFill>
              </a:rPr>
              <a:t> par/</a:t>
            </a:r>
            <a:r>
              <a:rPr lang="en-GB" sz="1800" dirty="0" err="1">
                <a:solidFill>
                  <a:schemeClr val="bg1"/>
                </a:solidFill>
              </a:rPr>
              <a:t>pret</a:t>
            </a:r>
            <a:r>
              <a:rPr lang="en-GB" sz="1800" dirty="0">
                <a:solidFill>
                  <a:schemeClr val="bg1"/>
                </a:solidFill>
              </a:rPr>
              <a:t> </a:t>
            </a:r>
            <a:r>
              <a:rPr lang="en-GB" sz="1800" dirty="0" err="1">
                <a:solidFill>
                  <a:schemeClr val="bg1"/>
                </a:solidFill>
              </a:rPr>
              <a:t>saraksti</a:t>
            </a:r>
            <a:r>
              <a:rPr lang="en-GB" sz="1800" dirty="0">
                <a:solidFill>
                  <a:schemeClr val="bg1"/>
                </a:solidFill>
              </a:rPr>
              <a:t>.</a:t>
            </a: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3184" y="2370908"/>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7131" y="1298363"/>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3142827" y="318347"/>
            <a:ext cx="2052320" cy="584775"/>
          </a:xfrm>
          <a:prstGeom prst="rect">
            <a:avLst/>
          </a:prstGeom>
          <a:noFill/>
        </p:spPr>
        <p:txBody>
          <a:bodyPr wrap="square" rtlCol="0">
            <a:spAutoFit/>
          </a:bodyPr>
          <a:lstStyle/>
          <a:p>
            <a:pPr algn="ctr"/>
            <a:r>
              <a:rPr lang="de-DE" sz="3200" dirty="0">
                <a:solidFill>
                  <a:schemeClr val="bg1"/>
                </a:solidFill>
              </a:rPr>
              <a:t>Task 2</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6745" y="3322027"/>
            <a:ext cx="914400" cy="914400"/>
          </a:xfrm>
          <a:prstGeom prst="rect">
            <a:avLst/>
          </a:prstGeom>
        </p:spPr>
      </p:pic>
      <p:grpSp>
        <p:nvGrpSpPr>
          <p:cNvPr id="9" name="Google Shape;203;p30">
            <a:extLst>
              <a:ext uri="{FF2B5EF4-FFF2-40B4-BE49-F238E27FC236}">
                <a16:creationId xmlns:a16="http://schemas.microsoft.com/office/drawing/2014/main" id="{2CC41A99-9948-4BAA-82FB-17D80F49D8D1}"/>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264362E-A6FD-4507-9D33-6000B38D1422}"/>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CD2C5F6A-8C1A-47F0-A8FC-35C6B3FE7277}"/>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8CB0EC91-C028-4D3C-9E04-09876E242772}"/>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4A276152-E6E6-4DA8-B306-75002FAA0C8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70B33D0C-F564-4AC5-91BD-95380A4E8CD0}"/>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9FC63B1B-8028-44E6-9B31-AEF88EB2A39E}"/>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8C97B584-D1CC-4D6F-AAA9-39B220E1AEBE}"/>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0969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4;p58">
            <a:extLst>
              <a:ext uri="{FF2B5EF4-FFF2-40B4-BE49-F238E27FC236}">
                <a16:creationId xmlns:a16="http://schemas.microsoft.com/office/drawing/2014/main" id="{96EBF432-EF2C-4F19-B9C1-8FD2068CFC2E}"/>
              </a:ext>
            </a:extLst>
          </p:cNvPr>
          <p:cNvSpPr txBox="1">
            <a:spLocks/>
          </p:cNvSpPr>
          <p:nvPr/>
        </p:nvSpPr>
        <p:spPr>
          <a:xfrm>
            <a:off x="712413" y="1093035"/>
            <a:ext cx="8431587" cy="205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Montserrat"/>
              <a:buNone/>
              <a:defRPr sz="60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9pPr>
          </a:lstStyle>
          <a:p>
            <a:pPr algn="l"/>
            <a:r>
              <a:rPr lang="en-GB" dirty="0" err="1"/>
              <a:t>Apsveicu</a:t>
            </a:r>
            <a:r>
              <a:rPr lang="en-GB" dirty="0"/>
              <a:t>!</a:t>
            </a:r>
          </a:p>
          <a:p>
            <a:pPr algn="l"/>
            <a:r>
              <a:rPr lang="en-GB" sz="4500" dirty="0" err="1"/>
              <a:t>Jūs</a:t>
            </a:r>
            <a:r>
              <a:rPr lang="en-GB" sz="4500" dirty="0"/>
              <a:t> </a:t>
            </a:r>
            <a:r>
              <a:rPr lang="en-GB" sz="4500" dirty="0" err="1"/>
              <a:t>apguvāt</a:t>
            </a:r>
            <a:r>
              <a:rPr lang="en-GB" sz="4500" dirty="0"/>
              <a:t> D </a:t>
            </a:r>
            <a:r>
              <a:rPr lang="en-GB" sz="4500" dirty="0" err="1"/>
              <a:t>modulis</a:t>
            </a:r>
            <a:r>
              <a:rPr lang="en-GB" sz="4500" dirty="0"/>
              <a:t>: WebQuests </a:t>
            </a:r>
            <a:r>
              <a:rPr lang="en-GB" sz="4500" dirty="0" err="1"/>
              <a:t>kā</a:t>
            </a:r>
            <a:r>
              <a:rPr lang="en-GB" sz="4500" dirty="0"/>
              <a:t> </a:t>
            </a:r>
            <a:r>
              <a:rPr lang="en-GB" sz="4500" dirty="0" err="1"/>
              <a:t>mācību</a:t>
            </a:r>
            <a:r>
              <a:rPr lang="en-GB" sz="4500" dirty="0"/>
              <a:t> </a:t>
            </a:r>
            <a:r>
              <a:rPr lang="en-GB" sz="4500" dirty="0" err="1"/>
              <a:t>metode</a:t>
            </a:r>
            <a:r>
              <a:rPr lang="en-GB" sz="4500" dirty="0"/>
              <a:t>!</a:t>
            </a:r>
          </a:p>
        </p:txBody>
      </p:sp>
    </p:spTree>
    <p:extLst>
      <p:ext uri="{BB962C8B-B14F-4D97-AF65-F5344CB8AC3E}">
        <p14:creationId xmlns:p14="http://schemas.microsoft.com/office/powerpoint/2010/main" val="346471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7033" y="1916082"/>
            <a:ext cx="7794413" cy="2340600"/>
          </a:xfrm>
          <a:prstGeom prst="rect">
            <a:avLst/>
          </a:prstGeom>
        </p:spPr>
        <p:txBody>
          <a:bodyPr spcFirstLastPara="1" wrap="square" lIns="91425" tIns="91425" rIns="91425" bIns="91425" anchor="b" anchorCtr="0">
            <a:noAutofit/>
          </a:bodyPr>
          <a:lstStyle/>
          <a:p>
            <a:pPr lvl="0"/>
            <a:r>
              <a:rPr lang="en-GB" dirty="0">
                <a:solidFill>
                  <a:schemeClr val="bg1"/>
                </a:solidFill>
              </a:rPr>
              <a:t>A:</a:t>
            </a:r>
            <a:br>
              <a:rPr lang="en-GB" dirty="0">
                <a:solidFill>
                  <a:srgbClr val="FFFF00"/>
                </a:solidFill>
              </a:rPr>
            </a:br>
            <a:r>
              <a:rPr lang="en-GB" dirty="0" err="1">
                <a:solidFill>
                  <a:schemeClr val="bg1"/>
                </a:solidFill>
              </a:rPr>
              <a:t>Ievads</a:t>
            </a:r>
            <a:r>
              <a:rPr lang="en-GB" dirty="0">
                <a:solidFill>
                  <a:schemeClr val="bg1"/>
                </a:solidFill>
              </a:rPr>
              <a:t> </a:t>
            </a:r>
            <a:r>
              <a:rPr lang="en-GB" dirty="0" err="1">
                <a:solidFill>
                  <a:schemeClr val="bg1"/>
                </a:solidFill>
              </a:rPr>
              <a:t>tēmā</a:t>
            </a:r>
            <a:r>
              <a:rPr lang="en-GB" dirty="0">
                <a:solidFill>
                  <a:schemeClr val="bg1"/>
                </a:solidFill>
              </a:rPr>
              <a:t> </a:t>
            </a:r>
            <a:r>
              <a:rPr lang="de-DE" sz="4800" dirty="0" err="1">
                <a:solidFill>
                  <a:srgbClr val="FFFF00"/>
                </a:solidFill>
              </a:rPr>
              <a:t>WebQuests</a:t>
            </a:r>
            <a:r>
              <a:rPr lang="de-DE" sz="4800" dirty="0">
                <a:solidFill>
                  <a:srgbClr val="FFFF00"/>
                </a:solidFill>
              </a:rPr>
              <a:t> </a:t>
            </a:r>
            <a:r>
              <a:rPr lang="de-DE" sz="4800" dirty="0" err="1">
                <a:solidFill>
                  <a:srgbClr val="FFFF00"/>
                </a:solidFill>
              </a:rPr>
              <a:t>kā</a:t>
            </a:r>
            <a:r>
              <a:rPr lang="de-DE" sz="4800" dirty="0">
                <a:solidFill>
                  <a:srgbClr val="FFFF00"/>
                </a:solidFill>
              </a:rPr>
              <a:t> </a:t>
            </a:r>
            <a:r>
              <a:rPr lang="de-DE" sz="4800" dirty="0" err="1">
                <a:solidFill>
                  <a:srgbClr val="FFFF00"/>
                </a:solidFill>
              </a:rPr>
              <a:t>mācību</a:t>
            </a:r>
            <a:r>
              <a:rPr lang="de-DE" sz="4800" dirty="0">
                <a:solidFill>
                  <a:srgbClr val="FFFF00"/>
                </a:solidFill>
              </a:rPr>
              <a:t> </a:t>
            </a:r>
            <a:r>
              <a:rPr lang="de-DE" sz="4800" dirty="0" err="1">
                <a:solidFill>
                  <a:srgbClr val="FFFF00"/>
                </a:solidFill>
              </a:rPr>
              <a:t>metode</a:t>
            </a:r>
            <a:endParaRPr b="1" dirty="0">
              <a:solidFill>
                <a:srgbClr val="FFFF00"/>
              </a:solidFill>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2"/>
          <a:srcRect/>
          <a:stretch/>
        </p:blipFill>
        <p:spPr>
          <a:xfrm>
            <a:off x="2344057" y="535202"/>
            <a:ext cx="4455886" cy="102095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D99CB96-9427-E787-7028-916FA61125AF}"/>
              </a:ext>
            </a:extLst>
          </p:cNvPr>
          <p:cNvPicPr>
            <a:picLocks noChangeAspect="1"/>
          </p:cNvPicPr>
          <p:nvPr/>
        </p:nvPicPr>
        <p:blipFill>
          <a:blip r:embed="rId3"/>
          <a:stretch>
            <a:fillRect/>
          </a:stretch>
        </p:blipFill>
        <p:spPr>
          <a:xfrm>
            <a:off x="1545773" y="2571750"/>
            <a:ext cx="6052456" cy="1620140"/>
          </a:xfrm>
          <a:prstGeom prst="rect">
            <a:avLst/>
          </a:prstGeom>
        </p:spPr>
      </p:pic>
      <p:pic>
        <p:nvPicPr>
          <p:cNvPr id="4" name="Grafik 3">
            <a:extLst>
              <a:ext uri="{FF2B5EF4-FFF2-40B4-BE49-F238E27FC236}">
                <a16:creationId xmlns:a16="http://schemas.microsoft.com/office/drawing/2014/main" id="{E9DE5D32-9C65-476B-A40C-15807016D87C}"/>
              </a:ext>
            </a:extLst>
          </p:cNvPr>
          <p:cNvPicPr>
            <a:picLocks noChangeAspect="1"/>
          </p:cNvPicPr>
          <p:nvPr/>
        </p:nvPicPr>
        <p:blipFill>
          <a:blip r:embed="rId4"/>
          <a:stretch>
            <a:fillRect/>
          </a:stretch>
        </p:blipFill>
        <p:spPr>
          <a:xfrm>
            <a:off x="3167803" y="3594778"/>
            <a:ext cx="1496985" cy="597112"/>
          </a:xfrm>
          <a:prstGeom prst="rect">
            <a:avLst/>
          </a:prstGeom>
        </p:spPr>
      </p:pic>
    </p:spTree>
    <p:extLst>
      <p:ext uri="{BB962C8B-B14F-4D97-AF65-F5344CB8AC3E}">
        <p14:creationId xmlns:p14="http://schemas.microsoft.com/office/powerpoint/2010/main" val="47681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9" y="1683965"/>
            <a:ext cx="6145496" cy="2340600"/>
          </a:xfrm>
          <a:prstGeom prst="rect">
            <a:avLst/>
          </a:prstGeom>
        </p:spPr>
        <p:txBody>
          <a:bodyPr spcFirstLastPara="1" wrap="square" lIns="91425" tIns="91425" rIns="91425" bIns="91425" anchor="b" anchorCtr="0">
            <a:noAutofit/>
          </a:bodyPr>
          <a:lstStyle/>
          <a:p>
            <a:pPr lvl="0"/>
            <a:r>
              <a:rPr lang="en-GB" dirty="0">
                <a:solidFill>
                  <a:schemeClr val="bg1"/>
                </a:solidFill>
              </a:rPr>
              <a:t>A1:</a:t>
            </a:r>
            <a:br>
              <a:rPr lang="en-GB" dirty="0">
                <a:solidFill>
                  <a:srgbClr val="FFFF00"/>
                </a:solidFill>
              </a:rPr>
            </a:br>
            <a:r>
              <a:rPr lang="en-GB" dirty="0">
                <a:solidFill>
                  <a:schemeClr val="bg1"/>
                </a:solidFill>
              </a:rPr>
              <a:t>Kas </a:t>
            </a:r>
            <a:r>
              <a:rPr lang="en-GB" dirty="0" err="1">
                <a:solidFill>
                  <a:schemeClr val="bg1"/>
                </a:solidFill>
              </a:rPr>
              <a:t>ir</a:t>
            </a:r>
            <a:r>
              <a:rPr lang="en-GB" dirty="0">
                <a:solidFill>
                  <a:schemeClr val="bg1"/>
                </a:solidFill>
              </a:rPr>
              <a:t> </a:t>
            </a:r>
            <a:br>
              <a:rPr lang="en-GB" dirty="0">
                <a:solidFill>
                  <a:srgbClr val="FFFF00"/>
                </a:solidFill>
              </a:rPr>
            </a:br>
            <a:r>
              <a:rPr lang="en-GB" dirty="0">
                <a:solidFill>
                  <a:srgbClr val="FFFF00"/>
                </a:solidFill>
              </a:rPr>
              <a:t>WebQuest?</a:t>
            </a:r>
            <a:endParaRPr b="1" dirty="0">
              <a:solidFill>
                <a:srgbClr val="FFFF00"/>
              </a:solidFill>
              <a:sym typeface="Montserrat"/>
            </a:endParaRPr>
          </a:p>
        </p:txBody>
      </p:sp>
      <p:grpSp>
        <p:nvGrpSpPr>
          <p:cNvPr id="8" name="Google Shape;203;p30">
            <a:extLst>
              <a:ext uri="{FF2B5EF4-FFF2-40B4-BE49-F238E27FC236}">
                <a16:creationId xmlns:a16="http://schemas.microsoft.com/office/drawing/2014/main" id="{B13D4B52-3F51-4473-9581-85A770956118}"/>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BA792231-4231-4918-A0A1-F2C420D5E0CD}"/>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71BC2BF5-F7C8-49BF-B649-37DED102782E}"/>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F960ADBD-4EA6-45FE-81AB-2FFE6B158DBD}"/>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FB23564D-5B58-451D-8C75-4C61FCFFCDF8}"/>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592EA4A3-62E0-4CB8-88EB-110A38B402CD}"/>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F31CC3C1-1380-4560-B79B-852F4B12DDE5}"/>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0DB596DC-287D-4C7C-A324-2997F6F4B13C}"/>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37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dirty="0">
                <a:solidFill>
                  <a:schemeClr val="bg1"/>
                </a:solidFill>
              </a:rPr>
              <a:t>Kas </a:t>
            </a:r>
            <a:r>
              <a:rPr lang="en-GB" dirty="0" err="1">
                <a:solidFill>
                  <a:schemeClr val="bg1"/>
                </a:solidFill>
              </a:rPr>
              <a:t>ir</a:t>
            </a:r>
            <a:r>
              <a:rPr lang="en-GB" dirty="0">
                <a:solidFill>
                  <a:schemeClr val="bg1"/>
                </a:solidFill>
              </a:rPr>
              <a:t> </a:t>
            </a:r>
            <a:r>
              <a:rPr lang="en-GB" dirty="0">
                <a:solidFill>
                  <a:srgbClr val="FFFF00"/>
                </a:solidFill>
              </a:rPr>
              <a:t>WebQuest? </a:t>
            </a:r>
            <a:r>
              <a:rPr lang="en-IE" dirty="0">
                <a:solidFill>
                  <a:srgbClr val="FFFF00"/>
                </a:solidFill>
              </a:rPr>
              <a:t> </a:t>
            </a:r>
          </a:p>
          <a:p>
            <a:pPr algn="l"/>
            <a:endParaRPr lang="en-IE" dirty="0">
              <a:solidFill>
                <a:srgbClr val="FFFF00"/>
              </a:solidFill>
            </a:endParaRPr>
          </a:p>
          <a:p>
            <a:pPr algn="ctr"/>
            <a:endParaRPr lang="en-GB" dirty="0">
              <a:solidFill>
                <a:srgbClr val="FFFF00"/>
              </a:solidFill>
            </a:endParaRPr>
          </a:p>
          <a:p>
            <a:pPr marL="92075" indent="22225" algn="ctr"/>
            <a:r>
              <a:rPr lang="de-DE" dirty="0">
                <a:solidFill>
                  <a:srgbClr val="FFFF00"/>
                </a:solidFill>
              </a:rPr>
              <a:t>„</a:t>
            </a:r>
            <a:r>
              <a:rPr lang="lv-LV" dirty="0">
                <a:solidFill>
                  <a:srgbClr val="FFFF00"/>
                </a:solidFill>
              </a:rPr>
              <a:t>WebQuest ir uz meklēšanu/jautājumiem orientēts nodarbību formāts, kurā skolēni iegūst visu informāciju no tīmekļa. Izglītotāji nodrošina saviem izglītojamiem dokumentus, kas ietver saites uz tīmekļa vietnēm, lai izmantotu informāciju atbilstoši darbībai. "</a:t>
            </a:r>
            <a:endParaRPr lang="en-IE" dirty="0">
              <a:solidFill>
                <a:srgbClr val="FFFF00"/>
              </a:solidFill>
            </a:endParaRPr>
          </a:p>
          <a:p>
            <a:pPr algn="l"/>
            <a:endParaRPr lang="en-IE" dirty="0"/>
          </a:p>
          <a:p>
            <a:pPr algn="l"/>
            <a:endParaRPr lang="en-IE" dirty="0"/>
          </a:p>
          <a:p>
            <a:pPr algn="l"/>
            <a:endParaRPr lang="en-GB" dirty="0"/>
          </a:p>
          <a:p>
            <a:pPr algn="l"/>
            <a:r>
              <a:rPr lang="de-DE" sz="1200" dirty="0" err="1">
                <a:solidFill>
                  <a:srgbClr val="FFFF00"/>
                </a:solidFill>
              </a:rPr>
              <a:t>Abuhasnah</a:t>
            </a:r>
            <a:r>
              <a:rPr lang="de-DE" sz="1200" dirty="0">
                <a:solidFill>
                  <a:srgbClr val="FFFF00"/>
                </a:solidFill>
              </a:rPr>
              <a:t>, R. (2015): </a:t>
            </a:r>
            <a:r>
              <a:rPr lang="de-DE" sz="1200" dirty="0" err="1">
                <a:solidFill>
                  <a:srgbClr val="FFFF00"/>
                </a:solidFill>
              </a:rPr>
              <a:t>Examples</a:t>
            </a:r>
            <a:r>
              <a:rPr lang="de-DE" sz="1200" dirty="0">
                <a:solidFill>
                  <a:srgbClr val="FFFF00"/>
                </a:solidFill>
              </a:rPr>
              <a:t> </a:t>
            </a:r>
            <a:r>
              <a:rPr lang="de-DE" sz="1200" dirty="0" err="1">
                <a:solidFill>
                  <a:srgbClr val="FFFF00"/>
                </a:solidFill>
              </a:rPr>
              <a:t>of</a:t>
            </a:r>
            <a:r>
              <a:rPr lang="de-DE" sz="1200" dirty="0">
                <a:solidFill>
                  <a:srgbClr val="FFFF00"/>
                </a:solidFill>
              </a:rPr>
              <a:t> Webquests.</a:t>
            </a:r>
            <a:br>
              <a:rPr lang="de-DE" sz="1200" dirty="0">
                <a:solidFill>
                  <a:srgbClr val="FFFF00"/>
                </a:solidFill>
              </a:rPr>
            </a:br>
            <a:r>
              <a:rPr lang="de-DE" sz="1200" dirty="0">
                <a:solidFill>
                  <a:srgbClr val="FFFF00"/>
                </a:solidFill>
              </a:rPr>
              <a:t>https://www.edutopia.org/discussion/examples-webquests-science</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D497FEA6-2BC8-497F-A254-FCDBFAB7ECA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DDF05551-A75E-4F78-8533-02D0AB41BB49}"/>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19DC71F1-E2EC-4811-B531-22E4C7B8D2C3}"/>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7C0354E7-2A92-49B5-A3FB-CD58265DA6C2}"/>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BE2ED650-F7B6-48EE-98EE-A0D6DE390CC8}"/>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D7A2A351-865B-4FF1-9AC0-DCE53F6E302C}"/>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839DE37-C7D4-4398-A004-7559AB1CDDF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67FF7C5D-1609-4EB6-9305-E9EF69DCDD63}"/>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IE" b="1" dirty="0"/>
              <a:t>Kas </a:t>
            </a:r>
            <a:r>
              <a:rPr lang="en-IE" b="1" dirty="0" err="1"/>
              <a:t>ir</a:t>
            </a:r>
            <a:r>
              <a:rPr lang="en-IE" b="1" dirty="0"/>
              <a:t> </a:t>
            </a:r>
            <a:r>
              <a:rPr lang="en-IE" b="1" dirty="0">
                <a:solidFill>
                  <a:srgbClr val="FFFF00"/>
                </a:solidFill>
              </a:rPr>
              <a:t>WebQuest</a:t>
            </a:r>
            <a:r>
              <a:rPr lang="en-IE" b="1" dirty="0"/>
              <a:t>?</a:t>
            </a:r>
            <a:endParaRPr lang="en-GB" b="1" dirty="0"/>
          </a:p>
          <a:p>
            <a:pPr algn="l"/>
            <a:r>
              <a:rPr lang="en-IE" dirty="0"/>
              <a:t> </a:t>
            </a:r>
            <a:endParaRPr lang="en-GB" dirty="0"/>
          </a:p>
          <a:p>
            <a:pPr algn="ctr"/>
            <a:r>
              <a:rPr lang="lv-LV" dirty="0" err="1"/>
              <a:t>WebQuests</a:t>
            </a:r>
            <a:r>
              <a:rPr lang="lv-LV" dirty="0"/>
              <a:t> izgudroja </a:t>
            </a:r>
            <a:r>
              <a:rPr lang="lv-LV" dirty="0" err="1"/>
              <a:t>Bernijs</a:t>
            </a:r>
            <a:r>
              <a:rPr lang="lv-LV" dirty="0"/>
              <a:t> </a:t>
            </a:r>
            <a:r>
              <a:rPr lang="lv-LV" dirty="0" err="1"/>
              <a:t>Dodžs</a:t>
            </a:r>
            <a:r>
              <a:rPr lang="lv-LV" dirty="0"/>
              <a:t> 1995. gadā no Sandjego štata universitātes. Pēc viņa teiktā, WebQuest ir </a:t>
            </a:r>
            <a:r>
              <a:rPr lang="lv-LV" dirty="0">
                <a:solidFill>
                  <a:srgbClr val="FFFF00"/>
                </a:solidFill>
              </a:rPr>
              <a:t>"uz meklēšanu/jautājumiem orientēts nodarbību formāts, kurā daļa vai visa informācija, ar kuru izglītojamie mijiedarbojas, ir no resursiem internetā".</a:t>
            </a:r>
          </a:p>
          <a:p>
            <a:pPr algn="ctr"/>
            <a:endParaRPr lang="lv-LV" dirty="0">
              <a:solidFill>
                <a:srgbClr val="FFC000"/>
              </a:solidFill>
            </a:endParaRPr>
          </a:p>
          <a:p>
            <a:pPr algn="ctr"/>
            <a:endParaRPr lang="en-GB" dirty="0">
              <a:solidFill>
                <a:srgbClr val="FFC000"/>
              </a:solidFill>
            </a:endParaRPr>
          </a:p>
          <a:p>
            <a:pPr algn="l"/>
            <a:r>
              <a:rPr lang="en-US" sz="1200" dirty="0">
                <a:solidFill>
                  <a:srgbClr val="FFFF00"/>
                </a:solidFill>
              </a:rPr>
              <a:t>Dodge, B. (1997). Some thoughts about WebQuests. Retrieved August 15, 2003, from the WebQuest Homepage, San Diego State University: http://webquest.sdsu.edu/about_webquests.html</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5038A3B7-4780-4DD3-9EEC-6980E4FF4722}"/>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C68A7AA4-64AE-476E-9E61-A3E393C34B75}"/>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79B53DEC-3458-4445-B5C2-1B9465BF89B5}"/>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DDEDE2B2-0C59-4589-A779-3D36182C569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CE64506E-B38C-4067-B925-F9F6DDF7FF44}"/>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7ABA9497-FFFE-4AC3-B602-EB2B1104EC7D}"/>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39C8FF07-1C47-4E86-BF35-16B5EBE8A0CB}"/>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D720655C-8A62-4A84-A313-CF6F63C2BA57}"/>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850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lv-LV" b="1" dirty="0"/>
              <a:t>Kāds ir </a:t>
            </a:r>
            <a:r>
              <a:rPr lang="lv-LV" b="1" dirty="0" err="1">
                <a:solidFill>
                  <a:srgbClr val="FFFF00"/>
                </a:solidFill>
              </a:rPr>
              <a:t>WebQuest</a:t>
            </a:r>
            <a:r>
              <a:rPr lang="lv-LV" b="1" dirty="0">
                <a:solidFill>
                  <a:srgbClr val="FFFF00"/>
                </a:solidFill>
              </a:rPr>
              <a:t> mērķis?</a:t>
            </a:r>
          </a:p>
          <a:p>
            <a:pPr algn="l"/>
            <a:endParaRPr lang="lv-LV" b="1" dirty="0">
              <a:solidFill>
                <a:srgbClr val="FFFF00"/>
              </a:solidFill>
            </a:endParaRPr>
          </a:p>
          <a:p>
            <a:pPr algn="l"/>
            <a:r>
              <a:rPr lang="en-IE" dirty="0">
                <a:solidFill>
                  <a:srgbClr val="FFFF00"/>
                </a:solidFill>
              </a:rPr>
              <a:t> </a:t>
            </a:r>
            <a:endParaRPr lang="en-GB" dirty="0">
              <a:solidFill>
                <a:srgbClr val="FFFF00"/>
              </a:solidFill>
            </a:endParaRPr>
          </a:p>
          <a:p>
            <a:pPr algn="ctr"/>
            <a:r>
              <a:rPr lang="lv-LV" dirty="0">
                <a:solidFill>
                  <a:srgbClr val="FFFF00"/>
                </a:solidFill>
              </a:rPr>
              <a:t>"WebQuest izmantošanas mērķis ir mudināt izglītojamos izmantot ievākto informāciju un piedalīties jēgpilnās diskusijās."</a:t>
            </a:r>
            <a:endParaRPr lang="en-IE" dirty="0">
              <a:solidFill>
                <a:srgbClr val="FFFF00"/>
              </a:solidFill>
            </a:endParaRPr>
          </a:p>
          <a:p>
            <a:pPr algn="l"/>
            <a:endParaRPr lang="en-IE" dirty="0"/>
          </a:p>
          <a:p>
            <a:pPr algn="l"/>
            <a:endParaRPr lang="en-IE" dirty="0"/>
          </a:p>
          <a:p>
            <a:pPr algn="l"/>
            <a:endParaRPr lang="en-GB" dirty="0"/>
          </a:p>
          <a:p>
            <a:pPr algn="l"/>
            <a:r>
              <a:rPr lang="de-DE" sz="1200" dirty="0" err="1">
                <a:solidFill>
                  <a:srgbClr val="FFFF00"/>
                </a:solidFill>
              </a:rPr>
              <a:t>Abuhasnah</a:t>
            </a:r>
            <a:r>
              <a:rPr lang="de-DE" sz="1200" dirty="0">
                <a:solidFill>
                  <a:srgbClr val="FFFF00"/>
                </a:solidFill>
              </a:rPr>
              <a:t>, R. (2015): </a:t>
            </a:r>
            <a:r>
              <a:rPr lang="de-DE" sz="1200" dirty="0" err="1">
                <a:solidFill>
                  <a:srgbClr val="FFFF00"/>
                </a:solidFill>
              </a:rPr>
              <a:t>Examples</a:t>
            </a:r>
            <a:r>
              <a:rPr lang="de-DE" sz="1200" dirty="0">
                <a:solidFill>
                  <a:srgbClr val="FFFF00"/>
                </a:solidFill>
              </a:rPr>
              <a:t> </a:t>
            </a:r>
            <a:r>
              <a:rPr lang="de-DE" sz="1200" dirty="0" err="1">
                <a:solidFill>
                  <a:srgbClr val="FFFF00"/>
                </a:solidFill>
              </a:rPr>
              <a:t>of</a:t>
            </a:r>
            <a:r>
              <a:rPr lang="de-DE" sz="1200" dirty="0">
                <a:solidFill>
                  <a:srgbClr val="FFFF00"/>
                </a:solidFill>
              </a:rPr>
              <a:t> Webquests.</a:t>
            </a:r>
            <a:br>
              <a:rPr lang="de-DE" sz="1200" dirty="0">
                <a:solidFill>
                  <a:srgbClr val="FFFF00"/>
                </a:solidFill>
              </a:rPr>
            </a:br>
            <a:r>
              <a:rPr lang="de-DE" sz="1200" dirty="0">
                <a:solidFill>
                  <a:srgbClr val="FFFF00"/>
                </a:solidFill>
              </a:rPr>
              <a:t>https://www.edutopia.org/discussion/examples-webquests-science</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BD201A33-6FCF-40CC-8227-AF0259CAA1C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908D58C8-2B1D-419C-BB1B-7F64498889B7}"/>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01779077-7F82-4149-8358-5913EF0C6898}"/>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3B7E413E-3315-4FB0-814F-09AFD0685ABE}"/>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E6C56853-9347-4609-8270-8788B8610BC3}"/>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FD37CD2E-0444-49AC-9136-527B7D4CA916}"/>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AD8F1761-2938-49A7-976E-AAE45C5DB76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30233B00-EFB3-4304-96B6-324B079EF60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07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lv-LV" b="1" dirty="0"/>
              <a:t>Kāds ir </a:t>
            </a:r>
            <a:r>
              <a:rPr lang="lv-LV" b="1" dirty="0" err="1"/>
              <a:t>WebQuests</a:t>
            </a:r>
            <a:r>
              <a:rPr lang="lv-LV" b="1" dirty="0"/>
              <a:t> mērķis?</a:t>
            </a:r>
          </a:p>
          <a:p>
            <a:pPr algn="l"/>
            <a:endParaRPr lang="lv-LV" b="1" dirty="0"/>
          </a:p>
          <a:p>
            <a:pPr algn="l"/>
            <a:r>
              <a:rPr lang="en-IE" dirty="0"/>
              <a:t> </a:t>
            </a:r>
            <a:endParaRPr lang="en-GB" dirty="0"/>
          </a:p>
          <a:p>
            <a:pPr algn="ctr"/>
            <a:r>
              <a:rPr lang="lv-LV" dirty="0">
                <a:solidFill>
                  <a:srgbClr val="FFFF00"/>
                </a:solidFill>
              </a:rPr>
              <a:t>Uz jautājumiem un izziņu vērsts tiešsaistes mācību aktivitātes mērķis ir veicināt transformatīvus mācīšanās rezultātus, kas tiek sasniegti, lasot, analizējot un sintezējot tiešsaistes resursus.</a:t>
            </a:r>
            <a:endParaRPr lang="en-IE" dirty="0"/>
          </a:p>
          <a:p>
            <a:pPr algn="l"/>
            <a:endParaRPr lang="en-IE" dirty="0"/>
          </a:p>
          <a:p>
            <a:pPr algn="l"/>
            <a:endParaRPr lang="en-IE" dirty="0"/>
          </a:p>
          <a:p>
            <a:pPr algn="l"/>
            <a:endParaRPr lang="en-GB" dirty="0"/>
          </a:p>
          <a:p>
            <a:pPr algn="l"/>
            <a:r>
              <a:rPr lang="de-DE" sz="1200" dirty="0">
                <a:solidFill>
                  <a:srgbClr val="FFFF00"/>
                </a:solidFill>
              </a:rPr>
              <a:t>Fernandez, S. / Steward, T. / Hill, E. (2022): </a:t>
            </a:r>
            <a:r>
              <a:rPr lang="de-DE" sz="1200" dirty="0" err="1">
                <a:solidFill>
                  <a:srgbClr val="FFFF00"/>
                </a:solidFill>
              </a:rPr>
              <a:t>WebQuests</a:t>
            </a:r>
            <a:r>
              <a:rPr lang="de-DE" sz="1200" dirty="0">
                <a:solidFill>
                  <a:srgbClr val="FFFF00"/>
                </a:solidFill>
              </a:rPr>
              <a:t> in Online Learning. http://www2.hawaii.edu/~erikhill/learningobjects_webquest/index.html</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A3A55925-DFE3-406D-9082-4EE8BE31E14B}"/>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A789E5A5-ACAA-412C-BD0A-06660FD5B127}"/>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A246F9B9-691E-463F-9A4C-B4D1B5F71D7E}"/>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27CCC3E4-9F3A-4CDF-B398-5603A61251FC}"/>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07E31C89-6F99-4B89-9321-65F3279FAB92}"/>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B6C14F1-5187-477A-8D6B-BD6B502A4BB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35E719F2-367F-4BC5-A3EF-A04CDFAB3AD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D593FD78-1604-466A-983F-FE0F0BE7D166}"/>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787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900053" y="1392104"/>
            <a:ext cx="7821493" cy="2359291"/>
          </a:xfrm>
          <a:prstGeom prst="rect">
            <a:avLst/>
          </a:prstGeom>
        </p:spPr>
        <p:txBody>
          <a:bodyPr spcFirstLastPara="1" wrap="square" lIns="91425" tIns="91425" rIns="91425" bIns="91425" anchor="t" anchorCtr="0">
            <a:noAutofit/>
          </a:bodyPr>
          <a:lstStyle/>
          <a:p>
            <a:pPr algn="l"/>
            <a:r>
              <a:rPr lang="en-IE" b="1" dirty="0" err="1"/>
              <a:t>Piemērs</a:t>
            </a:r>
            <a:r>
              <a:rPr lang="en-IE" b="1" dirty="0"/>
              <a:t>: </a:t>
            </a:r>
            <a:r>
              <a:rPr lang="en-IE" b="1" dirty="0">
                <a:solidFill>
                  <a:srgbClr val="FFFF00"/>
                </a:solidFill>
              </a:rPr>
              <a:t>WebQuest par </a:t>
            </a:r>
            <a:r>
              <a:rPr lang="en-IE" b="1" dirty="0" err="1">
                <a:solidFill>
                  <a:srgbClr val="FFFF00"/>
                </a:solidFill>
              </a:rPr>
              <a:t>augu</a:t>
            </a:r>
            <a:r>
              <a:rPr lang="en-IE" b="1" dirty="0">
                <a:solidFill>
                  <a:srgbClr val="FFFF00"/>
                </a:solidFill>
              </a:rPr>
              <a:t> </a:t>
            </a:r>
            <a:r>
              <a:rPr lang="en-IE" b="1" dirty="0" err="1">
                <a:solidFill>
                  <a:srgbClr val="FFFF00"/>
                </a:solidFill>
              </a:rPr>
              <a:t>dzīvi</a:t>
            </a:r>
            <a:r>
              <a:rPr lang="en-IE" b="1" dirty="0"/>
              <a:t>? </a:t>
            </a:r>
            <a:r>
              <a:rPr lang="en-IE" dirty="0"/>
              <a:t> </a:t>
            </a:r>
            <a:endParaRPr lang="en-GB" dirty="0"/>
          </a:p>
          <a:p>
            <a:pPr algn="l"/>
            <a:r>
              <a:rPr lang="de-DE" dirty="0" err="1">
                <a:solidFill>
                  <a:srgbClr val="FFFF00"/>
                </a:solidFill>
              </a:rPr>
              <a:t>Apskatiet</a:t>
            </a:r>
            <a:br>
              <a:rPr lang="de-DE" dirty="0">
                <a:solidFill>
                  <a:srgbClr val="FFFF00"/>
                </a:solidFill>
              </a:rPr>
            </a:br>
            <a:r>
              <a:rPr lang="de-DE" dirty="0"/>
              <a:t>http://urbanext.illinois.edu/gpe/index.cfm</a:t>
            </a:r>
            <a:endParaRPr lang="en-IE" dirty="0">
              <a:solidFill>
                <a:srgbClr val="FFFF00"/>
              </a:solidFill>
            </a:endParaRPr>
          </a:p>
          <a:p>
            <a:pPr algn="l"/>
            <a:endParaRPr lang="en-IE" dirty="0"/>
          </a:p>
          <a:p>
            <a:pPr algn="l"/>
            <a:r>
              <a:rPr lang="de-DE" dirty="0" err="1">
                <a:solidFill>
                  <a:srgbClr val="FFFF00"/>
                </a:solidFill>
              </a:rPr>
              <a:t>Apskatiet</a:t>
            </a:r>
            <a:br>
              <a:rPr lang="de-DE" dirty="0">
                <a:solidFill>
                  <a:srgbClr val="FFFF00"/>
                </a:solidFill>
              </a:rPr>
            </a:br>
            <a:r>
              <a:rPr lang="de-DE" dirty="0">
                <a:hlinkClick r:id="rId3"/>
              </a:rPr>
              <a:t>http://www.differencebetween.net/science/difference-between-animal-mitosis-and-plant-mitosis/</a:t>
            </a:r>
            <a:endParaRPr lang="de-DE" dirty="0"/>
          </a:p>
          <a:p>
            <a:pPr algn="l"/>
            <a:endParaRPr lang="de-DE" dirty="0">
              <a:solidFill>
                <a:srgbClr val="FFFF00"/>
              </a:solidFill>
            </a:endParaRPr>
          </a:p>
          <a:p>
            <a:pPr algn="l"/>
            <a:endParaRPr lang="en-IE" dirty="0"/>
          </a:p>
          <a:p>
            <a:pPr algn="l"/>
            <a:r>
              <a:rPr lang="de-DE" sz="1200" dirty="0"/>
              <a:t>http://urbanext.illinois.edu/gpe/index.cfm</a:t>
            </a:r>
          </a:p>
          <a:p>
            <a:pPr algn="l"/>
            <a:r>
              <a:rPr lang="de-DE" sz="1200" dirty="0"/>
              <a:t>http://www.differencebetween.net/science/difference-between-animal-mitosis-and-plant-mitosis/</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F7A68745-BEE5-4151-8894-3DBC17A9F4B7}"/>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8E5313E3-9FA5-4843-916B-A16BFCE3322E}"/>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6E1BB0BB-1372-4427-BA3C-860496BEE446}"/>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1973588F-A8AA-41D3-9972-EAA0CE840BF4}"/>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48EEC9E3-9AF5-4897-A075-707153DF0A15}"/>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6446D21-C8F9-4635-B950-061D3DA7D096}"/>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A610DFA3-CC0C-4D3A-A52D-8E62C2D2E8A6}"/>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EAD7151E-F853-4CA4-AD30-84212D2D473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feld 2">
            <a:extLst>
              <a:ext uri="{FF2B5EF4-FFF2-40B4-BE49-F238E27FC236}">
                <a16:creationId xmlns:a16="http://schemas.microsoft.com/office/drawing/2014/main" id="{602F4A7E-CF0C-1C06-A16C-D86058AADEF5}"/>
              </a:ext>
            </a:extLst>
          </p:cNvPr>
          <p:cNvSpPr txBox="1"/>
          <p:nvPr/>
        </p:nvSpPr>
        <p:spPr>
          <a:xfrm>
            <a:off x="900053" y="627904"/>
            <a:ext cx="7167767" cy="830997"/>
          </a:xfrm>
          <a:prstGeom prst="rect">
            <a:avLst/>
          </a:prstGeom>
          <a:noFill/>
        </p:spPr>
        <p:txBody>
          <a:bodyPr wrap="square">
            <a:spAutoFit/>
          </a:bodyPr>
          <a:lstStyle/>
          <a:p>
            <a:pPr algn="l"/>
            <a:r>
              <a:rPr lang="lv-LV" sz="2400" dirty="0">
                <a:solidFill>
                  <a:schemeClr val="bg1"/>
                </a:solidFill>
              </a:rPr>
              <a:t>Vai redzat atšķirību resursos, veicot WebQuest uzdevumu par mitozi?</a:t>
            </a:r>
            <a:endParaRPr lang="en-IE" sz="2400" dirty="0">
              <a:solidFill>
                <a:schemeClr val="bg1"/>
              </a:solidFill>
            </a:endParaRPr>
          </a:p>
        </p:txBody>
      </p:sp>
    </p:spTree>
    <p:extLst>
      <p:ext uri="{BB962C8B-B14F-4D97-AF65-F5344CB8AC3E}">
        <p14:creationId xmlns:p14="http://schemas.microsoft.com/office/powerpoint/2010/main" val="1751793143"/>
      </p:ext>
    </p:extLst>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Custom 1">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3021</TotalTime>
  <Words>1728</Words>
  <Application>Microsoft Office PowerPoint</Application>
  <PresentationFormat>On-screen Show (16:9)</PresentationFormat>
  <Paragraphs>195</Paragraphs>
  <Slides>30</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Unicode MS</vt:lpstr>
      <vt:lpstr>BenchNine</vt:lpstr>
      <vt:lpstr>Montserrat</vt:lpstr>
      <vt:lpstr>Muli</vt:lpstr>
      <vt:lpstr>Noto Sans</vt:lpstr>
      <vt:lpstr>Open Sans</vt:lpstr>
      <vt:lpstr>Professional Company Report by Slidesgo</vt:lpstr>
      <vt:lpstr>PowerPoint Presentation</vt:lpstr>
      <vt:lpstr>Ievads</vt:lpstr>
      <vt:lpstr>A: Ievads tēmā WebQuests kā mācību metode</vt:lpstr>
      <vt:lpstr>A1: Kas ir  WebQuest?</vt:lpstr>
      <vt:lpstr>PowerPoint Presentation</vt:lpstr>
      <vt:lpstr>PowerPoint Presentation</vt:lpstr>
      <vt:lpstr>PowerPoint Presentation</vt:lpstr>
      <vt:lpstr>PowerPoint Presentation</vt:lpstr>
      <vt:lpstr>PowerPoint Presentation</vt:lpstr>
      <vt:lpstr>A2: WebQuest izmantošana un dizains (struktūra)!</vt:lpstr>
      <vt:lpstr>PowerPoint Presentation</vt:lpstr>
      <vt:lpstr>PowerPoint Presentation</vt:lpstr>
      <vt:lpstr>PowerPoint Presentation</vt:lpstr>
      <vt:lpstr>PowerPoint Presentation</vt:lpstr>
      <vt:lpstr>PowerPoint Presentation</vt:lpstr>
      <vt:lpstr>PowerPoint Presentation</vt:lpstr>
      <vt:lpstr>A3: Kā izveidot WebQuest?</vt:lpstr>
      <vt:lpstr>PowerPoint Presentation</vt:lpstr>
      <vt:lpstr>PowerPoint Presentation</vt:lpstr>
      <vt:lpstr>PowerPoint Presentation</vt:lpstr>
      <vt:lpstr>PowerPoint Presentation</vt:lpstr>
      <vt:lpstr>PowerPoint Presentation</vt:lpstr>
      <vt:lpstr>PowerPoint Presentation</vt:lpstr>
      <vt:lpstr>A4: Pedagoga loma </vt:lpstr>
      <vt:lpstr>PowerPoint Presentation</vt:lpstr>
      <vt:lpstr>B. Apguves fāze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UPB;Marc Beutner</dc:creator>
  <cp:lastModifiedBy>Daiga Kalniņa</cp:lastModifiedBy>
  <cp:revision>153</cp:revision>
  <dcterms:modified xsi:type="dcterms:W3CDTF">2024-01-13T14:06:51Z</dcterms:modified>
</cp:coreProperties>
</file>