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3" r:id="rId1"/>
  </p:sldMasterIdLst>
  <p:notesMasterIdLst>
    <p:notesMasterId r:id="rId39"/>
  </p:notesMasterIdLst>
  <p:sldIdLst>
    <p:sldId id="307" r:id="rId2"/>
    <p:sldId id="260" r:id="rId3"/>
    <p:sldId id="391" r:id="rId4"/>
    <p:sldId id="334" r:id="rId5"/>
    <p:sldId id="258" r:id="rId6"/>
    <p:sldId id="421" r:id="rId7"/>
    <p:sldId id="399" r:id="rId8"/>
    <p:sldId id="400" r:id="rId9"/>
    <p:sldId id="401" r:id="rId10"/>
    <p:sldId id="395" r:id="rId11"/>
    <p:sldId id="403" r:id="rId12"/>
    <p:sldId id="402" r:id="rId13"/>
    <p:sldId id="404" r:id="rId14"/>
    <p:sldId id="405" r:id="rId15"/>
    <p:sldId id="396" r:id="rId16"/>
    <p:sldId id="406" r:id="rId17"/>
    <p:sldId id="407" r:id="rId18"/>
    <p:sldId id="408" r:id="rId19"/>
    <p:sldId id="409" r:id="rId20"/>
    <p:sldId id="422" r:id="rId21"/>
    <p:sldId id="397" r:id="rId22"/>
    <p:sldId id="410" r:id="rId23"/>
    <p:sldId id="412" r:id="rId24"/>
    <p:sldId id="413" r:id="rId25"/>
    <p:sldId id="398" r:id="rId26"/>
    <p:sldId id="414" r:id="rId27"/>
    <p:sldId id="416" r:id="rId28"/>
    <p:sldId id="417" r:id="rId29"/>
    <p:sldId id="418" r:id="rId30"/>
    <p:sldId id="423" r:id="rId31"/>
    <p:sldId id="394" r:id="rId32"/>
    <p:sldId id="428" r:id="rId33"/>
    <p:sldId id="429" r:id="rId34"/>
    <p:sldId id="430" r:id="rId35"/>
    <p:sldId id="431" r:id="rId36"/>
    <p:sldId id="427" r:id="rId37"/>
    <p:sldId id="311"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F2126"/>
    <a:srgbClr val="529BD9"/>
    <a:srgbClr val="CC6600"/>
    <a:srgbClr val="666BF0"/>
    <a:srgbClr val="5BF08B"/>
    <a:srgbClr val="42AB8C"/>
    <a:srgbClr val="E54759"/>
    <a:srgbClr val="262626"/>
    <a:srgbClr val="AA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50EAF-3163-4F20-88ED-F5F79476F2F4}">
  <a:tblStyle styleId="{03D50EAF-3163-4F20-88ED-F5F79476F2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48" autoAdjust="0"/>
    <p:restoredTop sz="94660"/>
  </p:normalViewPr>
  <p:slideViewPr>
    <p:cSldViewPr snapToGrid="0">
      <p:cViewPr varScale="1">
        <p:scale>
          <a:sx n="66" d="100"/>
          <a:sy n="66" d="100"/>
        </p:scale>
        <p:origin x="160" y="4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6FAFD-45B1-4380-929B-FFC6A14B7C9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pt-PT"/>
        </a:p>
      </dgm:t>
    </dgm:pt>
    <dgm:pt modelId="{6CD8AFE9-1C65-428F-81DC-66602CD4C649}">
      <dgm:prSet phldrT="[Texto]"/>
      <dgm:spPr/>
      <dgm:t>
        <a:bodyPr/>
        <a:lstStyle/>
        <a:p>
          <a:r>
            <a:rPr lang="lv-LV" dirty="0"/>
            <a:t>Kompetences īpašnieks</a:t>
          </a:r>
          <a:endParaRPr lang="pt-PT" dirty="0"/>
        </a:p>
      </dgm:t>
    </dgm:pt>
    <dgm:pt modelId="{FA238A12-53A3-46C9-BE1B-CB29D3271A8D}" type="sibTrans" cxnId="{3844184D-74B7-4FDD-B66C-F2F0D8E5EAE8}">
      <dgm:prSet/>
      <dgm:spPr/>
      <dgm:t>
        <a:bodyPr/>
        <a:lstStyle/>
        <a:p>
          <a:endParaRPr lang="pt-PT"/>
        </a:p>
      </dgm:t>
    </dgm:pt>
    <dgm:pt modelId="{98E9FC2E-FB73-49B3-ACC9-E94D8722DC49}" type="parTrans" cxnId="{3844184D-74B7-4FDD-B66C-F2F0D8E5EAE8}">
      <dgm:prSet/>
      <dgm:spPr/>
      <dgm:t>
        <a:bodyPr/>
        <a:lstStyle/>
        <a:p>
          <a:endParaRPr lang="pt-PT"/>
        </a:p>
      </dgm:t>
    </dgm:pt>
    <dgm:pt modelId="{AE98AEDE-8E62-DF47-805A-D514713CE920}">
      <dgm:prSet phldrT="[Texto]"/>
      <dgm:spPr/>
      <dgm:t>
        <a:bodyPr/>
        <a:lstStyle/>
        <a:p>
          <a:r>
            <a:rPr lang="lv-LV" dirty="0"/>
            <a:t>Vērtētājs</a:t>
          </a:r>
          <a:endParaRPr lang="pt-PT" dirty="0"/>
        </a:p>
      </dgm:t>
    </dgm:pt>
    <dgm:pt modelId="{B2BEF27D-1C44-8049-8BA5-9473ECFFB9DF}" type="parTrans" cxnId="{474AE207-12E1-1847-BDAC-2C20360302F4}">
      <dgm:prSet/>
      <dgm:spPr/>
      <dgm:t>
        <a:bodyPr/>
        <a:lstStyle/>
        <a:p>
          <a:endParaRPr lang="en-GB"/>
        </a:p>
      </dgm:t>
    </dgm:pt>
    <dgm:pt modelId="{DD3D6D1D-0AEB-C343-9B15-6B5362574829}" type="sibTrans" cxnId="{474AE207-12E1-1847-BDAC-2C20360302F4}">
      <dgm:prSet/>
      <dgm:spPr/>
    </dgm:pt>
    <dgm:pt modelId="{AE958AA6-0C7E-9E4C-A44C-964638C5789C}">
      <dgm:prSet phldrT="[Texto]"/>
      <dgm:spPr/>
      <dgm:t>
        <a:bodyPr/>
        <a:lstStyle/>
        <a:p>
          <a:r>
            <a:rPr lang="lv-LV" dirty="0"/>
            <a:t>Darba devējs / vadītājs</a:t>
          </a:r>
          <a:endParaRPr lang="pt-PT" dirty="0"/>
        </a:p>
      </dgm:t>
    </dgm:pt>
    <dgm:pt modelId="{0863E169-421F-5E4A-8A40-F3B9BACDF519}" type="parTrans" cxnId="{C4D94799-05B7-3B49-B5E3-D29C81FA9471}">
      <dgm:prSet/>
      <dgm:spPr/>
      <dgm:t>
        <a:bodyPr/>
        <a:lstStyle/>
        <a:p>
          <a:endParaRPr lang="en-GB"/>
        </a:p>
      </dgm:t>
    </dgm:pt>
    <dgm:pt modelId="{CDEBACD9-AEF5-284A-AA1C-E7DE25A71EB9}" type="sibTrans" cxnId="{C4D94799-05B7-3B49-B5E3-D29C81FA9471}">
      <dgm:prSet/>
      <dgm:spPr/>
    </dgm:pt>
    <dgm:pt modelId="{15DB255A-5E54-CD48-A506-A1735D4A0D12}">
      <dgm:prSet phldrT="[Texto]"/>
      <dgm:spPr/>
      <dgm:t>
        <a:bodyPr/>
        <a:lstStyle/>
        <a:p>
          <a:r>
            <a:rPr lang="lv-LV" dirty="0"/>
            <a:t>Profesionālā iestāde</a:t>
          </a:r>
          <a:endParaRPr lang="pt-PT" dirty="0"/>
        </a:p>
      </dgm:t>
    </dgm:pt>
    <dgm:pt modelId="{75E6B378-BDA0-8047-87BB-3DE8F1DAF45D}" type="parTrans" cxnId="{F7575219-0068-834D-B71D-521FF4F0431E}">
      <dgm:prSet/>
      <dgm:spPr/>
      <dgm:t>
        <a:bodyPr/>
        <a:lstStyle/>
        <a:p>
          <a:endParaRPr lang="en-GB"/>
        </a:p>
      </dgm:t>
    </dgm:pt>
    <dgm:pt modelId="{C83DCC4C-068A-6349-996E-06D8C1E19366}" type="sibTrans" cxnId="{F7575219-0068-834D-B71D-521FF4F0431E}">
      <dgm:prSet/>
      <dgm:spPr/>
    </dgm:pt>
    <dgm:pt modelId="{6F6F045C-DD68-7B49-9742-687469F5C899}">
      <dgm:prSet phldrT="[Texto]"/>
      <dgm:spPr/>
      <dgm:t>
        <a:bodyPr/>
        <a:lstStyle/>
        <a:p>
          <a:r>
            <a:rPr lang="lv-LV" dirty="0"/>
            <a:t>Treneris/ Pedagogs</a:t>
          </a:r>
          <a:endParaRPr lang="pt-PT" dirty="0"/>
        </a:p>
      </dgm:t>
    </dgm:pt>
    <dgm:pt modelId="{03C4562F-F8CB-8843-9329-912E39FD2DC0}" type="parTrans" cxnId="{90B991D3-FC1E-8449-A86F-CB446A50E8A4}">
      <dgm:prSet/>
      <dgm:spPr/>
      <dgm:t>
        <a:bodyPr/>
        <a:lstStyle/>
        <a:p>
          <a:endParaRPr lang="en-GB"/>
        </a:p>
      </dgm:t>
    </dgm:pt>
    <dgm:pt modelId="{D28BED37-2D06-4E4B-B941-D3DA11CB87DB}" type="sibTrans" cxnId="{90B991D3-FC1E-8449-A86F-CB446A50E8A4}">
      <dgm:prSet/>
      <dgm:spPr/>
    </dgm:pt>
    <dgm:pt modelId="{D6E6E030-7675-6547-A44A-4135314C31F7}">
      <dgm:prSet phldrT="[Texto]"/>
      <dgm:spPr/>
      <dgm:t>
        <a:bodyPr/>
        <a:lstStyle/>
        <a:p>
          <a:r>
            <a:rPr lang="lv-LV" dirty="0"/>
            <a:t>Vienaudžu grupa</a:t>
          </a:r>
          <a:endParaRPr lang="pt-PT" dirty="0"/>
        </a:p>
      </dgm:t>
    </dgm:pt>
    <dgm:pt modelId="{E6F9CD5D-39D6-6848-9176-EC41E2875643}" type="parTrans" cxnId="{6844F592-03A2-3746-AAEA-96E8831FFF27}">
      <dgm:prSet/>
      <dgm:spPr/>
      <dgm:t>
        <a:bodyPr/>
        <a:lstStyle/>
        <a:p>
          <a:endParaRPr lang="en-GB"/>
        </a:p>
      </dgm:t>
    </dgm:pt>
    <dgm:pt modelId="{D0711CDC-5D4F-2448-AEC6-869E7648AE8C}" type="sibTrans" cxnId="{6844F592-03A2-3746-AAEA-96E8831FFF27}">
      <dgm:prSet/>
      <dgm:spPr/>
    </dgm:pt>
    <dgm:pt modelId="{AE391A25-A5CD-BF47-BF9D-55075C0BC8FE}">
      <dgm:prSet phldrT="[Texto]"/>
      <dgm:spPr/>
      <dgm:t>
        <a:bodyPr/>
        <a:lstStyle/>
        <a:p>
          <a:r>
            <a:rPr lang="lv-LV" dirty="0"/>
            <a:t>Attiecīgās ieinteresētās personas</a:t>
          </a:r>
          <a:endParaRPr lang="pt-PT" dirty="0"/>
        </a:p>
      </dgm:t>
    </dgm:pt>
    <dgm:pt modelId="{3F38162E-2A50-4549-AF38-BDAA9E69513A}" type="parTrans" cxnId="{0ACFD009-505F-704E-96FC-52ED5FAE39B8}">
      <dgm:prSet/>
      <dgm:spPr/>
      <dgm:t>
        <a:bodyPr/>
        <a:lstStyle/>
        <a:p>
          <a:endParaRPr lang="en-GB"/>
        </a:p>
      </dgm:t>
    </dgm:pt>
    <dgm:pt modelId="{150C8032-C4AB-B241-81D1-26A9FA0F0681}" type="sibTrans" cxnId="{0ACFD009-505F-704E-96FC-52ED5FAE39B8}">
      <dgm:prSet/>
      <dgm:spPr/>
    </dgm:pt>
    <dgm:pt modelId="{0D77191F-225E-4F9D-A8D2-9D812939A99E}" type="pres">
      <dgm:prSet presAssocID="{4426FAFD-45B1-4380-929B-FFC6A14B7C9C}" presName="cycle" presStyleCnt="0">
        <dgm:presLayoutVars>
          <dgm:chMax val="1"/>
          <dgm:dir/>
          <dgm:animLvl val="ctr"/>
          <dgm:resizeHandles val="exact"/>
        </dgm:presLayoutVars>
      </dgm:prSet>
      <dgm:spPr/>
    </dgm:pt>
    <dgm:pt modelId="{14B0FBEF-2B1C-40D7-A4B0-389E666E9E5F}" type="pres">
      <dgm:prSet presAssocID="{6CD8AFE9-1C65-428F-81DC-66602CD4C649}" presName="centerShape" presStyleLbl="node0" presStyleIdx="0" presStyleCnt="1"/>
      <dgm:spPr/>
    </dgm:pt>
    <dgm:pt modelId="{405592FE-11D3-4440-87C4-1F594DCF32E6}" type="pres">
      <dgm:prSet presAssocID="{B2BEF27D-1C44-8049-8BA5-9473ECFFB9DF}" presName="Name9" presStyleLbl="parChTrans1D2" presStyleIdx="0" presStyleCnt="6"/>
      <dgm:spPr/>
    </dgm:pt>
    <dgm:pt modelId="{71B48E83-B33E-044E-A9E5-C3A2D32F7C70}" type="pres">
      <dgm:prSet presAssocID="{B2BEF27D-1C44-8049-8BA5-9473ECFFB9DF}" presName="connTx" presStyleLbl="parChTrans1D2" presStyleIdx="0" presStyleCnt="6"/>
      <dgm:spPr/>
    </dgm:pt>
    <dgm:pt modelId="{C111224F-9C30-E741-8711-E3D8CCCF1F50}" type="pres">
      <dgm:prSet presAssocID="{AE98AEDE-8E62-DF47-805A-D514713CE920}" presName="node" presStyleLbl="node1" presStyleIdx="0" presStyleCnt="6">
        <dgm:presLayoutVars>
          <dgm:bulletEnabled val="1"/>
        </dgm:presLayoutVars>
      </dgm:prSet>
      <dgm:spPr/>
    </dgm:pt>
    <dgm:pt modelId="{9E31CAFE-923B-054D-AC93-94C97C6D0740}" type="pres">
      <dgm:prSet presAssocID="{0863E169-421F-5E4A-8A40-F3B9BACDF519}" presName="Name9" presStyleLbl="parChTrans1D2" presStyleIdx="1" presStyleCnt="6"/>
      <dgm:spPr/>
    </dgm:pt>
    <dgm:pt modelId="{4853FD86-2DD0-6C41-9869-A5C92FD09B74}" type="pres">
      <dgm:prSet presAssocID="{0863E169-421F-5E4A-8A40-F3B9BACDF519}" presName="connTx" presStyleLbl="parChTrans1D2" presStyleIdx="1" presStyleCnt="6"/>
      <dgm:spPr/>
    </dgm:pt>
    <dgm:pt modelId="{7961AA49-DB02-C947-968E-BE913461E625}" type="pres">
      <dgm:prSet presAssocID="{AE958AA6-0C7E-9E4C-A44C-964638C5789C}" presName="node" presStyleLbl="node1" presStyleIdx="1" presStyleCnt="6">
        <dgm:presLayoutVars>
          <dgm:bulletEnabled val="1"/>
        </dgm:presLayoutVars>
      </dgm:prSet>
      <dgm:spPr/>
    </dgm:pt>
    <dgm:pt modelId="{CC13CD6F-E553-CC4E-B4D6-261977DC70C9}" type="pres">
      <dgm:prSet presAssocID="{75E6B378-BDA0-8047-87BB-3DE8F1DAF45D}" presName="Name9" presStyleLbl="parChTrans1D2" presStyleIdx="2" presStyleCnt="6"/>
      <dgm:spPr/>
    </dgm:pt>
    <dgm:pt modelId="{7BC3D7F1-D01A-B647-A71E-643D4F8F8E00}" type="pres">
      <dgm:prSet presAssocID="{75E6B378-BDA0-8047-87BB-3DE8F1DAF45D}" presName="connTx" presStyleLbl="parChTrans1D2" presStyleIdx="2" presStyleCnt="6"/>
      <dgm:spPr/>
    </dgm:pt>
    <dgm:pt modelId="{DE9E4FE1-CB79-E248-9EA3-EFC7B15BB5D5}" type="pres">
      <dgm:prSet presAssocID="{15DB255A-5E54-CD48-A506-A1735D4A0D12}" presName="node" presStyleLbl="node1" presStyleIdx="2" presStyleCnt="6">
        <dgm:presLayoutVars>
          <dgm:bulletEnabled val="1"/>
        </dgm:presLayoutVars>
      </dgm:prSet>
      <dgm:spPr/>
    </dgm:pt>
    <dgm:pt modelId="{C3BFCB3B-B30D-4242-9737-D7F0ACE2584C}" type="pres">
      <dgm:prSet presAssocID="{03C4562F-F8CB-8843-9329-912E39FD2DC0}" presName="Name9" presStyleLbl="parChTrans1D2" presStyleIdx="3" presStyleCnt="6"/>
      <dgm:spPr/>
    </dgm:pt>
    <dgm:pt modelId="{5A2F4D58-F203-2949-9FBE-8CBC3E576046}" type="pres">
      <dgm:prSet presAssocID="{03C4562F-F8CB-8843-9329-912E39FD2DC0}" presName="connTx" presStyleLbl="parChTrans1D2" presStyleIdx="3" presStyleCnt="6"/>
      <dgm:spPr/>
    </dgm:pt>
    <dgm:pt modelId="{BDFB0931-0175-C04F-BF09-24896D35AC98}" type="pres">
      <dgm:prSet presAssocID="{6F6F045C-DD68-7B49-9742-687469F5C899}" presName="node" presStyleLbl="node1" presStyleIdx="3" presStyleCnt="6">
        <dgm:presLayoutVars>
          <dgm:bulletEnabled val="1"/>
        </dgm:presLayoutVars>
      </dgm:prSet>
      <dgm:spPr/>
    </dgm:pt>
    <dgm:pt modelId="{079A7B08-F575-844B-851C-242DE6222656}" type="pres">
      <dgm:prSet presAssocID="{E6F9CD5D-39D6-6848-9176-EC41E2875643}" presName="Name9" presStyleLbl="parChTrans1D2" presStyleIdx="4" presStyleCnt="6"/>
      <dgm:spPr/>
    </dgm:pt>
    <dgm:pt modelId="{C046DFDA-B43B-0E42-876C-7C0A8E5A7A30}" type="pres">
      <dgm:prSet presAssocID="{E6F9CD5D-39D6-6848-9176-EC41E2875643}" presName="connTx" presStyleLbl="parChTrans1D2" presStyleIdx="4" presStyleCnt="6"/>
      <dgm:spPr/>
    </dgm:pt>
    <dgm:pt modelId="{9AA5DA4F-7B01-854A-A29A-DAA0F59D0899}" type="pres">
      <dgm:prSet presAssocID="{D6E6E030-7675-6547-A44A-4135314C31F7}" presName="node" presStyleLbl="node1" presStyleIdx="4" presStyleCnt="6">
        <dgm:presLayoutVars>
          <dgm:bulletEnabled val="1"/>
        </dgm:presLayoutVars>
      </dgm:prSet>
      <dgm:spPr/>
    </dgm:pt>
    <dgm:pt modelId="{CE6FFF32-4FA2-FD4D-9EB9-37EADFAFA268}" type="pres">
      <dgm:prSet presAssocID="{3F38162E-2A50-4549-AF38-BDAA9E69513A}" presName="Name9" presStyleLbl="parChTrans1D2" presStyleIdx="5" presStyleCnt="6"/>
      <dgm:spPr/>
    </dgm:pt>
    <dgm:pt modelId="{BEF68D6C-6B60-354C-9431-5A7A14C868EE}" type="pres">
      <dgm:prSet presAssocID="{3F38162E-2A50-4549-AF38-BDAA9E69513A}" presName="connTx" presStyleLbl="parChTrans1D2" presStyleIdx="5" presStyleCnt="6"/>
      <dgm:spPr/>
    </dgm:pt>
    <dgm:pt modelId="{74FBD60F-F2E6-7646-B4F1-A1A47D058394}" type="pres">
      <dgm:prSet presAssocID="{AE391A25-A5CD-BF47-BF9D-55075C0BC8FE}" presName="node" presStyleLbl="node1" presStyleIdx="5" presStyleCnt="6">
        <dgm:presLayoutVars>
          <dgm:bulletEnabled val="1"/>
        </dgm:presLayoutVars>
      </dgm:prSet>
      <dgm:spPr/>
    </dgm:pt>
  </dgm:ptLst>
  <dgm:cxnLst>
    <dgm:cxn modelId="{197DBD04-A3B0-5F4A-A809-D6ACFD9BFC63}" type="presOf" srcId="{03C4562F-F8CB-8843-9329-912E39FD2DC0}" destId="{C3BFCB3B-B30D-4242-9737-D7F0ACE2584C}" srcOrd="0" destOrd="0" presId="urn:microsoft.com/office/officeart/2005/8/layout/radial1"/>
    <dgm:cxn modelId="{474AE207-12E1-1847-BDAC-2C20360302F4}" srcId="{6CD8AFE9-1C65-428F-81DC-66602CD4C649}" destId="{AE98AEDE-8E62-DF47-805A-D514713CE920}" srcOrd="0" destOrd="0" parTransId="{B2BEF27D-1C44-8049-8BA5-9473ECFFB9DF}" sibTransId="{DD3D6D1D-0AEB-C343-9B15-6B5362574829}"/>
    <dgm:cxn modelId="{0ACFD009-505F-704E-96FC-52ED5FAE39B8}" srcId="{6CD8AFE9-1C65-428F-81DC-66602CD4C649}" destId="{AE391A25-A5CD-BF47-BF9D-55075C0BC8FE}" srcOrd="5" destOrd="0" parTransId="{3F38162E-2A50-4549-AF38-BDAA9E69513A}" sibTransId="{150C8032-C4AB-B241-81D1-26A9FA0F0681}"/>
    <dgm:cxn modelId="{F7575219-0068-834D-B71D-521FF4F0431E}" srcId="{6CD8AFE9-1C65-428F-81DC-66602CD4C649}" destId="{15DB255A-5E54-CD48-A506-A1735D4A0D12}" srcOrd="2" destOrd="0" parTransId="{75E6B378-BDA0-8047-87BB-3DE8F1DAF45D}" sibTransId="{C83DCC4C-068A-6349-996E-06D8C1E19366}"/>
    <dgm:cxn modelId="{FB64DB23-A71C-0549-8951-149A2DB2F1A5}" type="presOf" srcId="{75E6B378-BDA0-8047-87BB-3DE8F1DAF45D}" destId="{7BC3D7F1-D01A-B647-A71E-643D4F8F8E00}" srcOrd="1" destOrd="0" presId="urn:microsoft.com/office/officeart/2005/8/layout/radial1"/>
    <dgm:cxn modelId="{62DF782E-F673-FB4F-ACF5-7DB7FFDDE900}" type="presOf" srcId="{3F38162E-2A50-4549-AF38-BDAA9E69513A}" destId="{BEF68D6C-6B60-354C-9431-5A7A14C868EE}" srcOrd="1" destOrd="0" presId="urn:microsoft.com/office/officeart/2005/8/layout/radial1"/>
    <dgm:cxn modelId="{9819BF30-6F71-E34C-8F97-634376B6C6FE}" type="presOf" srcId="{03C4562F-F8CB-8843-9329-912E39FD2DC0}" destId="{5A2F4D58-F203-2949-9FBE-8CBC3E576046}" srcOrd="1" destOrd="0" presId="urn:microsoft.com/office/officeart/2005/8/layout/radial1"/>
    <dgm:cxn modelId="{31D1463E-1A96-164A-B0AF-6056C3A96840}" type="presOf" srcId="{15DB255A-5E54-CD48-A506-A1735D4A0D12}" destId="{DE9E4FE1-CB79-E248-9EA3-EFC7B15BB5D5}" srcOrd="0" destOrd="0" presId="urn:microsoft.com/office/officeart/2005/8/layout/radial1"/>
    <dgm:cxn modelId="{4F565C41-FA39-8742-9A72-C14BC87DA047}" type="presOf" srcId="{D6E6E030-7675-6547-A44A-4135314C31F7}" destId="{9AA5DA4F-7B01-854A-A29A-DAA0F59D0899}" srcOrd="0" destOrd="0" presId="urn:microsoft.com/office/officeart/2005/8/layout/radial1"/>
    <dgm:cxn modelId="{679EFC6A-E469-A641-AB80-F0599CB09379}" type="presOf" srcId="{E6F9CD5D-39D6-6848-9176-EC41E2875643}" destId="{079A7B08-F575-844B-851C-242DE6222656}" srcOrd="0" destOrd="0" presId="urn:microsoft.com/office/officeart/2005/8/layout/radial1"/>
    <dgm:cxn modelId="{5E3AFB6B-A4B1-964C-A3F7-0F5D996E7F7F}" type="presOf" srcId="{E6F9CD5D-39D6-6848-9176-EC41E2875643}" destId="{C046DFDA-B43B-0E42-876C-7C0A8E5A7A30}" srcOrd="1" destOrd="0" presId="urn:microsoft.com/office/officeart/2005/8/layout/radial1"/>
    <dgm:cxn modelId="{3844184D-74B7-4FDD-B66C-F2F0D8E5EAE8}" srcId="{4426FAFD-45B1-4380-929B-FFC6A14B7C9C}" destId="{6CD8AFE9-1C65-428F-81DC-66602CD4C649}" srcOrd="0" destOrd="0" parTransId="{98E9FC2E-FB73-49B3-ACC9-E94D8722DC49}" sibTransId="{FA238A12-53A3-46C9-BE1B-CB29D3271A8D}"/>
    <dgm:cxn modelId="{E33D8275-AFD4-3F48-8A9B-9502DDA63076}" type="presOf" srcId="{B2BEF27D-1C44-8049-8BA5-9473ECFFB9DF}" destId="{405592FE-11D3-4440-87C4-1F594DCF32E6}" srcOrd="0" destOrd="0" presId="urn:microsoft.com/office/officeart/2005/8/layout/radial1"/>
    <dgm:cxn modelId="{B03B6B57-8537-BA42-BA12-00D2145EBF42}" type="presOf" srcId="{B2BEF27D-1C44-8049-8BA5-9473ECFFB9DF}" destId="{71B48E83-B33E-044E-A9E5-C3A2D32F7C70}" srcOrd="1" destOrd="0" presId="urn:microsoft.com/office/officeart/2005/8/layout/radial1"/>
    <dgm:cxn modelId="{E3487182-0889-EE49-B0FA-675A49B2C947}" type="presOf" srcId="{AE958AA6-0C7E-9E4C-A44C-964638C5789C}" destId="{7961AA49-DB02-C947-968E-BE913461E625}" srcOrd="0" destOrd="0" presId="urn:microsoft.com/office/officeart/2005/8/layout/radial1"/>
    <dgm:cxn modelId="{BD309D91-6BC7-4D14-8E53-46AB8BD2A813}" type="presOf" srcId="{4426FAFD-45B1-4380-929B-FFC6A14B7C9C}" destId="{0D77191F-225E-4F9D-A8D2-9D812939A99E}" srcOrd="0" destOrd="0" presId="urn:microsoft.com/office/officeart/2005/8/layout/radial1"/>
    <dgm:cxn modelId="{6844F592-03A2-3746-AAEA-96E8831FFF27}" srcId="{6CD8AFE9-1C65-428F-81DC-66602CD4C649}" destId="{D6E6E030-7675-6547-A44A-4135314C31F7}" srcOrd="4" destOrd="0" parTransId="{E6F9CD5D-39D6-6848-9176-EC41E2875643}" sibTransId="{D0711CDC-5D4F-2448-AEC6-869E7648AE8C}"/>
    <dgm:cxn modelId="{C4D94799-05B7-3B49-B5E3-D29C81FA9471}" srcId="{6CD8AFE9-1C65-428F-81DC-66602CD4C649}" destId="{AE958AA6-0C7E-9E4C-A44C-964638C5789C}" srcOrd="1" destOrd="0" parTransId="{0863E169-421F-5E4A-8A40-F3B9BACDF519}" sibTransId="{CDEBACD9-AEF5-284A-AA1C-E7DE25A71EB9}"/>
    <dgm:cxn modelId="{BE6883B0-7B56-6845-9E3F-E7AF37657D49}" type="presOf" srcId="{75E6B378-BDA0-8047-87BB-3DE8F1DAF45D}" destId="{CC13CD6F-E553-CC4E-B4D6-261977DC70C9}" srcOrd="0" destOrd="0" presId="urn:microsoft.com/office/officeart/2005/8/layout/radial1"/>
    <dgm:cxn modelId="{08BF47CA-33F1-B348-B508-E5BE2FCA9C52}" type="presOf" srcId="{0863E169-421F-5E4A-8A40-F3B9BACDF519}" destId="{4853FD86-2DD0-6C41-9869-A5C92FD09B74}" srcOrd="1" destOrd="0" presId="urn:microsoft.com/office/officeart/2005/8/layout/radial1"/>
    <dgm:cxn modelId="{90B991D3-FC1E-8449-A86F-CB446A50E8A4}" srcId="{6CD8AFE9-1C65-428F-81DC-66602CD4C649}" destId="{6F6F045C-DD68-7B49-9742-687469F5C899}" srcOrd="3" destOrd="0" parTransId="{03C4562F-F8CB-8843-9329-912E39FD2DC0}" sibTransId="{D28BED37-2D06-4E4B-B941-D3DA11CB87DB}"/>
    <dgm:cxn modelId="{3D01F9DA-BB55-4E16-8B70-D1EA6C2E372B}" type="presOf" srcId="{6CD8AFE9-1C65-428F-81DC-66602CD4C649}" destId="{14B0FBEF-2B1C-40D7-A4B0-389E666E9E5F}" srcOrd="0" destOrd="0" presId="urn:microsoft.com/office/officeart/2005/8/layout/radial1"/>
    <dgm:cxn modelId="{261CF4DE-A5D3-D94A-951F-8014988B0274}" type="presOf" srcId="{6F6F045C-DD68-7B49-9742-687469F5C899}" destId="{BDFB0931-0175-C04F-BF09-24896D35AC98}" srcOrd="0" destOrd="0" presId="urn:microsoft.com/office/officeart/2005/8/layout/radial1"/>
    <dgm:cxn modelId="{1AB27BE6-8E58-D740-9192-FEEA761D9D6B}" type="presOf" srcId="{AE391A25-A5CD-BF47-BF9D-55075C0BC8FE}" destId="{74FBD60F-F2E6-7646-B4F1-A1A47D058394}" srcOrd="0" destOrd="0" presId="urn:microsoft.com/office/officeart/2005/8/layout/radial1"/>
    <dgm:cxn modelId="{8C42C5EC-62AE-3B4E-A31E-B460E55D0E45}" type="presOf" srcId="{AE98AEDE-8E62-DF47-805A-D514713CE920}" destId="{C111224F-9C30-E741-8711-E3D8CCCF1F50}" srcOrd="0" destOrd="0" presId="urn:microsoft.com/office/officeart/2005/8/layout/radial1"/>
    <dgm:cxn modelId="{706F71F1-80E8-0443-B3C7-BF28F7780AD8}" type="presOf" srcId="{0863E169-421F-5E4A-8A40-F3B9BACDF519}" destId="{9E31CAFE-923B-054D-AC93-94C97C6D0740}" srcOrd="0" destOrd="0" presId="urn:microsoft.com/office/officeart/2005/8/layout/radial1"/>
    <dgm:cxn modelId="{90FD90F3-AAF0-AF47-B57A-D6711567734B}" type="presOf" srcId="{3F38162E-2A50-4549-AF38-BDAA9E69513A}" destId="{CE6FFF32-4FA2-FD4D-9EB9-37EADFAFA268}" srcOrd="0" destOrd="0" presId="urn:microsoft.com/office/officeart/2005/8/layout/radial1"/>
    <dgm:cxn modelId="{94912978-0282-4596-88B8-E94EFEC118D2}" type="presParOf" srcId="{0D77191F-225E-4F9D-A8D2-9D812939A99E}" destId="{14B0FBEF-2B1C-40D7-A4B0-389E666E9E5F}" srcOrd="0" destOrd="0" presId="urn:microsoft.com/office/officeart/2005/8/layout/radial1"/>
    <dgm:cxn modelId="{E0F4D9F1-612E-F843-860E-032A3C70C7E5}" type="presParOf" srcId="{0D77191F-225E-4F9D-A8D2-9D812939A99E}" destId="{405592FE-11D3-4440-87C4-1F594DCF32E6}" srcOrd="1" destOrd="0" presId="urn:microsoft.com/office/officeart/2005/8/layout/radial1"/>
    <dgm:cxn modelId="{9BFB0CC5-3C29-4F4A-AEC7-7E605D27A911}" type="presParOf" srcId="{405592FE-11D3-4440-87C4-1F594DCF32E6}" destId="{71B48E83-B33E-044E-A9E5-C3A2D32F7C70}" srcOrd="0" destOrd="0" presId="urn:microsoft.com/office/officeart/2005/8/layout/radial1"/>
    <dgm:cxn modelId="{BCF6667E-9746-F541-8D56-822518EE3CF7}" type="presParOf" srcId="{0D77191F-225E-4F9D-A8D2-9D812939A99E}" destId="{C111224F-9C30-E741-8711-E3D8CCCF1F50}" srcOrd="2" destOrd="0" presId="urn:microsoft.com/office/officeart/2005/8/layout/radial1"/>
    <dgm:cxn modelId="{C1DC2DF7-4F8B-2B4B-89A0-B7E3B4892CED}" type="presParOf" srcId="{0D77191F-225E-4F9D-A8D2-9D812939A99E}" destId="{9E31CAFE-923B-054D-AC93-94C97C6D0740}" srcOrd="3" destOrd="0" presId="urn:microsoft.com/office/officeart/2005/8/layout/radial1"/>
    <dgm:cxn modelId="{55B102BD-FB09-C14A-B456-0B9ABE25CC8C}" type="presParOf" srcId="{9E31CAFE-923B-054D-AC93-94C97C6D0740}" destId="{4853FD86-2DD0-6C41-9869-A5C92FD09B74}" srcOrd="0" destOrd="0" presId="urn:microsoft.com/office/officeart/2005/8/layout/radial1"/>
    <dgm:cxn modelId="{B15C0A59-BB65-0646-A3A0-E6FFD4E82B5E}" type="presParOf" srcId="{0D77191F-225E-4F9D-A8D2-9D812939A99E}" destId="{7961AA49-DB02-C947-968E-BE913461E625}" srcOrd="4" destOrd="0" presId="urn:microsoft.com/office/officeart/2005/8/layout/radial1"/>
    <dgm:cxn modelId="{2DB7471C-2768-2A41-A67D-46D61D2B0EE4}" type="presParOf" srcId="{0D77191F-225E-4F9D-A8D2-9D812939A99E}" destId="{CC13CD6F-E553-CC4E-B4D6-261977DC70C9}" srcOrd="5" destOrd="0" presId="urn:microsoft.com/office/officeart/2005/8/layout/radial1"/>
    <dgm:cxn modelId="{028735BD-F356-3D4C-8627-E29723880F00}" type="presParOf" srcId="{CC13CD6F-E553-CC4E-B4D6-261977DC70C9}" destId="{7BC3D7F1-D01A-B647-A71E-643D4F8F8E00}" srcOrd="0" destOrd="0" presId="urn:microsoft.com/office/officeart/2005/8/layout/radial1"/>
    <dgm:cxn modelId="{F5DD7A05-212B-8449-BB43-85DF81B50636}" type="presParOf" srcId="{0D77191F-225E-4F9D-A8D2-9D812939A99E}" destId="{DE9E4FE1-CB79-E248-9EA3-EFC7B15BB5D5}" srcOrd="6" destOrd="0" presId="urn:microsoft.com/office/officeart/2005/8/layout/radial1"/>
    <dgm:cxn modelId="{F5EA6CF3-725E-3D43-AE2E-B825ED3D150C}" type="presParOf" srcId="{0D77191F-225E-4F9D-A8D2-9D812939A99E}" destId="{C3BFCB3B-B30D-4242-9737-D7F0ACE2584C}" srcOrd="7" destOrd="0" presId="urn:microsoft.com/office/officeart/2005/8/layout/radial1"/>
    <dgm:cxn modelId="{3A5651F7-C027-9F4E-98DC-C6913D7EAD0F}" type="presParOf" srcId="{C3BFCB3B-B30D-4242-9737-D7F0ACE2584C}" destId="{5A2F4D58-F203-2949-9FBE-8CBC3E576046}" srcOrd="0" destOrd="0" presId="urn:microsoft.com/office/officeart/2005/8/layout/radial1"/>
    <dgm:cxn modelId="{816C05C9-A268-0341-8196-E4E60F8FF1CE}" type="presParOf" srcId="{0D77191F-225E-4F9D-A8D2-9D812939A99E}" destId="{BDFB0931-0175-C04F-BF09-24896D35AC98}" srcOrd="8" destOrd="0" presId="urn:microsoft.com/office/officeart/2005/8/layout/radial1"/>
    <dgm:cxn modelId="{5E29616B-BA49-5645-B76B-60101938C3C7}" type="presParOf" srcId="{0D77191F-225E-4F9D-A8D2-9D812939A99E}" destId="{079A7B08-F575-844B-851C-242DE6222656}" srcOrd="9" destOrd="0" presId="urn:microsoft.com/office/officeart/2005/8/layout/radial1"/>
    <dgm:cxn modelId="{71C3754C-2CEF-9644-9C7B-3995FB47B4B0}" type="presParOf" srcId="{079A7B08-F575-844B-851C-242DE6222656}" destId="{C046DFDA-B43B-0E42-876C-7C0A8E5A7A30}" srcOrd="0" destOrd="0" presId="urn:microsoft.com/office/officeart/2005/8/layout/radial1"/>
    <dgm:cxn modelId="{4B14C0BC-50B7-1F4D-8F94-BEEC51041D4E}" type="presParOf" srcId="{0D77191F-225E-4F9D-A8D2-9D812939A99E}" destId="{9AA5DA4F-7B01-854A-A29A-DAA0F59D0899}" srcOrd="10" destOrd="0" presId="urn:microsoft.com/office/officeart/2005/8/layout/radial1"/>
    <dgm:cxn modelId="{0589FCBB-91E3-A848-9BA5-6BC1CE5FBFEA}" type="presParOf" srcId="{0D77191F-225E-4F9D-A8D2-9D812939A99E}" destId="{CE6FFF32-4FA2-FD4D-9EB9-37EADFAFA268}" srcOrd="11" destOrd="0" presId="urn:microsoft.com/office/officeart/2005/8/layout/radial1"/>
    <dgm:cxn modelId="{5246F4CF-3691-834E-BCE9-83EE7D051AA6}" type="presParOf" srcId="{CE6FFF32-4FA2-FD4D-9EB9-37EADFAFA268}" destId="{BEF68D6C-6B60-354C-9431-5A7A14C868EE}" srcOrd="0" destOrd="0" presId="urn:microsoft.com/office/officeart/2005/8/layout/radial1"/>
    <dgm:cxn modelId="{C6828DE5-0A90-6440-BC0A-D5B6200F73EE}" type="presParOf" srcId="{0D77191F-225E-4F9D-A8D2-9D812939A99E}" destId="{74FBD60F-F2E6-7646-B4F1-A1A47D058394}"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0FBEF-2B1C-40D7-A4B0-389E666E9E5F}">
      <dsp:nvSpPr>
        <dsp:cNvPr id="0" name=""/>
        <dsp:cNvSpPr/>
      </dsp:nvSpPr>
      <dsp:spPr>
        <a:xfrm>
          <a:off x="2120949" y="1018486"/>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lv-LV" sz="700" kern="1200" dirty="0"/>
            <a:t>Kompetences īpašnieks</a:t>
          </a:r>
          <a:endParaRPr lang="pt-PT" sz="700" kern="1200" dirty="0"/>
        </a:p>
      </dsp:txBody>
      <dsp:txXfrm>
        <a:off x="2234293" y="1131830"/>
        <a:ext cx="547271" cy="547271"/>
      </dsp:txXfrm>
    </dsp:sp>
    <dsp:sp modelId="{405592FE-11D3-4440-87C4-1F594DCF32E6}">
      <dsp:nvSpPr>
        <dsp:cNvPr id="0" name=""/>
        <dsp:cNvSpPr/>
      </dsp:nvSpPr>
      <dsp:spPr>
        <a:xfrm rot="16200000">
          <a:off x="2391277" y="887948"/>
          <a:ext cx="233302" cy="27774"/>
        </a:xfrm>
        <a:custGeom>
          <a:avLst/>
          <a:gdLst/>
          <a:ahLst/>
          <a:cxnLst/>
          <a:rect l="0" t="0" r="0" b="0"/>
          <a:pathLst>
            <a:path>
              <a:moveTo>
                <a:pt x="0" y="13887"/>
              </a:moveTo>
              <a:lnTo>
                <a:pt x="233302" y="13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02096" y="896002"/>
        <a:ext cx="11665" cy="11665"/>
      </dsp:txXfrm>
    </dsp:sp>
    <dsp:sp modelId="{C111224F-9C30-E741-8711-E3D8CCCF1F50}">
      <dsp:nvSpPr>
        <dsp:cNvPr id="0" name=""/>
        <dsp:cNvSpPr/>
      </dsp:nvSpPr>
      <dsp:spPr>
        <a:xfrm>
          <a:off x="2120949" y="11224"/>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lv-LV" sz="700" kern="1200" dirty="0"/>
            <a:t>Vērtētājs</a:t>
          </a:r>
          <a:endParaRPr lang="pt-PT" sz="700" kern="1200" dirty="0"/>
        </a:p>
      </dsp:txBody>
      <dsp:txXfrm>
        <a:off x="2234293" y="124568"/>
        <a:ext cx="547271" cy="547271"/>
      </dsp:txXfrm>
    </dsp:sp>
    <dsp:sp modelId="{9E31CAFE-923B-054D-AC93-94C97C6D0740}">
      <dsp:nvSpPr>
        <dsp:cNvPr id="0" name=""/>
        <dsp:cNvSpPr/>
      </dsp:nvSpPr>
      <dsp:spPr>
        <a:xfrm rot="19800000">
          <a:off x="2827435" y="1139763"/>
          <a:ext cx="233302" cy="27774"/>
        </a:xfrm>
        <a:custGeom>
          <a:avLst/>
          <a:gdLst/>
          <a:ahLst/>
          <a:cxnLst/>
          <a:rect l="0" t="0" r="0" b="0"/>
          <a:pathLst>
            <a:path>
              <a:moveTo>
                <a:pt x="0" y="13887"/>
              </a:moveTo>
              <a:lnTo>
                <a:pt x="233302" y="13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38253" y="1147818"/>
        <a:ext cx="11665" cy="11665"/>
      </dsp:txXfrm>
    </dsp:sp>
    <dsp:sp modelId="{7961AA49-DB02-C947-968E-BE913461E625}">
      <dsp:nvSpPr>
        <dsp:cNvPr id="0" name=""/>
        <dsp:cNvSpPr/>
      </dsp:nvSpPr>
      <dsp:spPr>
        <a:xfrm>
          <a:off x="2993263" y="514855"/>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lv-LV" sz="700" kern="1200" dirty="0"/>
            <a:t>Darba devējs / vadītājs</a:t>
          </a:r>
          <a:endParaRPr lang="pt-PT" sz="700" kern="1200" dirty="0"/>
        </a:p>
      </dsp:txBody>
      <dsp:txXfrm>
        <a:off x="3106607" y="628199"/>
        <a:ext cx="547271" cy="547271"/>
      </dsp:txXfrm>
    </dsp:sp>
    <dsp:sp modelId="{CC13CD6F-E553-CC4E-B4D6-261977DC70C9}">
      <dsp:nvSpPr>
        <dsp:cNvPr id="0" name=""/>
        <dsp:cNvSpPr/>
      </dsp:nvSpPr>
      <dsp:spPr>
        <a:xfrm rot="1800000">
          <a:off x="2827435" y="1643394"/>
          <a:ext cx="233302" cy="27774"/>
        </a:xfrm>
        <a:custGeom>
          <a:avLst/>
          <a:gdLst/>
          <a:ahLst/>
          <a:cxnLst/>
          <a:rect l="0" t="0" r="0" b="0"/>
          <a:pathLst>
            <a:path>
              <a:moveTo>
                <a:pt x="0" y="13887"/>
              </a:moveTo>
              <a:lnTo>
                <a:pt x="233302" y="13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38253" y="1651449"/>
        <a:ext cx="11665" cy="11665"/>
      </dsp:txXfrm>
    </dsp:sp>
    <dsp:sp modelId="{DE9E4FE1-CB79-E248-9EA3-EFC7B15BB5D5}">
      <dsp:nvSpPr>
        <dsp:cNvPr id="0" name=""/>
        <dsp:cNvSpPr/>
      </dsp:nvSpPr>
      <dsp:spPr>
        <a:xfrm>
          <a:off x="2993263" y="1522117"/>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lv-LV" sz="700" kern="1200" dirty="0"/>
            <a:t>Profesionālā iestāde</a:t>
          </a:r>
          <a:endParaRPr lang="pt-PT" sz="700" kern="1200" dirty="0"/>
        </a:p>
      </dsp:txBody>
      <dsp:txXfrm>
        <a:off x="3106607" y="1635461"/>
        <a:ext cx="547271" cy="547271"/>
      </dsp:txXfrm>
    </dsp:sp>
    <dsp:sp modelId="{C3BFCB3B-B30D-4242-9737-D7F0ACE2584C}">
      <dsp:nvSpPr>
        <dsp:cNvPr id="0" name=""/>
        <dsp:cNvSpPr/>
      </dsp:nvSpPr>
      <dsp:spPr>
        <a:xfrm rot="5400000">
          <a:off x="2391277" y="1895210"/>
          <a:ext cx="233302" cy="27774"/>
        </a:xfrm>
        <a:custGeom>
          <a:avLst/>
          <a:gdLst/>
          <a:ahLst/>
          <a:cxnLst/>
          <a:rect l="0" t="0" r="0" b="0"/>
          <a:pathLst>
            <a:path>
              <a:moveTo>
                <a:pt x="0" y="13887"/>
              </a:moveTo>
              <a:lnTo>
                <a:pt x="233302" y="13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502096" y="1903264"/>
        <a:ext cx="11665" cy="11665"/>
      </dsp:txXfrm>
    </dsp:sp>
    <dsp:sp modelId="{BDFB0931-0175-C04F-BF09-24896D35AC98}">
      <dsp:nvSpPr>
        <dsp:cNvPr id="0" name=""/>
        <dsp:cNvSpPr/>
      </dsp:nvSpPr>
      <dsp:spPr>
        <a:xfrm>
          <a:off x="2120949" y="2025748"/>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lv-LV" sz="700" kern="1200" dirty="0"/>
            <a:t>Treneris/ Pedagogs</a:t>
          </a:r>
          <a:endParaRPr lang="pt-PT" sz="700" kern="1200" dirty="0"/>
        </a:p>
      </dsp:txBody>
      <dsp:txXfrm>
        <a:off x="2234293" y="2139092"/>
        <a:ext cx="547271" cy="547271"/>
      </dsp:txXfrm>
    </dsp:sp>
    <dsp:sp modelId="{079A7B08-F575-844B-851C-242DE6222656}">
      <dsp:nvSpPr>
        <dsp:cNvPr id="0" name=""/>
        <dsp:cNvSpPr/>
      </dsp:nvSpPr>
      <dsp:spPr>
        <a:xfrm rot="9000000">
          <a:off x="1955120" y="1643394"/>
          <a:ext cx="233302" cy="27774"/>
        </a:xfrm>
        <a:custGeom>
          <a:avLst/>
          <a:gdLst/>
          <a:ahLst/>
          <a:cxnLst/>
          <a:rect l="0" t="0" r="0" b="0"/>
          <a:pathLst>
            <a:path>
              <a:moveTo>
                <a:pt x="0" y="13887"/>
              </a:moveTo>
              <a:lnTo>
                <a:pt x="233302" y="13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65939" y="1651449"/>
        <a:ext cx="11665" cy="11665"/>
      </dsp:txXfrm>
    </dsp:sp>
    <dsp:sp modelId="{9AA5DA4F-7B01-854A-A29A-DAA0F59D0899}">
      <dsp:nvSpPr>
        <dsp:cNvPr id="0" name=""/>
        <dsp:cNvSpPr/>
      </dsp:nvSpPr>
      <dsp:spPr>
        <a:xfrm>
          <a:off x="1248634" y="1522117"/>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lv-LV" sz="700" kern="1200" dirty="0"/>
            <a:t>Vienaudžu grupa</a:t>
          </a:r>
          <a:endParaRPr lang="pt-PT" sz="700" kern="1200" dirty="0"/>
        </a:p>
      </dsp:txBody>
      <dsp:txXfrm>
        <a:off x="1361978" y="1635461"/>
        <a:ext cx="547271" cy="547271"/>
      </dsp:txXfrm>
    </dsp:sp>
    <dsp:sp modelId="{CE6FFF32-4FA2-FD4D-9EB9-37EADFAFA268}">
      <dsp:nvSpPr>
        <dsp:cNvPr id="0" name=""/>
        <dsp:cNvSpPr/>
      </dsp:nvSpPr>
      <dsp:spPr>
        <a:xfrm rot="12600000">
          <a:off x="1955120" y="1139763"/>
          <a:ext cx="233302" cy="27774"/>
        </a:xfrm>
        <a:custGeom>
          <a:avLst/>
          <a:gdLst/>
          <a:ahLst/>
          <a:cxnLst/>
          <a:rect l="0" t="0" r="0" b="0"/>
          <a:pathLst>
            <a:path>
              <a:moveTo>
                <a:pt x="0" y="13887"/>
              </a:moveTo>
              <a:lnTo>
                <a:pt x="233302" y="13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65939" y="1147818"/>
        <a:ext cx="11665" cy="11665"/>
      </dsp:txXfrm>
    </dsp:sp>
    <dsp:sp modelId="{74FBD60F-F2E6-7646-B4F1-A1A47D058394}">
      <dsp:nvSpPr>
        <dsp:cNvPr id="0" name=""/>
        <dsp:cNvSpPr/>
      </dsp:nvSpPr>
      <dsp:spPr>
        <a:xfrm>
          <a:off x="1248634" y="514855"/>
          <a:ext cx="773959" cy="7739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lv-LV" sz="700" kern="1200" dirty="0"/>
            <a:t>Attiecīgās ieinteresētās personas</a:t>
          </a:r>
          <a:endParaRPr lang="pt-PT" sz="700" kern="1200" dirty="0"/>
        </a:p>
      </dsp:txBody>
      <dsp:txXfrm>
        <a:off x="1361978" y="628199"/>
        <a:ext cx="547271" cy="54727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23c2e0530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23c2e0530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93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850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26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308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693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09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964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7630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2501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904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660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363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520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441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528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01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847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618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1758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776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44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5081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3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116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67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498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275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1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00000">
              <a:schemeClr val="lt2"/>
            </a:gs>
          </a:gsLst>
          <a:lin ang="2698631" scaled="0"/>
        </a:gradFill>
        <a:effectLst/>
      </p:bgPr>
    </p:bg>
    <p:spTree>
      <p:nvGrpSpPr>
        <p:cNvPr id="1" name="Shape 8"/>
        <p:cNvGrpSpPr/>
        <p:nvPr/>
      </p:nvGrpSpPr>
      <p:grpSpPr>
        <a:xfrm>
          <a:off x="0" y="0"/>
          <a:ext cx="0" cy="0"/>
          <a:chOff x="0" y="0"/>
          <a:chExt cx="0" cy="0"/>
        </a:xfrm>
      </p:grpSpPr>
      <p:sp>
        <p:nvSpPr>
          <p:cNvPr id="13" name="Google Shape;13;p2"/>
          <p:cNvSpPr txBox="1">
            <a:spLocks noGrp="1"/>
          </p:cNvSpPr>
          <p:nvPr>
            <p:ph type="ctrTitle"/>
          </p:nvPr>
        </p:nvSpPr>
        <p:spPr>
          <a:xfrm>
            <a:off x="720000" y="1683965"/>
            <a:ext cx="5045700" cy="2340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6205575" y="3547225"/>
            <a:ext cx="22152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2"/>
            </a:gs>
            <a:gs pos="100000">
              <a:schemeClr val="dk1"/>
            </a:gs>
          </a:gsLst>
          <a:lin ang="2698631" scaled="0"/>
        </a:gradFill>
        <a:effectLst/>
      </p:bgPr>
    </p:bg>
    <p:spTree>
      <p:nvGrpSpPr>
        <p:cNvPr id="1" name="Shape 15"/>
        <p:cNvGrpSpPr/>
        <p:nvPr/>
      </p:nvGrpSpPr>
      <p:grpSpPr>
        <a:xfrm>
          <a:off x="0" y="0"/>
          <a:ext cx="0" cy="0"/>
          <a:chOff x="0" y="0"/>
          <a:chExt cx="0" cy="0"/>
        </a:xfrm>
      </p:grpSpPr>
      <p:sp>
        <p:nvSpPr>
          <p:cNvPr id="20" name="Google Shape;20;p3"/>
          <p:cNvSpPr txBox="1">
            <a:spLocks noGrp="1"/>
          </p:cNvSpPr>
          <p:nvPr>
            <p:ph type="title"/>
          </p:nvPr>
        </p:nvSpPr>
        <p:spPr>
          <a:xfrm>
            <a:off x="5573475" y="1621225"/>
            <a:ext cx="2847300" cy="841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1" name="Google Shape;21;p3"/>
          <p:cNvSpPr txBox="1">
            <a:spLocks noGrp="1"/>
          </p:cNvSpPr>
          <p:nvPr>
            <p:ph type="subTitle" idx="1"/>
          </p:nvPr>
        </p:nvSpPr>
        <p:spPr>
          <a:xfrm>
            <a:off x="4634100" y="2571750"/>
            <a:ext cx="37866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2800"/>
              <a:buNone/>
              <a:defRPr sz="16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dk1"/>
            </a:gs>
            <a:gs pos="100000">
              <a:schemeClr val="lt2"/>
            </a:gs>
          </a:gsLst>
          <a:lin ang="2698631" scaled="0"/>
        </a:gra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Open Sans" panose="020B0606030504020204" pitchFamily="34" charset="0"/>
                <a:ea typeface="Open Sans" panose="020B0606030504020204" pitchFamily="34" charset="0"/>
                <a:cs typeface="Open Sans" panose="020B0606030504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userDrawn="1">
  <p:cSld name="CAPTION_ONLY">
    <p:bg>
      <p:bgPr>
        <a:gradFill>
          <a:gsLst>
            <a:gs pos="0">
              <a:schemeClr val="dk1"/>
            </a:gs>
            <a:gs pos="100000">
              <a:schemeClr val="lt2"/>
            </a:gs>
          </a:gsLst>
          <a:lin ang="2698631" scaled="0"/>
        </a:gra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BLANK_1_1">
    <p:bg>
      <p:bgPr>
        <a:gradFill>
          <a:gsLst>
            <a:gs pos="0">
              <a:schemeClr val="dk1"/>
            </a:gs>
            <a:gs pos="100000">
              <a:schemeClr val="lt2"/>
            </a:gs>
          </a:gsLst>
          <a:lin ang="0" scaled="0"/>
        </a:gradFill>
        <a:effectLst/>
      </p:bgPr>
    </p:bg>
    <p:spTree>
      <p:nvGrpSpPr>
        <p:cNvPr id="1" name="Shape 84"/>
        <p:cNvGrpSpPr/>
        <p:nvPr/>
      </p:nvGrpSpPr>
      <p:grpSpPr>
        <a:xfrm>
          <a:off x="0" y="0"/>
          <a:ext cx="0" cy="0"/>
          <a:chOff x="0" y="0"/>
          <a:chExt cx="0" cy="0"/>
        </a:xfrm>
      </p:grpSpPr>
      <p:sp>
        <p:nvSpPr>
          <p:cNvPr id="89" name="Google Shape;89;p16"/>
          <p:cNvSpPr txBox="1">
            <a:spLocks noGrp="1"/>
          </p:cNvSpPr>
          <p:nvPr>
            <p:ph type="title"/>
          </p:nvPr>
        </p:nvSpPr>
        <p:spPr>
          <a:xfrm>
            <a:off x="1560825" y="1587425"/>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0" name="Google Shape;90;p16"/>
          <p:cNvSpPr txBox="1">
            <a:spLocks noGrp="1"/>
          </p:cNvSpPr>
          <p:nvPr>
            <p:ph type="subTitle" idx="1"/>
          </p:nvPr>
        </p:nvSpPr>
        <p:spPr>
          <a:xfrm>
            <a:off x="2355900" y="1874500"/>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1" name="Google Shape;91;p16"/>
          <p:cNvSpPr txBox="1">
            <a:spLocks noGrp="1"/>
          </p:cNvSpPr>
          <p:nvPr>
            <p:ph type="title" idx="2"/>
          </p:nvPr>
        </p:nvSpPr>
        <p:spPr>
          <a:xfrm>
            <a:off x="4784275" y="1587400"/>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2" name="Google Shape;92;p16"/>
          <p:cNvSpPr txBox="1">
            <a:spLocks noGrp="1"/>
          </p:cNvSpPr>
          <p:nvPr>
            <p:ph type="subTitle" idx="3"/>
          </p:nvPr>
        </p:nvSpPr>
        <p:spPr>
          <a:xfrm>
            <a:off x="4784275" y="1874500"/>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3" name="Google Shape;93;p16"/>
          <p:cNvSpPr txBox="1">
            <a:spLocks noGrp="1"/>
          </p:cNvSpPr>
          <p:nvPr>
            <p:ph type="title" idx="4"/>
          </p:nvPr>
        </p:nvSpPr>
        <p:spPr>
          <a:xfrm>
            <a:off x="4784275" y="3110125"/>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4" name="Google Shape;94;p16"/>
          <p:cNvSpPr txBox="1">
            <a:spLocks noGrp="1"/>
          </p:cNvSpPr>
          <p:nvPr>
            <p:ph type="subTitle" idx="5"/>
          </p:nvPr>
        </p:nvSpPr>
        <p:spPr>
          <a:xfrm>
            <a:off x="4784275" y="3397225"/>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5" name="Google Shape;95;p16"/>
          <p:cNvSpPr txBox="1">
            <a:spLocks noGrp="1"/>
          </p:cNvSpPr>
          <p:nvPr>
            <p:ph type="title" idx="6"/>
          </p:nvPr>
        </p:nvSpPr>
        <p:spPr>
          <a:xfrm>
            <a:off x="1560900" y="3110150"/>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6" name="Google Shape;96;p16"/>
          <p:cNvSpPr txBox="1">
            <a:spLocks noGrp="1"/>
          </p:cNvSpPr>
          <p:nvPr>
            <p:ph type="subTitle" idx="7"/>
          </p:nvPr>
        </p:nvSpPr>
        <p:spPr>
          <a:xfrm>
            <a:off x="2355900" y="3397225"/>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7" name="Google Shape;97;p16"/>
          <p:cNvSpPr txBox="1">
            <a:spLocks noGrp="1"/>
          </p:cNvSpPr>
          <p:nvPr>
            <p:ph type="title" idx="8" hasCustomPrompt="1"/>
          </p:nvPr>
        </p:nvSpPr>
        <p:spPr>
          <a:xfrm>
            <a:off x="717604" y="1363904"/>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8" name="Google Shape;98;p16"/>
          <p:cNvSpPr txBox="1">
            <a:spLocks noGrp="1"/>
          </p:cNvSpPr>
          <p:nvPr>
            <p:ph type="title" idx="9" hasCustomPrompt="1"/>
          </p:nvPr>
        </p:nvSpPr>
        <p:spPr>
          <a:xfrm>
            <a:off x="7393940" y="1363904"/>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99" name="Google Shape;99;p16"/>
          <p:cNvSpPr txBox="1">
            <a:spLocks noGrp="1"/>
          </p:cNvSpPr>
          <p:nvPr>
            <p:ph type="title" idx="13" hasCustomPrompt="1"/>
          </p:nvPr>
        </p:nvSpPr>
        <p:spPr>
          <a:xfrm>
            <a:off x="717604" y="2885223"/>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0" name="Google Shape;100;p16"/>
          <p:cNvSpPr txBox="1">
            <a:spLocks noGrp="1"/>
          </p:cNvSpPr>
          <p:nvPr>
            <p:ph type="title" idx="14" hasCustomPrompt="1"/>
          </p:nvPr>
        </p:nvSpPr>
        <p:spPr>
          <a:xfrm>
            <a:off x="7393940" y="2885223"/>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Title and text">
    <p:bg>
      <p:bgPr>
        <a:gradFill>
          <a:gsLst>
            <a:gs pos="0">
              <a:schemeClr val="lt2"/>
            </a:gs>
            <a:gs pos="100000">
              <a:schemeClr val="dk1"/>
            </a:gs>
          </a:gsLst>
          <a:lin ang="0" scaled="0"/>
        </a:gradFill>
        <a:effectLst/>
      </p:bgPr>
    </p:bg>
    <p:spTree>
      <p:nvGrpSpPr>
        <p:cNvPr id="1" name="Shape 70"/>
        <p:cNvGrpSpPr/>
        <p:nvPr/>
      </p:nvGrpSpPr>
      <p:grpSpPr>
        <a:xfrm>
          <a:off x="0" y="0"/>
          <a:ext cx="0" cy="0"/>
          <a:chOff x="0" y="0"/>
          <a:chExt cx="0" cy="0"/>
        </a:xfrm>
      </p:grpSpPr>
      <p:sp>
        <p:nvSpPr>
          <p:cNvPr id="75" name="Google Shape;75;p14"/>
          <p:cNvSpPr txBox="1">
            <a:spLocks noGrp="1"/>
          </p:cNvSpPr>
          <p:nvPr>
            <p:ph type="title"/>
          </p:nvPr>
        </p:nvSpPr>
        <p:spPr>
          <a:xfrm>
            <a:off x="720000" y="1233175"/>
            <a:ext cx="4461300" cy="14823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6" name="Google Shape;76;p14"/>
          <p:cNvSpPr txBox="1">
            <a:spLocks noGrp="1"/>
          </p:cNvSpPr>
          <p:nvPr>
            <p:ph type="subTitle" idx="1"/>
          </p:nvPr>
        </p:nvSpPr>
        <p:spPr>
          <a:xfrm>
            <a:off x="720000" y="2872425"/>
            <a:ext cx="4828200" cy="159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800"/>
              <a:buFont typeface="Open Sans"/>
              <a:buChar char="●"/>
              <a:defRPr sz="1400">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800"/>
              <a:buFont typeface="Open Sans"/>
              <a:buChar char="○"/>
              <a:defRPr sz="2100"/>
            </a:lvl2pPr>
            <a:lvl3pPr lvl="2" algn="ctr" rtl="0">
              <a:lnSpc>
                <a:spcPct val="100000"/>
              </a:lnSpc>
              <a:spcBef>
                <a:spcPts val="0"/>
              </a:spcBef>
              <a:spcAft>
                <a:spcPts val="0"/>
              </a:spcAft>
              <a:buSzPts val="800"/>
              <a:buFont typeface="Open Sans"/>
              <a:buChar char="■"/>
              <a:defRPr sz="2100"/>
            </a:lvl3pPr>
            <a:lvl4pPr lvl="3" algn="ctr" rtl="0">
              <a:lnSpc>
                <a:spcPct val="100000"/>
              </a:lnSpc>
              <a:spcBef>
                <a:spcPts val="0"/>
              </a:spcBef>
              <a:spcAft>
                <a:spcPts val="0"/>
              </a:spcAft>
              <a:buSzPts val="800"/>
              <a:buFont typeface="Open Sans"/>
              <a:buChar char="●"/>
              <a:defRPr sz="2100"/>
            </a:lvl4pPr>
            <a:lvl5pPr lvl="4" algn="ctr" rtl="0">
              <a:lnSpc>
                <a:spcPct val="100000"/>
              </a:lnSpc>
              <a:spcBef>
                <a:spcPts val="0"/>
              </a:spcBef>
              <a:spcAft>
                <a:spcPts val="0"/>
              </a:spcAft>
              <a:buSzPts val="1100"/>
              <a:buFont typeface="Open Sans"/>
              <a:buChar char="○"/>
              <a:defRPr sz="2100"/>
            </a:lvl5pPr>
            <a:lvl6pPr lvl="5" algn="ctr" rtl="0">
              <a:lnSpc>
                <a:spcPct val="100000"/>
              </a:lnSpc>
              <a:spcBef>
                <a:spcPts val="0"/>
              </a:spcBef>
              <a:spcAft>
                <a:spcPts val="0"/>
              </a:spcAft>
              <a:buSzPts val="1100"/>
              <a:buFont typeface="Open Sans"/>
              <a:buChar char="■"/>
              <a:defRPr sz="2100"/>
            </a:lvl6pPr>
            <a:lvl7pPr lvl="6" algn="ctr" rtl="0">
              <a:lnSpc>
                <a:spcPct val="100000"/>
              </a:lnSpc>
              <a:spcBef>
                <a:spcPts val="0"/>
              </a:spcBef>
              <a:spcAft>
                <a:spcPts val="0"/>
              </a:spcAft>
              <a:buSzPts val="700"/>
              <a:buFont typeface="Open Sans"/>
              <a:buChar char="●"/>
              <a:defRPr sz="2100"/>
            </a:lvl7pPr>
            <a:lvl8pPr lvl="7" algn="ctr" rtl="0">
              <a:lnSpc>
                <a:spcPct val="100000"/>
              </a:lnSpc>
              <a:spcBef>
                <a:spcPts val="0"/>
              </a:spcBef>
              <a:spcAft>
                <a:spcPts val="0"/>
              </a:spcAft>
              <a:buSzPts val="700"/>
              <a:buFont typeface="Open Sans"/>
              <a:buChar char="○"/>
              <a:defRPr sz="2100"/>
            </a:lvl8pPr>
            <a:lvl9pPr lvl="8" algn="ctr" rtl="0">
              <a:lnSpc>
                <a:spcPct val="100000"/>
              </a:lnSpc>
              <a:spcBef>
                <a:spcPts val="0"/>
              </a:spcBef>
              <a:spcAft>
                <a:spcPts val="0"/>
              </a:spcAft>
              <a:buSzPts val="600"/>
              <a:buFont typeface="Open Sans"/>
              <a:buChar char="■"/>
              <a:defRPr sz="2100"/>
            </a:lvl9pPr>
          </a:lstStyle>
          <a:p>
            <a:endParaRPr dirty="0"/>
          </a:p>
        </p:txBody>
      </p:sp>
    </p:spTree>
    <p:extLst>
      <p:ext uri="{BB962C8B-B14F-4D97-AF65-F5344CB8AC3E}">
        <p14:creationId xmlns:p14="http://schemas.microsoft.com/office/powerpoint/2010/main" val="231884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Section">
    <p:bg>
      <p:bgPr>
        <a:gradFill>
          <a:gsLst>
            <a:gs pos="0">
              <a:schemeClr val="lt2"/>
            </a:gs>
            <a:gs pos="100000">
              <a:schemeClr val="dk1"/>
            </a:gs>
          </a:gsLst>
          <a:lin ang="0" scaled="0"/>
        </a:gradFill>
        <a:effectLst/>
      </p:bgPr>
    </p:bg>
    <p:spTree>
      <p:nvGrpSpPr>
        <p:cNvPr id="1" name="Shape 101"/>
        <p:cNvGrpSpPr/>
        <p:nvPr/>
      </p:nvGrpSpPr>
      <p:grpSpPr>
        <a:xfrm>
          <a:off x="0" y="0"/>
          <a:ext cx="0" cy="0"/>
          <a:chOff x="0" y="0"/>
          <a:chExt cx="0" cy="0"/>
        </a:xfrm>
      </p:grpSpPr>
      <p:sp>
        <p:nvSpPr>
          <p:cNvPr id="105" name="Google Shape;105;p17"/>
          <p:cNvSpPr txBox="1">
            <a:spLocks noGrp="1"/>
          </p:cNvSpPr>
          <p:nvPr>
            <p:ph type="title"/>
          </p:nvPr>
        </p:nvSpPr>
        <p:spPr>
          <a:xfrm flipH="1">
            <a:off x="720000" y="1233175"/>
            <a:ext cx="4529700" cy="1482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6" name="Google Shape;106;p17"/>
          <p:cNvSpPr txBox="1">
            <a:spLocks noGrp="1"/>
          </p:cNvSpPr>
          <p:nvPr>
            <p:ph type="subTitle" idx="1"/>
          </p:nvPr>
        </p:nvSpPr>
        <p:spPr>
          <a:xfrm flipH="1">
            <a:off x="720000" y="2715475"/>
            <a:ext cx="2909400" cy="76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dirty="0"/>
          </a:p>
        </p:txBody>
      </p:sp>
    </p:spTree>
    <p:extLst>
      <p:ext uri="{BB962C8B-B14F-4D97-AF65-F5344CB8AC3E}">
        <p14:creationId xmlns:p14="http://schemas.microsoft.com/office/powerpoint/2010/main" val="202404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2pPr>
            <a:lvl3pPr lvl="2">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3pPr>
            <a:lvl4pPr lvl="3">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4pPr>
            <a:lvl5pPr lvl="4">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5pPr>
            <a:lvl6pPr lvl="5">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6pPr>
            <a:lvl7pPr lvl="6">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7pPr>
            <a:lvl8pPr lvl="7">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8pPr>
            <a:lvl9pPr lvl="8">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uli"/>
              <a:buChar char="●"/>
              <a:defRPr sz="1800">
                <a:solidFill>
                  <a:schemeClr val="lt1"/>
                </a:solidFill>
                <a:latin typeface="Muli"/>
                <a:ea typeface="Muli"/>
                <a:cs typeface="Muli"/>
                <a:sym typeface="Muli"/>
              </a:defRPr>
            </a:lvl1pPr>
            <a:lvl2pPr marL="914400" lvl="1"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2pPr>
            <a:lvl3pPr marL="1371600" lvl="2"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3pPr>
            <a:lvl4pPr marL="1828800" lvl="3"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4pPr>
            <a:lvl5pPr marL="2286000" lvl="4"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5pPr>
            <a:lvl6pPr marL="2743200" lvl="5"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6pPr>
            <a:lvl7pPr marL="3200400" lvl="6"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7pPr>
            <a:lvl8pPr marL="3657600" lvl="7"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8pPr>
            <a:lvl9pPr marL="4114800" lvl="8" indent="-317500">
              <a:lnSpc>
                <a:spcPct val="115000"/>
              </a:lnSpc>
              <a:spcBef>
                <a:spcPts val="1600"/>
              </a:spcBef>
              <a:spcAft>
                <a:spcPts val="1600"/>
              </a:spcAft>
              <a:buClr>
                <a:schemeClr val="lt1"/>
              </a:buClr>
              <a:buSzPts val="1400"/>
              <a:buFont typeface="Muli"/>
              <a:buChar char="■"/>
              <a:defRPr>
                <a:solidFill>
                  <a:schemeClr val="lt1"/>
                </a:solidFill>
                <a:latin typeface="Muli"/>
                <a:ea typeface="Muli"/>
                <a:cs typeface="Muli"/>
                <a:sym typeface="Muli"/>
              </a:defRPr>
            </a:lvl9pPr>
          </a:lstStyle>
          <a:p>
            <a:endParaRPr dirty="0"/>
          </a:p>
        </p:txBody>
      </p:sp>
      <p:sp>
        <p:nvSpPr>
          <p:cNvPr id="2" name="Textfeld 1">
            <a:extLst>
              <a:ext uri="{FF2B5EF4-FFF2-40B4-BE49-F238E27FC236}">
                <a16:creationId xmlns:a16="http://schemas.microsoft.com/office/drawing/2014/main" id="{3924BF3E-73A2-4A12-9ABB-D2D3F072FD77}"/>
              </a:ext>
            </a:extLst>
          </p:cNvPr>
          <p:cNvSpPr txBox="1"/>
          <p:nvPr userDrawn="1"/>
        </p:nvSpPr>
        <p:spPr>
          <a:xfrm>
            <a:off x="8155641" y="4655872"/>
            <a:ext cx="786653" cy="338554"/>
          </a:xfrm>
          <a:prstGeom prst="rect">
            <a:avLst/>
          </a:prstGeom>
          <a:noFill/>
        </p:spPr>
        <p:txBody>
          <a:bodyPr wrap="square" rtlCol="0">
            <a:spAutoFit/>
          </a:bodyPr>
          <a:lstStyle/>
          <a:p>
            <a:r>
              <a:rPr lang="de-DE" sz="1600" dirty="0">
                <a:solidFill>
                  <a:srgbClr val="1F2126"/>
                </a:solidFill>
              </a:rPr>
              <a:t>-</a:t>
            </a:r>
            <a:fld id="{83AE4949-827F-45F4-BE9C-09CD89F9EB62}" type="slidenum">
              <a:rPr lang="de-DE" sz="1600" smtClean="0">
                <a:solidFill>
                  <a:srgbClr val="1F2126"/>
                </a:solidFill>
              </a:rPr>
              <a:t>‹#›</a:t>
            </a:fld>
            <a:r>
              <a:rPr lang="de-DE" sz="1600" dirty="0">
                <a:solidFill>
                  <a:srgbClr val="1F2126"/>
                </a:solidFill>
              </a:rPr>
              <a:t>-</a:t>
            </a:r>
            <a:endParaRPr lang="en-GB" sz="1600" dirty="0">
              <a:solidFill>
                <a:srgbClr val="1F2126"/>
              </a:solidFill>
            </a:endParaRPr>
          </a:p>
        </p:txBody>
      </p:sp>
      <p:pic>
        <p:nvPicPr>
          <p:cNvPr id="8" name="Picture 15">
            <a:extLst>
              <a:ext uri="{FF2B5EF4-FFF2-40B4-BE49-F238E27FC236}">
                <a16:creationId xmlns:a16="http://schemas.microsoft.com/office/drawing/2014/main" id="{CDD55FED-D7A8-4AC2-9106-1F47479145E0}"/>
              </a:ext>
            </a:extLst>
          </p:cNvPr>
          <p:cNvPicPr>
            <a:picLocks noChangeAspect="1"/>
          </p:cNvPicPr>
          <p:nvPr userDrawn="1"/>
        </p:nvPicPr>
        <p:blipFill>
          <a:blip r:embed="rId10"/>
          <a:srcRect/>
          <a:stretch/>
        </p:blipFill>
        <p:spPr>
          <a:xfrm>
            <a:off x="6807458" y="36752"/>
            <a:ext cx="2070292" cy="474357"/>
          </a:xfrm>
          <a:prstGeom prst="rect">
            <a:avLst/>
          </a:prstGeom>
        </p:spPr>
      </p:pic>
      <p:pic>
        <p:nvPicPr>
          <p:cNvPr id="10" name="Picture 17" descr="Text&#10;&#10;Description automatically generated with medium confidence">
            <a:extLst>
              <a:ext uri="{FF2B5EF4-FFF2-40B4-BE49-F238E27FC236}">
                <a16:creationId xmlns:a16="http://schemas.microsoft.com/office/drawing/2014/main" id="{F689D618-57A4-4609-A444-63737BBCAE0A}"/>
              </a:ext>
            </a:extLst>
          </p:cNvPr>
          <p:cNvPicPr>
            <a:picLocks noChangeAspect="1"/>
          </p:cNvPicPr>
          <p:nvPr userDrawn="1"/>
        </p:nvPicPr>
        <p:blipFill>
          <a:blip r:embed="rId11"/>
          <a:stretch>
            <a:fillRect/>
          </a:stretch>
        </p:blipFill>
        <p:spPr>
          <a:xfrm>
            <a:off x="266250" y="71894"/>
            <a:ext cx="1778558" cy="373131"/>
          </a:xfrm>
          <a:prstGeom prst="rect">
            <a:avLst/>
          </a:prstGeom>
        </p:spPr>
      </p:pic>
      <p:sp>
        <p:nvSpPr>
          <p:cNvPr id="11" name="TextBox 19">
            <a:extLst>
              <a:ext uri="{FF2B5EF4-FFF2-40B4-BE49-F238E27FC236}">
                <a16:creationId xmlns:a16="http://schemas.microsoft.com/office/drawing/2014/main" id="{A7980B84-B7AD-408E-979D-4DBE9CDC451C}"/>
              </a:ext>
            </a:extLst>
          </p:cNvPr>
          <p:cNvSpPr txBox="1"/>
          <p:nvPr userDrawn="1"/>
        </p:nvSpPr>
        <p:spPr>
          <a:xfrm>
            <a:off x="1887416" y="4655872"/>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12" name="Grafik 11">
            <a:extLst>
              <a:ext uri="{FF2B5EF4-FFF2-40B4-BE49-F238E27FC236}">
                <a16:creationId xmlns:a16="http://schemas.microsoft.com/office/drawing/2014/main" id="{98D67078-DB48-4C81-9461-6B526271E3AB}"/>
              </a:ext>
            </a:extLst>
          </p:cNvPr>
          <p:cNvPicPr>
            <a:picLocks noChangeAspect="1"/>
          </p:cNvPicPr>
          <p:nvPr userDrawn="1"/>
        </p:nvPicPr>
        <p:blipFill>
          <a:blip r:embed="rId12"/>
          <a:stretch>
            <a:fillRect/>
          </a:stretch>
        </p:blipFill>
        <p:spPr>
          <a:xfrm>
            <a:off x="201706" y="4667252"/>
            <a:ext cx="838200" cy="29527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59" r:id="rId5"/>
    <p:sldLayoutId id="2147483662" r:id="rId6"/>
    <p:sldLayoutId id="2147483674" r:id="rId7"/>
    <p:sldLayoutId id="214748367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anqep.gov.pt/np4/753.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orldweather.wmo.int/tt_cat/systems.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YPpBAHCUJc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valamis.com/hub/skills-matri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oecd-ilibrary.org/social-issues-migration-health/the-recognition-of-prior-learning_2d9fb06a-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valamis.com/hub/skills-matri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valamis.com/hub/skills-matri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valamis.com/hub/skills-matri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freepik.com/free-photo/close-up-businessman-reading-reports-discussing-them-with-female-colleague_2448475.htm"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www.imperial.ac.uk/media/imperial-college/administration-and-support-services/staff-development/public/postdocs/tipsheets/5-Skills-Analysis_2020_correct.pdf" TargetMode="External"/><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unesdoc.unesco.org/ark:/48223/pf000037490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unesdoc.unesco.org/ark:/48223/pf000037490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1EAD-B0AB-43FE-8897-46C0A002121B}"/>
              </a:ext>
            </a:extLst>
          </p:cNvPr>
          <p:cNvSpPr txBox="1">
            <a:spLocks/>
          </p:cNvSpPr>
          <p:nvPr/>
        </p:nvSpPr>
        <p:spPr>
          <a:xfrm>
            <a:off x="0" y="2984444"/>
            <a:ext cx="9143999" cy="13674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ctr"/>
            <a:r>
              <a:rPr lang="en-US" sz="2400" dirty="0" err="1">
                <a:solidFill>
                  <a:srgbClr val="1F2126"/>
                </a:solidFill>
              </a:rPr>
              <a:t>Kvalifikācijas</a:t>
            </a:r>
            <a:r>
              <a:rPr lang="en-US" sz="2400" dirty="0">
                <a:solidFill>
                  <a:srgbClr val="1F2126"/>
                </a:solidFill>
              </a:rPr>
              <a:t> </a:t>
            </a:r>
            <a:r>
              <a:rPr lang="en-US" sz="2400" dirty="0" err="1">
                <a:solidFill>
                  <a:srgbClr val="1F2126"/>
                </a:solidFill>
              </a:rPr>
              <a:t>celšanas</a:t>
            </a:r>
            <a:r>
              <a:rPr lang="en-US" sz="2400" dirty="0">
                <a:solidFill>
                  <a:srgbClr val="1F2126"/>
                </a:solidFill>
              </a:rPr>
              <a:t> </a:t>
            </a:r>
            <a:r>
              <a:rPr lang="en-US" sz="2400" dirty="0" err="1">
                <a:solidFill>
                  <a:srgbClr val="1F2126"/>
                </a:solidFill>
              </a:rPr>
              <a:t>programma</a:t>
            </a:r>
            <a:r>
              <a:rPr lang="en-US" sz="2400" dirty="0">
                <a:solidFill>
                  <a:srgbClr val="1F2126"/>
                </a:solidFill>
              </a:rPr>
              <a:t> un </a:t>
            </a:r>
            <a:r>
              <a:rPr lang="en-US" sz="2400" dirty="0" err="1">
                <a:solidFill>
                  <a:srgbClr val="1F2126"/>
                </a:solidFill>
              </a:rPr>
              <a:t>instrumenti</a:t>
            </a:r>
            <a:r>
              <a:rPr lang="en-US" sz="2400" dirty="0">
                <a:solidFill>
                  <a:srgbClr val="1F2126"/>
                </a:solidFill>
              </a:rPr>
              <a:t> </a:t>
            </a:r>
            <a:r>
              <a:rPr lang="en-US" sz="2400" dirty="0" err="1">
                <a:solidFill>
                  <a:srgbClr val="1F2126"/>
                </a:solidFill>
              </a:rPr>
              <a:t>prasmju</a:t>
            </a:r>
            <a:r>
              <a:rPr lang="en-US" sz="2400" dirty="0">
                <a:solidFill>
                  <a:srgbClr val="1F2126"/>
                </a:solidFill>
              </a:rPr>
              <a:t> </a:t>
            </a:r>
            <a:r>
              <a:rPr lang="en-US" sz="2400" dirty="0" err="1">
                <a:solidFill>
                  <a:srgbClr val="1F2126"/>
                </a:solidFill>
              </a:rPr>
              <a:t>nostiprināšanai</a:t>
            </a:r>
            <a:br>
              <a:rPr lang="en-US" sz="2400" b="0" dirty="0">
                <a:solidFill>
                  <a:srgbClr val="1F2126"/>
                </a:solidFill>
              </a:rPr>
            </a:br>
            <a:br>
              <a:rPr lang="en-US" sz="1000" b="0" dirty="0">
                <a:solidFill>
                  <a:srgbClr val="1F2126"/>
                </a:solidFill>
              </a:rPr>
            </a:br>
            <a:r>
              <a:rPr lang="lv-LV" sz="2000" dirty="0">
                <a:solidFill>
                  <a:srgbClr val="1F2126"/>
                </a:solidFill>
              </a:rPr>
              <a:t>B daļa: identifikācijas, atpazīšanas modeļi</a:t>
            </a:r>
          </a:p>
          <a:p>
            <a:pPr algn="ctr"/>
            <a:r>
              <a:rPr lang="lv-LV" sz="2000" dirty="0">
                <a:solidFill>
                  <a:srgbClr val="1F2126"/>
                </a:solidFill>
              </a:rPr>
              <a:t>un caurviju prasmju komunikācija </a:t>
            </a:r>
            <a:br>
              <a:rPr lang="en-US" sz="2000" dirty="0">
                <a:solidFill>
                  <a:srgbClr val="1F2126"/>
                </a:solidFill>
              </a:rPr>
            </a:br>
            <a:r>
              <a:rPr lang="en-US" sz="2000" dirty="0">
                <a:solidFill>
                  <a:srgbClr val="1F2126"/>
                </a:solidFill>
              </a:rPr>
              <a:t> </a:t>
            </a:r>
            <a:r>
              <a:rPr lang="en-US" sz="2200" dirty="0" err="1">
                <a:solidFill>
                  <a:schemeClr val="tx1"/>
                </a:solidFill>
              </a:rPr>
              <a:t>Modulis</a:t>
            </a:r>
            <a:r>
              <a:rPr lang="en-US" sz="2200" dirty="0">
                <a:solidFill>
                  <a:schemeClr val="tx1"/>
                </a:solidFill>
              </a:rPr>
              <a:t> B: </a:t>
            </a:r>
            <a:r>
              <a:rPr lang="lv-LV" sz="2200" dirty="0">
                <a:solidFill>
                  <a:schemeClr val="tx1"/>
                </a:solidFill>
              </a:rPr>
              <a:t>Modeļi caurviju prasmju atpazīšanai</a:t>
            </a:r>
            <a:endParaRPr lang="en-IE" sz="2200" dirty="0">
              <a:solidFill>
                <a:schemeClr val="tx1"/>
              </a:solidFill>
            </a:endParaRPr>
          </a:p>
        </p:txBody>
      </p:sp>
      <p:pic>
        <p:nvPicPr>
          <p:cNvPr id="3" name="Picture 2">
            <a:extLst>
              <a:ext uri="{FF2B5EF4-FFF2-40B4-BE49-F238E27FC236}">
                <a16:creationId xmlns:a16="http://schemas.microsoft.com/office/drawing/2014/main" id="{66AD6F01-BBF9-4D92-922D-26E3E81D5775}"/>
              </a:ext>
            </a:extLst>
          </p:cNvPr>
          <p:cNvPicPr>
            <a:picLocks noChangeAspect="1"/>
          </p:cNvPicPr>
          <p:nvPr/>
        </p:nvPicPr>
        <p:blipFill>
          <a:blip r:embed="rId2"/>
          <a:srcRect/>
          <a:stretch/>
        </p:blipFill>
        <p:spPr>
          <a:xfrm>
            <a:off x="1587895" y="908854"/>
            <a:ext cx="5968208" cy="1367470"/>
          </a:xfrm>
          <a:prstGeom prst="rect">
            <a:avLst/>
          </a:prstGeom>
        </p:spPr>
      </p:pic>
    </p:spTree>
    <p:extLst>
      <p:ext uri="{BB962C8B-B14F-4D97-AF65-F5344CB8AC3E}">
        <p14:creationId xmlns:p14="http://schemas.microsoft.com/office/powerpoint/2010/main" val="234568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1667781"/>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A2: </a:t>
            </a:r>
            <a:br>
              <a:rPr lang="en-GB" sz="4000" dirty="0">
                <a:solidFill>
                  <a:schemeClr val="bg1"/>
                </a:solidFill>
              </a:rPr>
            </a:br>
            <a:r>
              <a:rPr lang="en-GB" sz="4000" dirty="0" err="1">
                <a:solidFill>
                  <a:srgbClr val="FFFF00"/>
                </a:solidFill>
              </a:rPr>
              <a:t>Prasmju</a:t>
            </a:r>
            <a:r>
              <a:rPr lang="en-GB" sz="4000" dirty="0">
                <a:solidFill>
                  <a:srgbClr val="FFFF00"/>
                </a:solidFill>
              </a:rPr>
              <a:t> </a:t>
            </a:r>
            <a:r>
              <a:rPr lang="en-GB" sz="4000" dirty="0" err="1">
                <a:solidFill>
                  <a:srgbClr val="FFFF00"/>
                </a:solidFill>
              </a:rPr>
              <a:t>atpazīšanas</a:t>
            </a:r>
            <a:r>
              <a:rPr lang="en-GB" sz="4000" dirty="0">
                <a:solidFill>
                  <a:srgbClr val="FFFF00"/>
                </a:solidFill>
              </a:rPr>
              <a:t> </a:t>
            </a:r>
            <a:r>
              <a:rPr lang="en-GB" sz="4000" dirty="0" err="1">
                <a:solidFill>
                  <a:srgbClr val="FFFF00"/>
                </a:solidFill>
              </a:rPr>
              <a:t>procesa</a:t>
            </a:r>
            <a:r>
              <a:rPr lang="en-GB" sz="4000" dirty="0">
                <a:solidFill>
                  <a:srgbClr val="FFFF00"/>
                </a:solidFill>
              </a:rPr>
              <a:t> </a:t>
            </a:r>
            <a:r>
              <a:rPr lang="en-GB" sz="4000" dirty="0" err="1">
                <a:solidFill>
                  <a:srgbClr val="FFFF00"/>
                </a:solidFill>
              </a:rPr>
              <a:t>posmi</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58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err="1">
                <a:solidFill>
                  <a:srgbClr val="FFFF00"/>
                </a:solidFill>
              </a:rPr>
              <a:t>Prasmju</a:t>
            </a:r>
            <a:r>
              <a:rPr lang="en-GB" sz="1600" b="1" dirty="0">
                <a:solidFill>
                  <a:srgbClr val="FFFF00"/>
                </a:solidFill>
              </a:rPr>
              <a:t> </a:t>
            </a:r>
            <a:r>
              <a:rPr lang="en-GB" sz="1600" b="1" dirty="0" err="1">
                <a:solidFill>
                  <a:srgbClr val="FFFF00"/>
                </a:solidFill>
              </a:rPr>
              <a:t>atpazīšanas</a:t>
            </a:r>
            <a:r>
              <a:rPr lang="en-GB" sz="1600" b="1" dirty="0">
                <a:solidFill>
                  <a:srgbClr val="FFFF00"/>
                </a:solidFill>
              </a:rPr>
              <a:t> </a:t>
            </a:r>
            <a:r>
              <a:rPr lang="en-GB" sz="1600" b="1" dirty="0" err="1">
                <a:solidFill>
                  <a:srgbClr val="FFFF00"/>
                </a:solidFill>
              </a:rPr>
              <a:t>procesa</a:t>
            </a:r>
            <a:r>
              <a:rPr lang="en-GB" sz="1600" b="1" dirty="0">
                <a:solidFill>
                  <a:srgbClr val="FFFF00"/>
                </a:solidFill>
              </a:rPr>
              <a:t> </a:t>
            </a:r>
            <a:r>
              <a:rPr lang="en-GB" sz="1600" b="1" dirty="0" err="1">
                <a:solidFill>
                  <a:srgbClr val="FFFF00"/>
                </a:solidFill>
              </a:rPr>
              <a:t>posmi</a:t>
            </a:r>
            <a:r>
              <a:rPr lang="en-GB" sz="1600" b="1" dirty="0">
                <a:solidFill>
                  <a:srgbClr val="FFFF00"/>
                </a:solidFill>
              </a:rPr>
              <a:t> </a:t>
            </a:r>
          </a:p>
          <a:p>
            <a:pPr algn="l"/>
            <a:r>
              <a:rPr lang="en-IE" dirty="0"/>
              <a:t> </a:t>
            </a:r>
            <a:endParaRPr lang="en-GB" dirty="0"/>
          </a:p>
          <a:p>
            <a:pPr algn="l"/>
            <a:r>
              <a:rPr lang="lv-LV" dirty="0">
                <a:solidFill>
                  <a:schemeClr val="bg1"/>
                </a:solidFill>
              </a:rPr>
              <a:t>Prasmju atpazīšanas procesa posmi var atšķirties atkarībā no atpazīšanas procesa konkrētā konteksta un mērķa. Tomēr daži izplatīti posmi ir parādīti nākamajā slaidā. Turklāt daži procesi var ietvert papildu posmus, piemēram, iespējas tālākai attīstībai.</a:t>
            </a:r>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sz="1200" dirty="0">
                <a:solidFill>
                  <a:schemeClr val="bg1"/>
                </a:solidFill>
                <a:hlinkClick r:id="rId3"/>
              </a:rPr>
              <a:t>www.anqep.gov.pt/np4/753.html</a:t>
            </a:r>
            <a:r>
              <a:rPr lang="en-US" sz="1200" dirty="0">
                <a:solidFill>
                  <a:schemeClr val="bg1"/>
                </a:solidFill>
              </a:rPr>
              <a:t> </a:t>
            </a:r>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84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err="1">
                <a:solidFill>
                  <a:srgbClr val="FFFF00"/>
                </a:solidFill>
              </a:rPr>
              <a:t>Prasmju</a:t>
            </a:r>
            <a:r>
              <a:rPr lang="en-GB" sz="1600" b="1" dirty="0">
                <a:solidFill>
                  <a:srgbClr val="FFFF00"/>
                </a:solidFill>
              </a:rPr>
              <a:t> </a:t>
            </a:r>
            <a:r>
              <a:rPr lang="en-GB" sz="1600" b="1" dirty="0" err="1">
                <a:solidFill>
                  <a:srgbClr val="FFFF00"/>
                </a:solidFill>
              </a:rPr>
              <a:t>atpazīšanas</a:t>
            </a:r>
            <a:r>
              <a:rPr lang="en-GB" sz="1600" b="1" dirty="0">
                <a:solidFill>
                  <a:srgbClr val="FFFF00"/>
                </a:solidFill>
              </a:rPr>
              <a:t> </a:t>
            </a:r>
            <a:r>
              <a:rPr lang="en-GB" sz="1600" b="1" dirty="0" err="1">
                <a:solidFill>
                  <a:srgbClr val="FFFF00"/>
                </a:solidFill>
              </a:rPr>
              <a:t>procesa</a:t>
            </a:r>
            <a:r>
              <a:rPr lang="en-GB" sz="1600" b="1" dirty="0">
                <a:solidFill>
                  <a:srgbClr val="FFFF00"/>
                </a:solidFill>
              </a:rPr>
              <a:t> </a:t>
            </a:r>
            <a:r>
              <a:rPr lang="en-GB" sz="1600" b="1" dirty="0" err="1">
                <a:solidFill>
                  <a:srgbClr val="FFFF00"/>
                </a:solidFill>
              </a:rPr>
              <a:t>posmi</a:t>
            </a:r>
            <a:r>
              <a:rPr lang="en-GB" sz="1600" b="1" dirty="0">
                <a:solidFill>
                  <a:srgbClr val="FFFF00"/>
                </a:solidFill>
              </a:rPr>
              <a:t> </a:t>
            </a:r>
          </a:p>
          <a:p>
            <a:pPr algn="l"/>
            <a:endParaRPr lang="en-US" b="1" dirty="0">
              <a:solidFill>
                <a:srgbClr val="FFFF00"/>
              </a:solidFill>
            </a:endParaRPr>
          </a:p>
          <a:p>
            <a:pPr algn="l">
              <a:buFont typeface="+mj-lt"/>
              <a:buAutoNum type="arabicPeriod"/>
            </a:pPr>
            <a:r>
              <a:rPr lang="lv-LV" dirty="0">
                <a:solidFill>
                  <a:srgbClr val="FFFF00"/>
                </a:solidFill>
              </a:rPr>
              <a:t>Sākotnējais novērtējums: </a:t>
            </a:r>
            <a:r>
              <a:rPr lang="lv-LV" dirty="0">
                <a:solidFill>
                  <a:schemeClr val="bg1"/>
                </a:solidFill>
              </a:rPr>
              <a:t>tas ietver īpašnieka prasmju un zināšanu sākotnējo novērtēšanu, lai noteiktu viņa prasmju līmeni.</a:t>
            </a:r>
          </a:p>
          <a:p>
            <a:pPr algn="l">
              <a:buFont typeface="+mj-lt"/>
              <a:buAutoNum type="arabicPeriod"/>
            </a:pPr>
            <a:endParaRPr lang="lv-LV" dirty="0">
              <a:solidFill>
                <a:srgbClr val="FFFF00"/>
              </a:solidFill>
            </a:endParaRPr>
          </a:p>
          <a:p>
            <a:pPr algn="l">
              <a:buFont typeface="+mj-lt"/>
              <a:buAutoNum type="arabicPeriod"/>
            </a:pPr>
            <a:r>
              <a:rPr lang="lv-LV" dirty="0">
                <a:solidFill>
                  <a:srgbClr val="FFFF00"/>
                </a:solidFill>
              </a:rPr>
              <a:t>Pierādījumu vākšana: </a:t>
            </a:r>
            <a:r>
              <a:rPr lang="lv-LV" dirty="0">
                <a:solidFill>
                  <a:schemeClr val="bg1"/>
                </a:solidFill>
              </a:rPr>
              <a:t>šajā posmā tiek vākti pierādījumi, lai atbalstītu kompetences īpašnieka prasmju pierādījumus. Tas var ietvert darba </a:t>
            </a:r>
            <a:r>
              <a:rPr lang="lv-LV" dirty="0" err="1">
                <a:solidFill>
                  <a:schemeClr val="bg1"/>
                </a:solidFill>
              </a:rPr>
              <a:t>portfolio</a:t>
            </a:r>
            <a:r>
              <a:rPr lang="lv-LV" dirty="0">
                <a:solidFill>
                  <a:schemeClr val="bg1"/>
                </a:solidFill>
              </a:rPr>
              <a:t>, sertifikātu, atsauču un citas dokumentācijas savākšanu.</a:t>
            </a:r>
            <a:endParaRPr lang="en-US" dirty="0">
              <a:solidFill>
                <a:schemeClr val="bg1"/>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86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err="1">
                <a:solidFill>
                  <a:srgbClr val="FFFF00"/>
                </a:solidFill>
              </a:rPr>
              <a:t>Prasmju</a:t>
            </a:r>
            <a:r>
              <a:rPr lang="en-GB" sz="1600" b="1" dirty="0">
                <a:solidFill>
                  <a:srgbClr val="FFFF00"/>
                </a:solidFill>
              </a:rPr>
              <a:t> </a:t>
            </a:r>
            <a:r>
              <a:rPr lang="en-GB" sz="1600" b="1" dirty="0" err="1">
                <a:solidFill>
                  <a:srgbClr val="FFFF00"/>
                </a:solidFill>
              </a:rPr>
              <a:t>atpazīšanas</a:t>
            </a:r>
            <a:r>
              <a:rPr lang="en-GB" sz="1600" b="1" dirty="0">
                <a:solidFill>
                  <a:srgbClr val="FFFF00"/>
                </a:solidFill>
              </a:rPr>
              <a:t> </a:t>
            </a:r>
            <a:r>
              <a:rPr lang="en-GB" sz="1600" b="1" dirty="0" err="1">
                <a:solidFill>
                  <a:srgbClr val="FFFF00"/>
                </a:solidFill>
              </a:rPr>
              <a:t>procesa</a:t>
            </a:r>
            <a:r>
              <a:rPr lang="en-GB" sz="1600" b="1" dirty="0">
                <a:solidFill>
                  <a:srgbClr val="FFFF00"/>
                </a:solidFill>
              </a:rPr>
              <a:t> </a:t>
            </a:r>
            <a:r>
              <a:rPr lang="en-GB" sz="1600" b="1" dirty="0" err="1">
                <a:solidFill>
                  <a:srgbClr val="FFFF00"/>
                </a:solidFill>
              </a:rPr>
              <a:t>posmi</a:t>
            </a:r>
            <a:r>
              <a:rPr lang="en-GB" sz="1600" b="1" dirty="0">
                <a:solidFill>
                  <a:srgbClr val="FFFF00"/>
                </a:solidFill>
              </a:rPr>
              <a:t> </a:t>
            </a:r>
          </a:p>
          <a:p>
            <a:pPr marL="114300" indent="0" algn="l"/>
            <a:endParaRPr lang="en-US" b="1" dirty="0">
              <a:solidFill>
                <a:srgbClr val="FFFF00"/>
              </a:solidFill>
            </a:endParaRPr>
          </a:p>
          <a:p>
            <a:pPr algn="l">
              <a:buFont typeface="+mj-lt"/>
              <a:buAutoNum type="arabicPeriod" startAt="3"/>
            </a:pPr>
            <a:r>
              <a:rPr lang="en-US" dirty="0" err="1">
                <a:solidFill>
                  <a:srgbClr val="FFFF00"/>
                </a:solidFill>
              </a:rPr>
              <a:t>Novērtēšana</a:t>
            </a:r>
            <a:r>
              <a:rPr lang="en-US" dirty="0">
                <a:solidFill>
                  <a:srgbClr val="FFFF00"/>
                </a:solidFill>
              </a:rPr>
              <a:t>: </a:t>
            </a:r>
            <a:r>
              <a:rPr lang="en-US" dirty="0" err="1">
                <a:solidFill>
                  <a:schemeClr val="bg1"/>
                </a:solidFill>
              </a:rPr>
              <a:t>šajā</a:t>
            </a:r>
            <a:r>
              <a:rPr lang="en-US" dirty="0">
                <a:solidFill>
                  <a:schemeClr val="bg1"/>
                </a:solidFill>
              </a:rPr>
              <a:t> </a:t>
            </a:r>
            <a:r>
              <a:rPr lang="en-US" dirty="0" err="1">
                <a:solidFill>
                  <a:schemeClr val="bg1"/>
                </a:solidFill>
              </a:rPr>
              <a:t>posmā</a:t>
            </a:r>
            <a:r>
              <a:rPr lang="en-US" dirty="0">
                <a:solidFill>
                  <a:schemeClr val="bg1"/>
                </a:solidFill>
              </a:rPr>
              <a:t> </a:t>
            </a:r>
            <a:r>
              <a:rPr lang="en-US" dirty="0" err="1">
                <a:solidFill>
                  <a:schemeClr val="bg1"/>
                </a:solidFill>
              </a:rPr>
              <a:t>tiek</a:t>
            </a:r>
            <a:r>
              <a:rPr lang="en-US" dirty="0">
                <a:solidFill>
                  <a:schemeClr val="bg1"/>
                </a:solidFill>
              </a:rPr>
              <a:t> </a:t>
            </a:r>
            <a:r>
              <a:rPr lang="en-US" dirty="0" err="1">
                <a:solidFill>
                  <a:schemeClr val="bg1"/>
                </a:solidFill>
              </a:rPr>
              <a:t>novērtēti</a:t>
            </a:r>
            <a:r>
              <a:rPr lang="en-US" dirty="0">
                <a:solidFill>
                  <a:schemeClr val="bg1"/>
                </a:solidFill>
              </a:rPr>
              <a:t> </a:t>
            </a:r>
            <a:r>
              <a:rPr lang="en-US" dirty="0" err="1">
                <a:solidFill>
                  <a:schemeClr val="bg1"/>
                </a:solidFill>
              </a:rPr>
              <a:t>savāktie</a:t>
            </a:r>
            <a:r>
              <a:rPr lang="en-US" dirty="0">
                <a:solidFill>
                  <a:schemeClr val="bg1"/>
                </a:solidFill>
              </a:rPr>
              <a:t> </a:t>
            </a:r>
            <a:r>
              <a:rPr lang="en-US" dirty="0" err="1">
                <a:solidFill>
                  <a:schemeClr val="bg1"/>
                </a:solidFill>
              </a:rPr>
              <a:t>pierādījumi</a:t>
            </a:r>
            <a:r>
              <a:rPr lang="en-US" dirty="0">
                <a:solidFill>
                  <a:schemeClr val="bg1"/>
                </a:solidFill>
              </a:rPr>
              <a:t>, </a:t>
            </a:r>
            <a:r>
              <a:rPr lang="en-US" dirty="0" err="1">
                <a:solidFill>
                  <a:schemeClr val="bg1"/>
                </a:solidFill>
              </a:rPr>
              <a:t>lai</a:t>
            </a:r>
            <a:r>
              <a:rPr lang="en-US" dirty="0">
                <a:solidFill>
                  <a:schemeClr val="bg1"/>
                </a:solidFill>
              </a:rPr>
              <a:t> </a:t>
            </a:r>
            <a:r>
              <a:rPr lang="en-US" dirty="0" err="1">
                <a:solidFill>
                  <a:schemeClr val="bg1"/>
                </a:solidFill>
              </a:rPr>
              <a:t>noteiktu</a:t>
            </a:r>
            <a:r>
              <a:rPr lang="en-US" dirty="0">
                <a:solidFill>
                  <a:schemeClr val="bg1"/>
                </a:solidFill>
              </a:rPr>
              <a:t>, </a:t>
            </a:r>
            <a:r>
              <a:rPr lang="en-US" dirty="0" err="1">
                <a:solidFill>
                  <a:schemeClr val="bg1"/>
                </a:solidFill>
              </a:rPr>
              <a:t>vai</a:t>
            </a:r>
            <a:r>
              <a:rPr lang="en-US" dirty="0">
                <a:solidFill>
                  <a:schemeClr val="bg1"/>
                </a:solidFill>
              </a:rPr>
              <a:t> </a:t>
            </a:r>
            <a:r>
              <a:rPr lang="en-US" dirty="0" err="1">
                <a:solidFill>
                  <a:schemeClr val="bg1"/>
                </a:solidFill>
              </a:rPr>
              <a:t>prasmju</a:t>
            </a:r>
            <a:r>
              <a:rPr lang="en-US" dirty="0">
                <a:solidFill>
                  <a:schemeClr val="bg1"/>
                </a:solidFill>
              </a:rPr>
              <a:t> </a:t>
            </a:r>
            <a:r>
              <a:rPr lang="en-US" dirty="0" err="1">
                <a:solidFill>
                  <a:schemeClr val="bg1"/>
                </a:solidFill>
              </a:rPr>
              <a:t>īpašnieks</a:t>
            </a:r>
            <a:r>
              <a:rPr lang="en-US" dirty="0">
                <a:solidFill>
                  <a:schemeClr val="bg1"/>
                </a:solidFill>
              </a:rPr>
              <a:t> </a:t>
            </a:r>
            <a:r>
              <a:rPr lang="en-US" dirty="0" err="1">
                <a:solidFill>
                  <a:schemeClr val="bg1"/>
                </a:solidFill>
              </a:rPr>
              <a:t>atbilst</a:t>
            </a:r>
            <a:r>
              <a:rPr lang="en-US" dirty="0">
                <a:solidFill>
                  <a:schemeClr val="bg1"/>
                </a:solidFill>
              </a:rPr>
              <a:t> </a:t>
            </a:r>
            <a:r>
              <a:rPr lang="en-US" dirty="0" err="1">
                <a:solidFill>
                  <a:schemeClr val="bg1"/>
                </a:solidFill>
              </a:rPr>
              <a:t>prasmēm</a:t>
            </a:r>
            <a:r>
              <a:rPr lang="en-US" dirty="0">
                <a:solidFill>
                  <a:schemeClr val="bg1"/>
                </a:solidFill>
              </a:rPr>
              <a:t> </a:t>
            </a:r>
            <a:r>
              <a:rPr lang="en-US" dirty="0" err="1">
                <a:solidFill>
                  <a:schemeClr val="bg1"/>
                </a:solidFill>
              </a:rPr>
              <a:t>nepieciešamajiem</a:t>
            </a:r>
            <a:r>
              <a:rPr lang="en-US" dirty="0">
                <a:solidFill>
                  <a:schemeClr val="bg1"/>
                </a:solidFill>
              </a:rPr>
              <a:t> </a:t>
            </a:r>
            <a:r>
              <a:rPr lang="en-US" dirty="0" err="1">
                <a:solidFill>
                  <a:schemeClr val="bg1"/>
                </a:solidFill>
              </a:rPr>
              <a:t>standartiem</a:t>
            </a:r>
            <a:r>
              <a:rPr lang="en-US" dirty="0">
                <a:solidFill>
                  <a:schemeClr val="bg1"/>
                </a:solidFill>
              </a:rPr>
              <a:t>. Tas var </a:t>
            </a:r>
            <a:r>
              <a:rPr lang="en-US" dirty="0" err="1">
                <a:solidFill>
                  <a:schemeClr val="bg1"/>
                </a:solidFill>
              </a:rPr>
              <a:t>ietvert</a:t>
            </a:r>
            <a:r>
              <a:rPr lang="en-US" dirty="0">
                <a:solidFill>
                  <a:schemeClr val="bg1"/>
                </a:solidFill>
              </a:rPr>
              <a:t> </a:t>
            </a:r>
            <a:r>
              <a:rPr lang="en-US" dirty="0" err="1">
                <a:solidFill>
                  <a:schemeClr val="bg1"/>
                </a:solidFill>
              </a:rPr>
              <a:t>novērtējumus</a:t>
            </a:r>
            <a:r>
              <a:rPr lang="en-US" dirty="0">
                <a:solidFill>
                  <a:schemeClr val="bg1"/>
                </a:solidFill>
              </a:rPr>
              <a:t>, </a:t>
            </a:r>
            <a:r>
              <a:rPr lang="en-US" dirty="0" err="1">
                <a:solidFill>
                  <a:schemeClr val="bg1"/>
                </a:solidFill>
              </a:rPr>
              <a:t>intervijas</a:t>
            </a:r>
            <a:r>
              <a:rPr lang="en-US" dirty="0">
                <a:solidFill>
                  <a:schemeClr val="bg1"/>
                </a:solidFill>
              </a:rPr>
              <a:t> </a:t>
            </a:r>
            <a:r>
              <a:rPr lang="en-US" dirty="0" err="1">
                <a:solidFill>
                  <a:schemeClr val="bg1"/>
                </a:solidFill>
              </a:rPr>
              <a:t>vai</a:t>
            </a:r>
            <a:r>
              <a:rPr lang="en-US" dirty="0">
                <a:solidFill>
                  <a:schemeClr val="bg1"/>
                </a:solidFill>
              </a:rPr>
              <a:t> </a:t>
            </a:r>
            <a:r>
              <a:rPr lang="en-US" dirty="0" err="1">
                <a:solidFill>
                  <a:schemeClr val="bg1"/>
                </a:solidFill>
              </a:rPr>
              <a:t>citas</a:t>
            </a:r>
            <a:r>
              <a:rPr lang="en-US" dirty="0">
                <a:solidFill>
                  <a:schemeClr val="bg1"/>
                </a:solidFill>
              </a:rPr>
              <a:t> </a:t>
            </a:r>
            <a:r>
              <a:rPr lang="en-US" dirty="0" err="1">
                <a:solidFill>
                  <a:schemeClr val="bg1"/>
                </a:solidFill>
              </a:rPr>
              <a:t>novērtēšanas</a:t>
            </a:r>
            <a:r>
              <a:rPr lang="en-US" dirty="0">
                <a:solidFill>
                  <a:schemeClr val="bg1"/>
                </a:solidFill>
              </a:rPr>
              <a:t> </a:t>
            </a:r>
            <a:r>
              <a:rPr lang="en-US" dirty="0" err="1">
                <a:solidFill>
                  <a:schemeClr val="bg1"/>
                </a:solidFill>
              </a:rPr>
              <a:t>metodes</a:t>
            </a:r>
            <a:r>
              <a:rPr lang="en-US" dirty="0">
                <a:solidFill>
                  <a:schemeClr val="bg1"/>
                </a:solidFill>
              </a:rPr>
              <a:t>.</a:t>
            </a:r>
          </a:p>
          <a:p>
            <a:pPr algn="l">
              <a:buFont typeface="+mj-lt"/>
              <a:buAutoNum type="arabicPeriod" startAt="3"/>
            </a:pPr>
            <a:endParaRPr lang="en-US" dirty="0">
              <a:solidFill>
                <a:srgbClr val="FFFF00"/>
              </a:solidFill>
            </a:endParaRPr>
          </a:p>
          <a:p>
            <a:pPr algn="l">
              <a:buFont typeface="+mj-lt"/>
              <a:buAutoNum type="arabicPeriod" startAt="3"/>
            </a:pPr>
            <a:r>
              <a:rPr lang="en-US" dirty="0" err="1">
                <a:solidFill>
                  <a:srgbClr val="FFFF00"/>
                </a:solidFill>
              </a:rPr>
              <a:t>Atgriezeniskā</a:t>
            </a:r>
            <a:r>
              <a:rPr lang="en-US" dirty="0">
                <a:solidFill>
                  <a:srgbClr val="FFFF00"/>
                </a:solidFill>
              </a:rPr>
              <a:t> </a:t>
            </a:r>
            <a:r>
              <a:rPr lang="en-US" dirty="0" err="1">
                <a:solidFill>
                  <a:srgbClr val="FFFF00"/>
                </a:solidFill>
              </a:rPr>
              <a:t>saite</a:t>
            </a:r>
            <a:r>
              <a:rPr lang="en-US" dirty="0">
                <a:solidFill>
                  <a:srgbClr val="FFFF00"/>
                </a:solidFill>
              </a:rPr>
              <a:t> un </a:t>
            </a:r>
            <a:r>
              <a:rPr lang="en-US" dirty="0" err="1">
                <a:solidFill>
                  <a:srgbClr val="FFFF00"/>
                </a:solidFill>
              </a:rPr>
              <a:t>pārdomas</a:t>
            </a:r>
            <a:r>
              <a:rPr lang="en-US" dirty="0">
                <a:solidFill>
                  <a:srgbClr val="FFFF00"/>
                </a:solidFill>
              </a:rPr>
              <a:t>: </a:t>
            </a:r>
            <a:r>
              <a:rPr lang="en-US" dirty="0" err="1">
                <a:solidFill>
                  <a:schemeClr val="bg1"/>
                </a:solidFill>
              </a:rPr>
              <a:t>Šis</a:t>
            </a:r>
            <a:r>
              <a:rPr lang="en-US" dirty="0">
                <a:solidFill>
                  <a:schemeClr val="bg1"/>
                </a:solidFill>
              </a:rPr>
              <a:t> </a:t>
            </a:r>
            <a:r>
              <a:rPr lang="en-US" dirty="0" err="1">
                <a:solidFill>
                  <a:schemeClr val="bg1"/>
                </a:solidFill>
              </a:rPr>
              <a:t>posms</a:t>
            </a:r>
            <a:r>
              <a:rPr lang="en-US" dirty="0">
                <a:solidFill>
                  <a:schemeClr val="bg1"/>
                </a:solidFill>
              </a:rPr>
              <a:t> </a:t>
            </a:r>
            <a:r>
              <a:rPr lang="en-US" dirty="0" err="1">
                <a:solidFill>
                  <a:schemeClr val="bg1"/>
                </a:solidFill>
              </a:rPr>
              <a:t>ietver</a:t>
            </a:r>
            <a:r>
              <a:rPr lang="en-US" dirty="0">
                <a:solidFill>
                  <a:schemeClr val="bg1"/>
                </a:solidFill>
              </a:rPr>
              <a:t> </a:t>
            </a:r>
            <a:r>
              <a:rPr lang="en-US" dirty="0" err="1">
                <a:solidFill>
                  <a:schemeClr val="bg1"/>
                </a:solidFill>
              </a:rPr>
              <a:t>atgriezeniskās</a:t>
            </a:r>
            <a:r>
              <a:rPr lang="en-US" dirty="0">
                <a:solidFill>
                  <a:schemeClr val="bg1"/>
                </a:solidFill>
              </a:rPr>
              <a:t> </a:t>
            </a:r>
            <a:r>
              <a:rPr lang="en-US" dirty="0" err="1">
                <a:solidFill>
                  <a:schemeClr val="bg1"/>
                </a:solidFill>
              </a:rPr>
              <a:t>saites</a:t>
            </a:r>
            <a:r>
              <a:rPr lang="en-US" dirty="0">
                <a:solidFill>
                  <a:schemeClr val="bg1"/>
                </a:solidFill>
              </a:rPr>
              <a:t> </a:t>
            </a:r>
            <a:r>
              <a:rPr lang="en-US" dirty="0" err="1">
                <a:solidFill>
                  <a:schemeClr val="bg1"/>
                </a:solidFill>
              </a:rPr>
              <a:t>sniegšanu</a:t>
            </a:r>
            <a:r>
              <a:rPr lang="en-US" dirty="0">
                <a:solidFill>
                  <a:schemeClr val="bg1"/>
                </a:solidFill>
              </a:rPr>
              <a:t> </a:t>
            </a:r>
            <a:r>
              <a:rPr lang="en-US" dirty="0" err="1">
                <a:solidFill>
                  <a:schemeClr val="bg1"/>
                </a:solidFill>
              </a:rPr>
              <a:t>prasmju</a:t>
            </a:r>
            <a:r>
              <a:rPr lang="en-US" dirty="0">
                <a:solidFill>
                  <a:schemeClr val="bg1"/>
                </a:solidFill>
              </a:rPr>
              <a:t> </a:t>
            </a:r>
            <a:r>
              <a:rPr lang="en-US" dirty="0" err="1">
                <a:solidFill>
                  <a:schemeClr val="bg1"/>
                </a:solidFill>
              </a:rPr>
              <a:t>turētājam</a:t>
            </a:r>
            <a:r>
              <a:rPr lang="en-US" dirty="0">
                <a:solidFill>
                  <a:schemeClr val="bg1"/>
                </a:solidFill>
              </a:rPr>
              <a:t> par </a:t>
            </a:r>
            <a:r>
              <a:rPr lang="en-US" dirty="0" err="1">
                <a:solidFill>
                  <a:schemeClr val="bg1"/>
                </a:solidFill>
              </a:rPr>
              <a:t>stiprajām</a:t>
            </a:r>
            <a:r>
              <a:rPr lang="en-US" dirty="0">
                <a:solidFill>
                  <a:schemeClr val="bg1"/>
                </a:solidFill>
              </a:rPr>
              <a:t> </a:t>
            </a:r>
            <a:r>
              <a:rPr lang="en-US" dirty="0" err="1">
                <a:solidFill>
                  <a:schemeClr val="bg1"/>
                </a:solidFill>
              </a:rPr>
              <a:t>pusēm</a:t>
            </a:r>
            <a:r>
              <a:rPr lang="en-US" dirty="0">
                <a:solidFill>
                  <a:schemeClr val="bg1"/>
                </a:solidFill>
              </a:rPr>
              <a:t> un </a:t>
            </a:r>
            <a:r>
              <a:rPr lang="en-US" dirty="0" err="1">
                <a:solidFill>
                  <a:schemeClr val="bg1"/>
                </a:solidFill>
              </a:rPr>
              <a:t>jomām</a:t>
            </a:r>
            <a:r>
              <a:rPr lang="en-US" dirty="0">
                <a:solidFill>
                  <a:schemeClr val="bg1"/>
                </a:solidFill>
              </a:rPr>
              <a:t>, </a:t>
            </a:r>
            <a:r>
              <a:rPr lang="en-US" dirty="0" err="1">
                <a:solidFill>
                  <a:schemeClr val="bg1"/>
                </a:solidFill>
              </a:rPr>
              <a:t>kuras</a:t>
            </a:r>
            <a:r>
              <a:rPr lang="en-US" dirty="0">
                <a:solidFill>
                  <a:schemeClr val="bg1"/>
                </a:solidFill>
              </a:rPr>
              <a:t> </a:t>
            </a:r>
            <a:r>
              <a:rPr lang="en-US" dirty="0" err="1">
                <a:solidFill>
                  <a:schemeClr val="bg1"/>
                </a:solidFill>
              </a:rPr>
              <a:t>jāuzlabo</a:t>
            </a:r>
            <a:r>
              <a:rPr lang="en-US" dirty="0">
                <a:solidFill>
                  <a:schemeClr val="bg1"/>
                </a:solidFill>
              </a:rPr>
              <a:t>. </a:t>
            </a:r>
            <a:r>
              <a:rPr lang="en-US" dirty="0" err="1">
                <a:solidFill>
                  <a:schemeClr val="bg1"/>
                </a:solidFill>
              </a:rPr>
              <a:t>Prasmju</a:t>
            </a:r>
            <a:r>
              <a:rPr lang="en-US" dirty="0">
                <a:solidFill>
                  <a:schemeClr val="bg1"/>
                </a:solidFill>
              </a:rPr>
              <a:t> </a:t>
            </a:r>
            <a:r>
              <a:rPr lang="en-US" dirty="0" err="1">
                <a:solidFill>
                  <a:schemeClr val="bg1"/>
                </a:solidFill>
              </a:rPr>
              <a:t>turētājs</a:t>
            </a:r>
            <a:r>
              <a:rPr lang="en-US" dirty="0">
                <a:solidFill>
                  <a:schemeClr val="bg1"/>
                </a:solidFill>
              </a:rPr>
              <a:t> var </a:t>
            </a:r>
            <a:r>
              <a:rPr lang="en-US" dirty="0" err="1">
                <a:solidFill>
                  <a:schemeClr val="bg1"/>
                </a:solidFill>
              </a:rPr>
              <a:t>arī</a:t>
            </a:r>
            <a:r>
              <a:rPr lang="en-US" dirty="0">
                <a:solidFill>
                  <a:schemeClr val="bg1"/>
                </a:solidFill>
              </a:rPr>
              <a:t> </a:t>
            </a:r>
            <a:r>
              <a:rPr lang="en-US" dirty="0" err="1">
                <a:solidFill>
                  <a:schemeClr val="bg1"/>
                </a:solidFill>
              </a:rPr>
              <a:t>pārdomāt</a:t>
            </a:r>
            <a:r>
              <a:rPr lang="en-US" dirty="0">
                <a:solidFill>
                  <a:schemeClr val="bg1"/>
                </a:solidFill>
              </a:rPr>
              <a:t> </a:t>
            </a:r>
            <a:r>
              <a:rPr lang="en-US" dirty="0" err="1">
                <a:solidFill>
                  <a:schemeClr val="bg1"/>
                </a:solidFill>
              </a:rPr>
              <a:t>savu</a:t>
            </a:r>
            <a:r>
              <a:rPr lang="en-US" dirty="0">
                <a:solidFill>
                  <a:schemeClr val="bg1"/>
                </a:solidFill>
              </a:rPr>
              <a:t> </a:t>
            </a:r>
            <a:r>
              <a:rPr lang="en-US" dirty="0" err="1">
                <a:solidFill>
                  <a:schemeClr val="bg1"/>
                </a:solidFill>
              </a:rPr>
              <a:t>sniegumu</a:t>
            </a:r>
            <a:r>
              <a:rPr lang="en-US" dirty="0">
                <a:solidFill>
                  <a:schemeClr val="bg1"/>
                </a:solidFill>
              </a:rPr>
              <a:t> un </a:t>
            </a:r>
            <a:r>
              <a:rPr lang="en-US" dirty="0" err="1">
                <a:solidFill>
                  <a:schemeClr val="bg1"/>
                </a:solidFill>
              </a:rPr>
              <a:t>noteikt</a:t>
            </a:r>
            <a:r>
              <a:rPr lang="en-US" dirty="0">
                <a:solidFill>
                  <a:schemeClr val="bg1"/>
                </a:solidFill>
              </a:rPr>
              <a:t> </a:t>
            </a:r>
            <a:r>
              <a:rPr lang="en-US" dirty="0" err="1">
                <a:solidFill>
                  <a:schemeClr val="bg1"/>
                </a:solidFill>
              </a:rPr>
              <a:t>jomas</a:t>
            </a:r>
            <a:r>
              <a:rPr lang="en-US" dirty="0">
                <a:solidFill>
                  <a:schemeClr val="bg1"/>
                </a:solidFill>
              </a:rPr>
              <a:t> </a:t>
            </a:r>
            <a:r>
              <a:rPr lang="en-US" dirty="0" err="1">
                <a:solidFill>
                  <a:schemeClr val="bg1"/>
                </a:solidFill>
              </a:rPr>
              <a:t>turpmākai</a:t>
            </a:r>
            <a:r>
              <a:rPr lang="en-US" dirty="0">
                <a:solidFill>
                  <a:schemeClr val="bg1"/>
                </a:solidFill>
              </a:rPr>
              <a:t> </a:t>
            </a:r>
            <a:r>
              <a:rPr lang="en-US" dirty="0" err="1">
                <a:solidFill>
                  <a:schemeClr val="bg1"/>
                </a:solidFill>
              </a:rPr>
              <a:t>attīstībai</a:t>
            </a:r>
            <a:r>
              <a:rPr lang="en-US" dirty="0">
                <a:solidFill>
                  <a:schemeClr val="bg1"/>
                </a:solidFill>
              </a:rPr>
              <a:t>.</a:t>
            </a:r>
            <a:endParaRPr lang="en-IE" dirty="0">
              <a:solidFill>
                <a:schemeClr val="bg1"/>
              </a:solidFill>
            </a:endParaRPr>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038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err="1">
                <a:solidFill>
                  <a:srgbClr val="FFFF00"/>
                </a:solidFill>
              </a:rPr>
              <a:t>Prasmju</a:t>
            </a:r>
            <a:r>
              <a:rPr lang="en-GB" sz="1600" b="1" dirty="0">
                <a:solidFill>
                  <a:srgbClr val="FFFF00"/>
                </a:solidFill>
              </a:rPr>
              <a:t> </a:t>
            </a:r>
            <a:r>
              <a:rPr lang="en-GB" sz="1600" b="1" dirty="0" err="1">
                <a:solidFill>
                  <a:srgbClr val="FFFF00"/>
                </a:solidFill>
              </a:rPr>
              <a:t>atpazīšanas</a:t>
            </a:r>
            <a:r>
              <a:rPr lang="en-GB" sz="1600" b="1" dirty="0">
                <a:solidFill>
                  <a:srgbClr val="FFFF00"/>
                </a:solidFill>
              </a:rPr>
              <a:t> </a:t>
            </a:r>
            <a:r>
              <a:rPr lang="en-GB" sz="1600" b="1" dirty="0" err="1">
                <a:solidFill>
                  <a:srgbClr val="FFFF00"/>
                </a:solidFill>
              </a:rPr>
              <a:t>procesa</a:t>
            </a:r>
            <a:r>
              <a:rPr lang="en-GB" sz="1600" b="1" dirty="0">
                <a:solidFill>
                  <a:srgbClr val="FFFF00"/>
                </a:solidFill>
              </a:rPr>
              <a:t> </a:t>
            </a:r>
            <a:r>
              <a:rPr lang="en-GB" sz="1600" b="1" dirty="0" err="1">
                <a:solidFill>
                  <a:srgbClr val="FFFF00"/>
                </a:solidFill>
              </a:rPr>
              <a:t>posmi</a:t>
            </a:r>
            <a:r>
              <a:rPr lang="en-GB" sz="1600" b="1" dirty="0">
                <a:solidFill>
                  <a:srgbClr val="FFFF00"/>
                </a:solidFill>
              </a:rPr>
              <a:t> </a:t>
            </a:r>
          </a:p>
          <a:p>
            <a:pPr marL="114300" indent="0" algn="l"/>
            <a:endParaRPr lang="en-US" b="1" dirty="0">
              <a:solidFill>
                <a:srgbClr val="FFFF00"/>
              </a:solidFill>
            </a:endParaRPr>
          </a:p>
          <a:p>
            <a:pPr algn="l">
              <a:buFont typeface="+mj-lt"/>
              <a:buAutoNum type="arabicPeriod" startAt="5"/>
            </a:pPr>
            <a:r>
              <a:rPr lang="lv-LV" dirty="0">
                <a:solidFill>
                  <a:srgbClr val="FFFF00"/>
                </a:solidFill>
              </a:rPr>
              <a:t>Sertifikācija vai atzīšana: </a:t>
            </a:r>
            <a:r>
              <a:rPr lang="lv-LV" dirty="0">
                <a:solidFill>
                  <a:schemeClr val="bg1"/>
                </a:solidFill>
              </a:rPr>
              <a:t>šajā posmā prasmju turētājam tiek piešķirts sertifikāts vai atzīšana, ja viņš atbilst prasmēm nepieciešamajiem standartiem. Tas var ietvert sertifikāta vai emblēmas izsniegšanu vai kvalifikācijas pievienošanu prasmju turētāja CV vai profesionālajam profilam.</a:t>
            </a:r>
          </a:p>
          <a:p>
            <a:pPr algn="l">
              <a:buFont typeface="+mj-lt"/>
              <a:buAutoNum type="arabicPeriod" startAt="5"/>
            </a:pPr>
            <a:endParaRPr lang="lv-LV" dirty="0">
              <a:solidFill>
                <a:srgbClr val="FFFF00"/>
              </a:solidFill>
            </a:endParaRPr>
          </a:p>
          <a:p>
            <a:pPr algn="l">
              <a:buFont typeface="+mj-lt"/>
              <a:buAutoNum type="arabicPeriod" startAt="5"/>
            </a:pPr>
            <a:r>
              <a:rPr lang="lv-LV" dirty="0">
                <a:solidFill>
                  <a:srgbClr val="FFFF00"/>
                </a:solidFill>
              </a:rPr>
              <a:t>Pārskatīšana un atjaunošana. </a:t>
            </a:r>
            <a:r>
              <a:rPr lang="lv-LV" dirty="0">
                <a:solidFill>
                  <a:schemeClr val="bg1"/>
                </a:solidFill>
              </a:rPr>
              <a:t>Šis posms ietver periodisku turētāja prasmju un zināšanu pārskatīšanu, lai nodrošinātu, ka tās joprojām atbilst nepieciešamajiem kompetences standartiem. Tas var ietvert atkārtotu sertifikāciju vai atzīšanas atjaunošanu.</a:t>
            </a:r>
            <a:endParaRPr lang="en-IE" dirty="0">
              <a:solidFill>
                <a:schemeClr val="bg1"/>
              </a:solidFill>
            </a:endParaRPr>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525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1667781"/>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A3:</a:t>
            </a:r>
            <a:br>
              <a:rPr lang="en-GB" sz="4000" dirty="0">
                <a:solidFill>
                  <a:schemeClr val="bg1"/>
                </a:solidFill>
              </a:rPr>
            </a:br>
            <a:r>
              <a:rPr lang="en-US" sz="4000" dirty="0" err="1">
                <a:solidFill>
                  <a:srgbClr val="FFFF00"/>
                </a:solidFill>
              </a:rPr>
              <a:t>Instrumenti</a:t>
            </a:r>
            <a:r>
              <a:rPr lang="en-US" sz="4000" dirty="0">
                <a:solidFill>
                  <a:srgbClr val="FFFF00"/>
                </a:solidFill>
              </a:rPr>
              <a:t> </a:t>
            </a:r>
            <a:r>
              <a:rPr lang="en-US" sz="4000" dirty="0" err="1">
                <a:solidFill>
                  <a:srgbClr val="FFFF00"/>
                </a:solidFill>
              </a:rPr>
              <a:t>caurviju</a:t>
            </a:r>
            <a:r>
              <a:rPr lang="en-US" sz="4000" dirty="0">
                <a:solidFill>
                  <a:srgbClr val="FFFF00"/>
                </a:solidFill>
              </a:rPr>
              <a:t> </a:t>
            </a:r>
            <a:r>
              <a:rPr lang="en-US" sz="4000" dirty="0" err="1">
                <a:solidFill>
                  <a:srgbClr val="FFFF00"/>
                </a:solidFill>
              </a:rPr>
              <a:t>prasmju</a:t>
            </a:r>
            <a:r>
              <a:rPr lang="en-US" sz="4000" dirty="0">
                <a:solidFill>
                  <a:srgbClr val="FFFF00"/>
                </a:solidFill>
              </a:rPr>
              <a:t> </a:t>
            </a:r>
            <a:r>
              <a:rPr lang="en-US" sz="4000" dirty="0" err="1">
                <a:solidFill>
                  <a:srgbClr val="FFFF00"/>
                </a:solidFill>
              </a:rPr>
              <a:t>novērtēšanas</a:t>
            </a:r>
            <a:r>
              <a:rPr lang="en-US" sz="4000" dirty="0">
                <a:solidFill>
                  <a:srgbClr val="FFFF00"/>
                </a:solidFill>
              </a:rPr>
              <a:t> </a:t>
            </a:r>
            <a:r>
              <a:rPr lang="en-US" sz="4000" dirty="0" err="1">
                <a:solidFill>
                  <a:srgbClr val="FFFF00"/>
                </a:solidFill>
              </a:rPr>
              <a:t>atbalstam</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04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err="1">
                <a:solidFill>
                  <a:schemeClr val="bg1"/>
                </a:solidFill>
              </a:rPr>
              <a:t>Instrumenti</a:t>
            </a:r>
            <a:r>
              <a:rPr lang="en-US" sz="1600" b="1" dirty="0">
                <a:solidFill>
                  <a:schemeClr val="bg1"/>
                </a:solidFill>
              </a:rPr>
              <a:t> </a:t>
            </a:r>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novērtēšanas</a:t>
            </a:r>
            <a:r>
              <a:rPr lang="en-US" sz="1600" b="1" dirty="0">
                <a:solidFill>
                  <a:srgbClr val="FFFF00"/>
                </a:solidFill>
              </a:rPr>
              <a:t> </a:t>
            </a:r>
            <a:r>
              <a:rPr lang="en-US" sz="1600" b="1" dirty="0" err="1">
                <a:solidFill>
                  <a:schemeClr val="bg1"/>
                </a:solidFill>
              </a:rPr>
              <a:t>atbalstam</a:t>
            </a:r>
            <a:endParaRPr lang="en-US" sz="1600" b="1" dirty="0">
              <a:solidFill>
                <a:schemeClr val="bg1"/>
              </a:solidFill>
            </a:endParaRPr>
          </a:p>
          <a:p>
            <a:pPr algn="l"/>
            <a:endParaRPr lang="en-US" dirty="0">
              <a:solidFill>
                <a:schemeClr val="bg1"/>
              </a:solidFill>
            </a:endParaRPr>
          </a:p>
          <a:p>
            <a:pPr algn="l"/>
            <a:r>
              <a:rPr lang="en-US" dirty="0" err="1">
                <a:solidFill>
                  <a:schemeClr val="bg1"/>
                </a:solidFill>
              </a:rPr>
              <a:t>Ir</a:t>
            </a:r>
            <a:r>
              <a:rPr lang="en-US" dirty="0">
                <a:solidFill>
                  <a:schemeClr val="bg1"/>
                </a:solidFill>
              </a:rPr>
              <a:t> </a:t>
            </a:r>
            <a:r>
              <a:rPr lang="en-US" dirty="0" err="1">
                <a:solidFill>
                  <a:schemeClr val="bg1"/>
                </a:solidFill>
              </a:rPr>
              <a:t>dažādi</a:t>
            </a:r>
            <a:r>
              <a:rPr lang="en-US" dirty="0">
                <a:solidFill>
                  <a:schemeClr val="bg1"/>
                </a:solidFill>
              </a:rPr>
              <a:t> </a:t>
            </a:r>
            <a:r>
              <a:rPr lang="en-US" dirty="0" err="1">
                <a:solidFill>
                  <a:schemeClr val="bg1"/>
                </a:solidFill>
              </a:rPr>
              <a:t>instrumenti</a:t>
            </a:r>
            <a:r>
              <a:rPr lang="en-US" dirty="0">
                <a:solidFill>
                  <a:schemeClr val="bg1"/>
                </a:solidFill>
              </a:rPr>
              <a:t>, kas var </a:t>
            </a:r>
            <a:r>
              <a:rPr lang="en-US" dirty="0" err="1">
                <a:solidFill>
                  <a:schemeClr val="bg1"/>
                </a:solidFill>
              </a:rPr>
              <a:t>atbalstīt</a:t>
            </a:r>
            <a:r>
              <a:rPr lang="en-US" dirty="0">
                <a:solidFill>
                  <a:schemeClr val="bg1"/>
                </a:solidFill>
              </a:rPr>
              <a:t> </a:t>
            </a:r>
            <a:r>
              <a:rPr lang="en-US" dirty="0" err="1">
                <a:solidFill>
                  <a:schemeClr val="bg1"/>
                </a:solidFill>
              </a:rPr>
              <a:t>kompetenču</a:t>
            </a:r>
            <a:r>
              <a:rPr lang="en-US" dirty="0">
                <a:solidFill>
                  <a:schemeClr val="bg1"/>
                </a:solidFill>
              </a:rPr>
              <a:t> </a:t>
            </a:r>
            <a:r>
              <a:rPr lang="en-US" dirty="0" err="1">
                <a:solidFill>
                  <a:schemeClr val="bg1"/>
                </a:solidFill>
              </a:rPr>
              <a:t>novērtēšanu</a:t>
            </a:r>
            <a:r>
              <a:rPr lang="en-US" dirty="0">
                <a:solidFill>
                  <a:schemeClr val="bg1"/>
                </a:solidFill>
              </a:rPr>
              <a:t>. </a:t>
            </a:r>
            <a:r>
              <a:rPr lang="en-US" dirty="0" err="1">
                <a:solidFill>
                  <a:schemeClr val="bg1"/>
                </a:solidFill>
              </a:rPr>
              <a:t>Novērtējumos</a:t>
            </a:r>
            <a:r>
              <a:rPr lang="en-US" dirty="0">
                <a:solidFill>
                  <a:schemeClr val="bg1"/>
                </a:solidFill>
              </a:rPr>
              <a:t> var </a:t>
            </a:r>
            <a:r>
              <a:rPr lang="en-US" dirty="0" err="1">
                <a:solidFill>
                  <a:schemeClr val="bg1"/>
                </a:solidFill>
              </a:rPr>
              <a:t>izmantot</a:t>
            </a:r>
            <a:r>
              <a:rPr lang="en-US" dirty="0">
                <a:solidFill>
                  <a:schemeClr val="bg1"/>
                </a:solidFill>
              </a:rPr>
              <a:t> </a:t>
            </a:r>
            <a:r>
              <a:rPr lang="en-US" dirty="0" err="1">
                <a:solidFill>
                  <a:schemeClr val="bg1"/>
                </a:solidFill>
              </a:rPr>
              <a:t>vairākus</a:t>
            </a:r>
            <a:r>
              <a:rPr lang="en-US" dirty="0">
                <a:solidFill>
                  <a:schemeClr val="bg1"/>
                </a:solidFill>
              </a:rPr>
              <a:t> </a:t>
            </a:r>
            <a:r>
              <a:rPr lang="en-US" dirty="0" err="1">
                <a:solidFill>
                  <a:schemeClr val="bg1"/>
                </a:solidFill>
              </a:rPr>
              <a:t>rīkus</a:t>
            </a:r>
            <a:r>
              <a:rPr lang="en-US" dirty="0">
                <a:solidFill>
                  <a:schemeClr val="bg1"/>
                </a:solidFill>
              </a:rPr>
              <a:t>, </a:t>
            </a:r>
            <a:r>
              <a:rPr lang="en-US" dirty="0" err="1">
                <a:solidFill>
                  <a:schemeClr val="bg1"/>
                </a:solidFill>
              </a:rPr>
              <a:t>lai</a:t>
            </a:r>
            <a:r>
              <a:rPr lang="en-US" dirty="0">
                <a:solidFill>
                  <a:schemeClr val="bg1"/>
                </a:solidFill>
              </a:rPr>
              <a:t> </a:t>
            </a:r>
            <a:r>
              <a:rPr lang="en-US" dirty="0" err="1">
                <a:solidFill>
                  <a:schemeClr val="bg1"/>
                </a:solidFill>
              </a:rPr>
              <a:t>sniegtu</a:t>
            </a:r>
            <a:r>
              <a:rPr lang="en-US" dirty="0">
                <a:solidFill>
                  <a:schemeClr val="bg1"/>
                </a:solidFill>
              </a:rPr>
              <a:t> </a:t>
            </a:r>
            <a:r>
              <a:rPr lang="en-US" dirty="0" err="1">
                <a:solidFill>
                  <a:schemeClr val="bg1"/>
                </a:solidFill>
              </a:rPr>
              <a:t>visaptverošāku</a:t>
            </a:r>
            <a:r>
              <a:rPr lang="en-US" dirty="0">
                <a:solidFill>
                  <a:schemeClr val="bg1"/>
                </a:solidFill>
              </a:rPr>
              <a:t> </a:t>
            </a:r>
            <a:r>
              <a:rPr lang="en-US" dirty="0" err="1">
                <a:solidFill>
                  <a:schemeClr val="bg1"/>
                </a:solidFill>
              </a:rPr>
              <a:t>priekšstatu</a:t>
            </a:r>
            <a:r>
              <a:rPr lang="en-US" dirty="0">
                <a:solidFill>
                  <a:schemeClr val="bg1"/>
                </a:solidFill>
              </a:rPr>
              <a:t> par </a:t>
            </a:r>
            <a:r>
              <a:rPr lang="en-US" dirty="0" err="1">
                <a:solidFill>
                  <a:schemeClr val="bg1"/>
                </a:solidFill>
              </a:rPr>
              <a:t>turētāja</a:t>
            </a:r>
            <a:r>
              <a:rPr lang="en-US" dirty="0">
                <a:solidFill>
                  <a:schemeClr val="bg1"/>
                </a:solidFill>
              </a:rPr>
              <a:t> </a:t>
            </a:r>
            <a:r>
              <a:rPr lang="en-US" dirty="0" err="1">
                <a:solidFill>
                  <a:schemeClr val="bg1"/>
                </a:solidFill>
              </a:rPr>
              <a:t>prasmēm</a:t>
            </a:r>
            <a:r>
              <a:rPr lang="en-US" dirty="0">
                <a:solidFill>
                  <a:schemeClr val="bg1"/>
                </a:solidFill>
              </a:rPr>
              <a:t>. </a:t>
            </a:r>
            <a:r>
              <a:rPr lang="en-US" dirty="0" err="1">
                <a:solidFill>
                  <a:schemeClr val="bg1"/>
                </a:solidFill>
              </a:rPr>
              <a:t>Tālāk</a:t>
            </a:r>
            <a:r>
              <a:rPr lang="en-US" dirty="0">
                <a:solidFill>
                  <a:schemeClr val="bg1"/>
                </a:solidFill>
              </a:rPr>
              <a:t> </a:t>
            </a:r>
            <a:r>
              <a:rPr lang="en-US" dirty="0" err="1">
                <a:solidFill>
                  <a:schemeClr val="bg1"/>
                </a:solidFill>
              </a:rPr>
              <a:t>ir</a:t>
            </a:r>
            <a:r>
              <a:rPr lang="en-US" dirty="0">
                <a:solidFill>
                  <a:schemeClr val="bg1"/>
                </a:solidFill>
              </a:rPr>
              <a:t> </a:t>
            </a:r>
            <a:r>
              <a:rPr lang="en-US" dirty="0" err="1">
                <a:solidFill>
                  <a:schemeClr val="bg1"/>
                </a:solidFill>
              </a:rPr>
              <a:t>sniegti</a:t>
            </a:r>
            <a:r>
              <a:rPr lang="en-US" dirty="0">
                <a:solidFill>
                  <a:schemeClr val="bg1"/>
                </a:solidFill>
              </a:rPr>
              <a:t> </a:t>
            </a:r>
            <a:r>
              <a:rPr lang="en-US" dirty="0" err="1">
                <a:solidFill>
                  <a:schemeClr val="bg1"/>
                </a:solidFill>
              </a:rPr>
              <a:t>daži</a:t>
            </a:r>
            <a:r>
              <a:rPr lang="en-US" dirty="0">
                <a:solidFill>
                  <a:schemeClr val="bg1"/>
                </a:solidFill>
              </a:rPr>
              <a:t> </a:t>
            </a:r>
            <a:r>
              <a:rPr lang="en-US" dirty="0" err="1">
                <a:solidFill>
                  <a:schemeClr val="bg1"/>
                </a:solidFill>
              </a:rPr>
              <a:t>vērtēšanas</a:t>
            </a:r>
            <a:r>
              <a:rPr lang="en-US" dirty="0">
                <a:solidFill>
                  <a:schemeClr val="bg1"/>
                </a:solidFill>
              </a:rPr>
              <a:t> </a:t>
            </a:r>
            <a:r>
              <a:rPr lang="en-US" dirty="0" err="1">
                <a:solidFill>
                  <a:schemeClr val="bg1"/>
                </a:solidFill>
              </a:rPr>
              <a:t>rīku</a:t>
            </a:r>
            <a:r>
              <a:rPr lang="en-US" dirty="0">
                <a:solidFill>
                  <a:schemeClr val="bg1"/>
                </a:solidFill>
              </a:rPr>
              <a:t> </a:t>
            </a:r>
            <a:r>
              <a:rPr lang="en-US" dirty="0" err="1">
                <a:solidFill>
                  <a:schemeClr val="bg1"/>
                </a:solidFill>
              </a:rPr>
              <a:t>piemēri</a:t>
            </a:r>
            <a:r>
              <a:rPr lang="en-US" dirty="0">
                <a:solidFill>
                  <a:schemeClr val="bg1"/>
                </a:solidFill>
              </a:rPr>
              <a:t>.</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sz="1200" dirty="0">
                <a:solidFill>
                  <a:schemeClr val="bg1"/>
                </a:solidFill>
                <a:hlinkClick r:id="rId3"/>
              </a:rPr>
              <a:t>https://worldweather.wmo.int/tt_cat/systems.php</a:t>
            </a:r>
            <a:r>
              <a:rPr lang="en-US" sz="1200" dirty="0">
                <a:solidFill>
                  <a:schemeClr val="bg1"/>
                </a:solidFill>
              </a:rPr>
              <a:t> </a:t>
            </a:r>
          </a:p>
          <a:p>
            <a:pPr algn="l"/>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12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err="1">
                <a:solidFill>
                  <a:schemeClr val="bg1"/>
                </a:solidFill>
              </a:rPr>
              <a:t>Instrumenti</a:t>
            </a:r>
            <a:r>
              <a:rPr lang="en-US" sz="1600" b="1" dirty="0">
                <a:solidFill>
                  <a:schemeClr val="bg1"/>
                </a:solidFill>
              </a:rPr>
              <a:t> </a:t>
            </a:r>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novērtēšanas</a:t>
            </a:r>
            <a:r>
              <a:rPr lang="en-US" sz="1600" b="1" dirty="0">
                <a:solidFill>
                  <a:srgbClr val="FFFF00"/>
                </a:solidFill>
              </a:rPr>
              <a:t> </a:t>
            </a:r>
            <a:r>
              <a:rPr lang="en-US" sz="1600" b="1" dirty="0" err="1">
                <a:solidFill>
                  <a:schemeClr val="bg1"/>
                </a:solidFill>
              </a:rPr>
              <a:t>atbalstam</a:t>
            </a:r>
            <a:endParaRPr lang="en-US" sz="1600" b="1" dirty="0">
              <a:solidFill>
                <a:schemeClr val="bg1"/>
              </a:solidFill>
            </a:endParaRPr>
          </a:p>
          <a:p>
            <a:pPr marL="114300" indent="0" algn="l"/>
            <a:endParaRPr lang="en-US" b="1" dirty="0">
              <a:solidFill>
                <a:srgbClr val="FFFF00"/>
              </a:solidFill>
            </a:endParaRPr>
          </a:p>
          <a:p>
            <a:pPr algn="l"/>
            <a:r>
              <a:rPr lang="lv-LV" dirty="0">
                <a:solidFill>
                  <a:srgbClr val="FFFF00"/>
                </a:solidFill>
              </a:rPr>
              <a:t>Pašnovērtējuma rīki: </a:t>
            </a:r>
            <a:r>
              <a:rPr lang="lv-LV" dirty="0">
                <a:solidFill>
                  <a:schemeClr val="bg1"/>
                </a:solidFill>
              </a:rPr>
              <a:t>šie rīki ļauj kompetences turētājiem novērtēt savas prasmes un zināšanas, pamatojoties uz noteiktu kritēriju kopumu. </a:t>
            </a:r>
            <a:r>
              <a:rPr lang="lv-LV" dirty="0" err="1">
                <a:solidFill>
                  <a:schemeClr val="bg1"/>
                </a:solidFill>
              </a:rPr>
              <a:t>Pašnovērtēšanas</a:t>
            </a:r>
            <a:r>
              <a:rPr lang="lv-LV" dirty="0">
                <a:solidFill>
                  <a:schemeClr val="bg1"/>
                </a:solidFill>
              </a:rPr>
              <a:t> rīki var būt noderīgi, lai nodrošinātu sākumpunktu turpmākai novērtēšanai un identificētu jomas, kurās jāveic uzlabojumi.</a:t>
            </a:r>
          </a:p>
          <a:p>
            <a:pPr algn="l"/>
            <a:endParaRPr lang="lv-LV" dirty="0">
              <a:solidFill>
                <a:srgbClr val="FFFF00"/>
              </a:solidFill>
            </a:endParaRPr>
          </a:p>
          <a:p>
            <a:pPr algn="l"/>
            <a:r>
              <a:rPr lang="lv-LV" dirty="0">
                <a:solidFill>
                  <a:srgbClr val="FFFF00"/>
                </a:solidFill>
              </a:rPr>
              <a:t>Standartizēti testi un novērtējumi: </a:t>
            </a:r>
            <a:r>
              <a:rPr lang="lv-LV" dirty="0">
                <a:solidFill>
                  <a:schemeClr val="bg1"/>
                </a:solidFill>
              </a:rPr>
              <a:t>šie rīki izmanto standartizētus pasākumus un procedūras, lai novērtētu prasmes noteiktā jomā.</a:t>
            </a:r>
            <a:endParaRPr lang="en-GB"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793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err="1">
                <a:solidFill>
                  <a:schemeClr val="bg1"/>
                </a:solidFill>
              </a:rPr>
              <a:t>Instrumenti</a:t>
            </a:r>
            <a:r>
              <a:rPr lang="en-US" sz="1600" b="1" dirty="0">
                <a:solidFill>
                  <a:schemeClr val="bg1"/>
                </a:solidFill>
              </a:rPr>
              <a:t> </a:t>
            </a:r>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novērtēšanas</a:t>
            </a:r>
            <a:r>
              <a:rPr lang="en-US" sz="1600" b="1" dirty="0">
                <a:solidFill>
                  <a:srgbClr val="FFFF00"/>
                </a:solidFill>
              </a:rPr>
              <a:t> </a:t>
            </a:r>
            <a:r>
              <a:rPr lang="en-US" sz="1600" b="1" dirty="0" err="1">
                <a:solidFill>
                  <a:schemeClr val="bg1"/>
                </a:solidFill>
              </a:rPr>
              <a:t>atbalstam</a:t>
            </a:r>
            <a:endParaRPr lang="en-US" sz="1600" b="1" dirty="0">
              <a:solidFill>
                <a:schemeClr val="bg1"/>
              </a:solidFill>
            </a:endParaRPr>
          </a:p>
          <a:p>
            <a:pPr marL="114300" indent="0" algn="l"/>
            <a:endParaRPr lang="en-US" b="1" dirty="0">
              <a:solidFill>
                <a:srgbClr val="FFFF00"/>
              </a:solidFill>
            </a:endParaRPr>
          </a:p>
          <a:p>
            <a:pPr algn="l"/>
            <a:r>
              <a:rPr lang="lv-LV" dirty="0">
                <a:solidFill>
                  <a:srgbClr val="FFFF00"/>
                </a:solidFill>
              </a:rPr>
              <a:t>Veiktspējas novērtējumi: </a:t>
            </a:r>
            <a:r>
              <a:rPr lang="lv-LV" dirty="0">
                <a:solidFill>
                  <a:schemeClr val="bg1"/>
                </a:solidFill>
              </a:rPr>
              <a:t>šos rīkus izmanto, lai novērtētu prasmes, novērojot kompetences turētāju, veicot uzdevumu vai darbu. Darbības novērtējumi var būt noderīgi, lai novērtētu praktiskas prasmes un zināšanas reālā kontekstā.</a:t>
            </a:r>
          </a:p>
          <a:p>
            <a:pPr algn="l"/>
            <a:endParaRPr lang="lv-LV" dirty="0">
              <a:solidFill>
                <a:srgbClr val="FFFF00"/>
              </a:solidFill>
            </a:endParaRPr>
          </a:p>
          <a:p>
            <a:pPr algn="l"/>
            <a:r>
              <a:rPr lang="lv-LV" dirty="0">
                <a:solidFill>
                  <a:srgbClr val="FFFF00"/>
                </a:solidFill>
              </a:rPr>
              <a:t>Portfeļi: </a:t>
            </a:r>
            <a:r>
              <a:rPr lang="lv-LV" dirty="0">
                <a:solidFill>
                  <a:schemeClr val="bg1"/>
                </a:solidFill>
              </a:rPr>
              <a:t>Portfeļi ir pierādījumu kopumi, kas parāda turētāja prasmes un zināšanas. Portfeļos var būt darba paraugi, sertifikāti un cita dokumentācija, un tie var būt noderīgi, lai sniegtu visaptverošu priekšstatu par turētāja kompetencēm.</a:t>
            </a:r>
            <a:endParaRPr lang="en-GB"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985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err="1">
                <a:solidFill>
                  <a:schemeClr val="bg1"/>
                </a:solidFill>
              </a:rPr>
              <a:t>Instrumenti</a:t>
            </a:r>
            <a:r>
              <a:rPr lang="en-US" sz="1600" b="1" dirty="0">
                <a:solidFill>
                  <a:schemeClr val="bg1"/>
                </a:solidFill>
              </a:rPr>
              <a:t> </a:t>
            </a:r>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novērtēšanas</a:t>
            </a:r>
            <a:r>
              <a:rPr lang="en-US" sz="1600" b="1" dirty="0">
                <a:solidFill>
                  <a:srgbClr val="FFFF00"/>
                </a:solidFill>
              </a:rPr>
              <a:t> </a:t>
            </a:r>
            <a:r>
              <a:rPr lang="en-US" sz="1600" b="1" dirty="0" err="1">
                <a:solidFill>
                  <a:schemeClr val="bg1"/>
                </a:solidFill>
              </a:rPr>
              <a:t>atbalstam</a:t>
            </a:r>
            <a:endParaRPr lang="en-US" sz="1600" b="1" dirty="0">
              <a:solidFill>
                <a:schemeClr val="bg1"/>
              </a:solidFill>
            </a:endParaRPr>
          </a:p>
          <a:p>
            <a:pPr marL="114300" indent="0" algn="l"/>
            <a:endParaRPr lang="en-US" b="1" dirty="0">
              <a:solidFill>
                <a:srgbClr val="FFFF00"/>
              </a:solidFill>
            </a:endParaRPr>
          </a:p>
          <a:p>
            <a:pPr algn="l"/>
            <a:r>
              <a:rPr lang="lv-LV" dirty="0">
                <a:solidFill>
                  <a:srgbClr val="FFFF00"/>
                </a:solidFill>
              </a:rPr>
              <a:t>Salīdzinošā vērtēšana: </a:t>
            </a:r>
            <a:r>
              <a:rPr lang="lv-LV" dirty="0">
                <a:solidFill>
                  <a:schemeClr val="bg1"/>
                </a:solidFill>
              </a:rPr>
              <a:t>Salīdzinošā vērtēšana ietver kompetences novērtēšanu, ko veic kolēģi vai citi profesionāļi tajā pašā jomā. Salīdzinoši novērtējumi var sniegt vērtīgu atgriezenisko saiti un ieskatu turētāja prasmēs no citas perspektīvas.</a:t>
            </a:r>
          </a:p>
          <a:p>
            <a:pPr algn="l"/>
            <a:endParaRPr lang="lv-LV" dirty="0">
              <a:solidFill>
                <a:srgbClr val="FFFF00"/>
              </a:solidFill>
            </a:endParaRPr>
          </a:p>
          <a:p>
            <a:pPr algn="l"/>
            <a:r>
              <a:rPr lang="lv-LV" dirty="0">
                <a:solidFill>
                  <a:srgbClr val="FFFF00"/>
                </a:solidFill>
              </a:rPr>
              <a:t>Intervijas: </a:t>
            </a:r>
            <a:r>
              <a:rPr lang="lv-LV" dirty="0">
                <a:solidFill>
                  <a:schemeClr val="bg1"/>
                </a:solidFill>
              </a:rPr>
              <a:t>Intervijas var izmantot, lai novērtētu kompetenci, iztaujājot kompetences turētāja zināšanas, prasmes un pieredzi. Intervijas var būt noderīgas, lai novērtētu caurviju prasmes, kā arī zināšanas.</a:t>
            </a:r>
            <a:endParaRPr lang="en-GB"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44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0" scaled="0"/>
        </a:gradFill>
        <a:effectLst/>
      </p:bgPr>
    </p:bg>
    <p:spTree>
      <p:nvGrpSpPr>
        <p:cNvPr id="1" name="Shape 226"/>
        <p:cNvGrpSpPr/>
        <p:nvPr/>
      </p:nvGrpSpPr>
      <p:grpSpPr>
        <a:xfrm>
          <a:off x="0" y="0"/>
          <a:ext cx="0" cy="0"/>
          <a:chOff x="0" y="0"/>
          <a:chExt cx="0" cy="0"/>
        </a:xfrm>
      </p:grpSpPr>
      <p:sp>
        <p:nvSpPr>
          <p:cNvPr id="228" name="Google Shape;228;p32"/>
          <p:cNvSpPr txBox="1">
            <a:spLocks noGrp="1"/>
          </p:cNvSpPr>
          <p:nvPr>
            <p:ph type="title"/>
          </p:nvPr>
        </p:nvSpPr>
        <p:spPr>
          <a:xfrm>
            <a:off x="1560825" y="1587425"/>
            <a:ext cx="2164505" cy="421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1800" dirty="0" err="1"/>
              <a:t>Ievads</a:t>
            </a:r>
            <a:endParaRPr sz="1800" dirty="0"/>
          </a:p>
        </p:txBody>
      </p:sp>
      <p:sp>
        <p:nvSpPr>
          <p:cNvPr id="230" name="Google Shape;230;p32"/>
          <p:cNvSpPr txBox="1">
            <a:spLocks noGrp="1"/>
          </p:cNvSpPr>
          <p:nvPr>
            <p:ph type="title" idx="2"/>
          </p:nvPr>
        </p:nvSpPr>
        <p:spPr>
          <a:xfrm>
            <a:off x="4359599" y="1710971"/>
            <a:ext cx="3450261" cy="414665"/>
          </a:xfrm>
          <a:prstGeom prst="rect">
            <a:avLst/>
          </a:prstGeom>
        </p:spPr>
        <p:txBody>
          <a:bodyPr spcFirstLastPara="1" wrap="square" lIns="0" tIns="0" rIns="0" bIns="0" anchor="ctr" anchorCtr="0">
            <a:noAutofit/>
          </a:bodyPr>
          <a:lstStyle/>
          <a:p>
            <a:r>
              <a:rPr lang="lv-LV" dirty="0"/>
              <a:t>Par tēmu </a:t>
            </a:r>
            <a:br>
              <a:rPr lang="lv-LV" dirty="0"/>
            </a:br>
            <a:r>
              <a:rPr lang="lv-LV" dirty="0">
                <a:solidFill>
                  <a:srgbClr val="FFFF00"/>
                </a:solidFill>
              </a:rPr>
              <a:t>Modeļi caurviju prasmju atpazīšanai</a:t>
            </a:r>
          </a:p>
        </p:txBody>
      </p:sp>
      <p:sp>
        <p:nvSpPr>
          <p:cNvPr id="246" name="Google Shape;246;p32"/>
          <p:cNvSpPr txBox="1">
            <a:spLocks noGrp="1"/>
          </p:cNvSpPr>
          <p:nvPr>
            <p:ph type="title" idx="8"/>
          </p:nvPr>
        </p:nvSpPr>
        <p:spPr>
          <a:xfrm>
            <a:off x="628592" y="1363904"/>
            <a:ext cx="1028700" cy="55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A</a:t>
            </a:r>
            <a:endParaRPr dirty="0"/>
          </a:p>
        </p:txBody>
      </p:sp>
      <p:sp>
        <p:nvSpPr>
          <p:cNvPr id="247" name="Google Shape;247;p32"/>
          <p:cNvSpPr txBox="1">
            <a:spLocks noGrp="1"/>
          </p:cNvSpPr>
          <p:nvPr>
            <p:ph type="title" idx="9"/>
          </p:nvPr>
        </p:nvSpPr>
        <p:spPr>
          <a:xfrm>
            <a:off x="0" y="2143222"/>
            <a:ext cx="1028700" cy="554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dirty="0"/>
              <a:t>B</a:t>
            </a:r>
            <a:endParaRPr dirty="0"/>
          </a:p>
        </p:txBody>
      </p:sp>
      <p:cxnSp>
        <p:nvCxnSpPr>
          <p:cNvPr id="236" name="Google Shape;236;p32"/>
          <p:cNvCxnSpPr/>
          <p:nvPr/>
        </p:nvCxnSpPr>
        <p:spPr>
          <a:xfrm rot="10800000">
            <a:off x="720000" y="2697622"/>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38" name="Google Shape;238;p32"/>
          <p:cNvCxnSpPr/>
          <p:nvPr/>
        </p:nvCxnSpPr>
        <p:spPr>
          <a:xfrm rot="10800000">
            <a:off x="720000" y="1892060"/>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40" name="Google Shape;240;p32"/>
          <p:cNvCxnSpPr>
            <a:cxnSpLocks/>
          </p:cNvCxnSpPr>
          <p:nvPr/>
        </p:nvCxnSpPr>
        <p:spPr>
          <a:xfrm>
            <a:off x="657614" y="1287444"/>
            <a:ext cx="0" cy="2662820"/>
          </a:xfrm>
          <a:prstGeom prst="straightConnector1">
            <a:avLst/>
          </a:prstGeom>
          <a:noFill/>
          <a:ln w="19050" cap="flat" cmpd="sng">
            <a:solidFill>
              <a:schemeClr val="lt1"/>
            </a:solidFill>
            <a:prstDash val="solid"/>
            <a:round/>
            <a:headEnd type="none" w="med" len="med"/>
            <a:tailEnd type="none" w="med" len="med"/>
          </a:ln>
        </p:spPr>
      </p:cxnSp>
      <p:sp>
        <p:nvSpPr>
          <p:cNvPr id="33" name="Google Shape;228;p32">
            <a:extLst>
              <a:ext uri="{FF2B5EF4-FFF2-40B4-BE49-F238E27FC236}">
                <a16:creationId xmlns:a16="http://schemas.microsoft.com/office/drawing/2014/main" id="{D48773A4-A640-42C3-A73F-58EC066A2BBE}"/>
              </a:ext>
            </a:extLst>
          </p:cNvPr>
          <p:cNvSpPr txBox="1">
            <a:spLocks/>
          </p:cNvSpPr>
          <p:nvPr/>
        </p:nvSpPr>
        <p:spPr>
          <a:xfrm>
            <a:off x="1537949" y="2364694"/>
            <a:ext cx="2187378" cy="421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en-GB" sz="1800" dirty="0" err="1"/>
              <a:t>Apguves</a:t>
            </a:r>
            <a:r>
              <a:rPr lang="en-GB" sz="1800" dirty="0"/>
              <a:t> </a:t>
            </a:r>
            <a:r>
              <a:rPr lang="en-GB" sz="1800" dirty="0" err="1"/>
              <a:t>fāze</a:t>
            </a:r>
            <a:endParaRPr lang="en-GB" sz="1800" dirty="0"/>
          </a:p>
        </p:txBody>
      </p:sp>
      <p:sp>
        <p:nvSpPr>
          <p:cNvPr id="34" name="Google Shape;230;p32">
            <a:extLst>
              <a:ext uri="{FF2B5EF4-FFF2-40B4-BE49-F238E27FC236}">
                <a16:creationId xmlns:a16="http://schemas.microsoft.com/office/drawing/2014/main" id="{49137F48-784B-42AB-90A2-5632C077AB5A}"/>
              </a:ext>
            </a:extLst>
          </p:cNvPr>
          <p:cNvSpPr txBox="1">
            <a:spLocks/>
          </p:cNvSpPr>
          <p:nvPr/>
        </p:nvSpPr>
        <p:spPr>
          <a:xfrm>
            <a:off x="4359599" y="2618854"/>
            <a:ext cx="3436699" cy="41466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de-DE" dirty="0" err="1"/>
              <a:t>Grupu</a:t>
            </a:r>
            <a:r>
              <a:rPr lang="de-DE" dirty="0"/>
              <a:t> </a:t>
            </a:r>
            <a:r>
              <a:rPr lang="de-DE" dirty="0" err="1"/>
              <a:t>darbs</a:t>
            </a:r>
            <a:br>
              <a:rPr lang="de-DE" dirty="0"/>
            </a:br>
            <a:r>
              <a:rPr lang="lv-LV" dirty="0">
                <a:solidFill>
                  <a:srgbClr val="FFFF00"/>
                </a:solidFill>
              </a:rPr>
              <a:t>Personu iesaistīšana viņu prasmju atpazīšanas procesā</a:t>
            </a:r>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444819"/>
          </a:xfrm>
          <a:prstGeom prst="rect">
            <a:avLst/>
          </a:prstGeom>
        </p:spPr>
        <p:txBody>
          <a:bodyPr spcFirstLastPara="1" wrap="square" lIns="91425" tIns="91425" rIns="91425" bIns="91425" anchor="t" anchorCtr="0">
            <a:noAutofit/>
          </a:bodyPr>
          <a:lstStyle/>
          <a:p>
            <a:pPr marL="114300" indent="0" algn="l"/>
            <a:r>
              <a:rPr lang="en-US" b="1" i="0" dirty="0" err="1">
                <a:solidFill>
                  <a:srgbClr val="FFFF00"/>
                </a:solidFill>
                <a:effectLst/>
              </a:rPr>
              <a:t>Vērtēšanas</a:t>
            </a:r>
            <a:r>
              <a:rPr lang="en-US" b="1" i="0" dirty="0">
                <a:solidFill>
                  <a:srgbClr val="FFFF00"/>
                </a:solidFill>
                <a:effectLst/>
              </a:rPr>
              <a:t> </a:t>
            </a:r>
            <a:r>
              <a:rPr lang="en-US" b="1" i="0" dirty="0" err="1">
                <a:solidFill>
                  <a:srgbClr val="FFFF00"/>
                </a:solidFill>
                <a:effectLst/>
              </a:rPr>
              <a:t>instrumenti</a:t>
            </a:r>
            <a:r>
              <a:rPr lang="en-US" b="1" i="0" dirty="0">
                <a:solidFill>
                  <a:srgbClr val="FFFF00"/>
                </a:solidFill>
                <a:effectLst/>
              </a:rPr>
              <a:t> – </a:t>
            </a:r>
            <a:r>
              <a:rPr lang="en-US" b="1" i="0" dirty="0" err="1">
                <a:solidFill>
                  <a:srgbClr val="FFFF00"/>
                </a:solidFill>
                <a:effectLst/>
              </a:rPr>
              <a:t>prasmju</a:t>
            </a:r>
            <a:r>
              <a:rPr lang="en-US" b="1" i="0" dirty="0">
                <a:solidFill>
                  <a:srgbClr val="FFFF00"/>
                </a:solidFill>
                <a:effectLst/>
              </a:rPr>
              <a:t> </a:t>
            </a:r>
            <a:r>
              <a:rPr lang="en-US" b="1" i="0" dirty="0" err="1">
                <a:solidFill>
                  <a:srgbClr val="FFFF00"/>
                </a:solidFill>
                <a:effectLst/>
              </a:rPr>
              <a:t>novērtējums</a:t>
            </a:r>
            <a:endParaRPr lang="en-US" b="1" dirty="0">
              <a:solidFill>
                <a:srgbClr val="FFFF00"/>
              </a:solidFill>
            </a:endParaRPr>
          </a:p>
          <a:p>
            <a:pPr marL="114300" indent="0" algn="l"/>
            <a:endParaRPr lang="en-US" b="1" dirty="0">
              <a:solidFill>
                <a:srgbClr val="FFFF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agem 8">
            <a:hlinkClick r:id="rId3"/>
            <a:extLst>
              <a:ext uri="{FF2B5EF4-FFF2-40B4-BE49-F238E27FC236}">
                <a16:creationId xmlns:a16="http://schemas.microsoft.com/office/drawing/2014/main" id="{8BDB744A-554D-A1C2-57C0-53E99E644CB9}"/>
              </a:ext>
            </a:extLst>
          </p:cNvPr>
          <p:cNvPicPr>
            <a:picLocks noChangeAspect="1"/>
          </p:cNvPicPr>
          <p:nvPr/>
        </p:nvPicPr>
        <p:blipFill>
          <a:blip r:embed="rId4"/>
          <a:stretch>
            <a:fillRect/>
          </a:stretch>
        </p:blipFill>
        <p:spPr>
          <a:xfrm>
            <a:off x="2233383" y="1569212"/>
            <a:ext cx="4383833" cy="2449895"/>
          </a:xfrm>
          <a:prstGeom prst="rect">
            <a:avLst/>
          </a:prstGeom>
        </p:spPr>
      </p:pic>
      <p:sp>
        <p:nvSpPr>
          <p:cNvPr id="19" name="CaixaDeTexto 18">
            <a:extLst>
              <a:ext uri="{FF2B5EF4-FFF2-40B4-BE49-F238E27FC236}">
                <a16:creationId xmlns:a16="http://schemas.microsoft.com/office/drawing/2014/main" id="{E418C3FB-509B-8D7E-381B-533C8D2878E9}"/>
              </a:ext>
            </a:extLst>
          </p:cNvPr>
          <p:cNvSpPr txBox="1"/>
          <p:nvPr/>
        </p:nvSpPr>
        <p:spPr>
          <a:xfrm>
            <a:off x="1019386" y="4067413"/>
            <a:ext cx="4572000" cy="276999"/>
          </a:xfrm>
          <a:prstGeom prst="rect">
            <a:avLst/>
          </a:prstGeom>
          <a:noFill/>
        </p:spPr>
        <p:txBody>
          <a:bodyPr wrap="square">
            <a:spAutoFit/>
          </a:bodyPr>
          <a:lstStyle/>
          <a:p>
            <a:r>
              <a:rPr lang="pt-PT" sz="1200" dirty="0">
                <a:latin typeface="Open Sans" panose="020B0606030504020204" pitchFamily="34" charset="0"/>
                <a:ea typeface="Open Sans" panose="020B0606030504020204" pitchFamily="34" charset="0"/>
                <a:cs typeface="Open Sans" panose="020B0606030504020204" pitchFamily="34" charset="0"/>
                <a:hlinkClick r:id="rId3"/>
              </a:rPr>
              <a:t>www.youtube.com/watch?v=YPpBAHCUJcc</a:t>
            </a:r>
            <a:r>
              <a:rPr lang="pt-PT" sz="12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84621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1667781"/>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A4:</a:t>
            </a:r>
            <a:br>
              <a:rPr lang="en-GB" sz="4000" dirty="0">
                <a:solidFill>
                  <a:schemeClr val="bg1"/>
                </a:solidFill>
              </a:rPr>
            </a:br>
            <a:r>
              <a:rPr lang="en-US" sz="4000" dirty="0" err="1">
                <a:solidFill>
                  <a:srgbClr val="FFFF00"/>
                </a:solidFill>
              </a:rPr>
              <a:t>Caurviju</a:t>
            </a:r>
            <a:r>
              <a:rPr lang="en-US" sz="4000" dirty="0">
                <a:solidFill>
                  <a:srgbClr val="FFFF00"/>
                </a:solidFill>
              </a:rPr>
              <a:t> </a:t>
            </a:r>
            <a:r>
              <a:rPr lang="en-US" sz="4000" dirty="0" err="1">
                <a:solidFill>
                  <a:srgbClr val="FFFF00"/>
                </a:solidFill>
              </a:rPr>
              <a:t>prasmju</a:t>
            </a:r>
            <a:r>
              <a:rPr lang="en-US" sz="4000" dirty="0">
                <a:solidFill>
                  <a:srgbClr val="FFFF00"/>
                </a:solidFill>
              </a:rPr>
              <a:t> </a:t>
            </a:r>
            <a:r>
              <a:rPr lang="en-US" sz="4000" dirty="0" err="1">
                <a:solidFill>
                  <a:srgbClr val="FFFF00"/>
                </a:solidFill>
              </a:rPr>
              <a:t>atpazīšanas</a:t>
            </a:r>
            <a:r>
              <a:rPr lang="en-US" sz="4000" dirty="0">
                <a:solidFill>
                  <a:srgbClr val="FFFF00"/>
                </a:solidFill>
              </a:rPr>
              <a:t> </a:t>
            </a:r>
            <a:r>
              <a:rPr lang="en-US" sz="4000" dirty="0" err="1">
                <a:solidFill>
                  <a:srgbClr val="FFFF00"/>
                </a:solidFill>
              </a:rPr>
              <a:t>matrica</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313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atpazīšanas</a:t>
            </a:r>
            <a:r>
              <a:rPr lang="en-US" sz="1600" b="1" dirty="0">
                <a:solidFill>
                  <a:srgbClr val="FFFF00"/>
                </a:solidFill>
              </a:rPr>
              <a:t> </a:t>
            </a:r>
            <a:r>
              <a:rPr lang="en-US" sz="1600" b="1" dirty="0" err="1">
                <a:solidFill>
                  <a:srgbClr val="FFFF00"/>
                </a:solidFill>
              </a:rPr>
              <a:t>matrica</a:t>
            </a:r>
            <a:endParaRPr lang="en-US" sz="1600" b="1" dirty="0">
              <a:solidFill>
                <a:srgbClr val="FFFF00"/>
              </a:solidFill>
            </a:endParaRPr>
          </a:p>
          <a:p>
            <a:pPr algn="l"/>
            <a:endParaRPr lang="en-US" dirty="0">
              <a:solidFill>
                <a:schemeClr val="bg1"/>
              </a:solidFill>
            </a:endParaRPr>
          </a:p>
          <a:p>
            <a:pPr algn="l"/>
            <a:r>
              <a:rPr lang="en-US" dirty="0" err="1">
                <a:solidFill>
                  <a:schemeClr val="bg1"/>
                </a:solidFill>
              </a:rPr>
              <a:t>Nākamajā</a:t>
            </a:r>
            <a:r>
              <a:rPr lang="en-US" dirty="0">
                <a:solidFill>
                  <a:schemeClr val="bg1"/>
                </a:solidFill>
              </a:rPr>
              <a:t> </a:t>
            </a:r>
            <a:r>
              <a:rPr lang="en-US" dirty="0" err="1">
                <a:solidFill>
                  <a:schemeClr val="bg1"/>
                </a:solidFill>
              </a:rPr>
              <a:t>slaidā</a:t>
            </a:r>
            <a:r>
              <a:rPr lang="en-US" dirty="0">
                <a:solidFill>
                  <a:schemeClr val="bg1"/>
                </a:solidFill>
              </a:rPr>
              <a:t> </a:t>
            </a:r>
            <a:r>
              <a:rPr lang="en-US" dirty="0" err="1">
                <a:solidFill>
                  <a:schemeClr val="bg1"/>
                </a:solidFill>
              </a:rPr>
              <a:t>ir</a:t>
            </a:r>
            <a:r>
              <a:rPr lang="en-US" dirty="0">
                <a:solidFill>
                  <a:schemeClr val="bg1"/>
                </a:solidFill>
              </a:rPr>
              <a:t> </a:t>
            </a:r>
            <a:r>
              <a:rPr lang="en-US" dirty="0" err="1">
                <a:solidFill>
                  <a:schemeClr val="bg1"/>
                </a:solidFill>
              </a:rPr>
              <a:t>prezentācija</a:t>
            </a:r>
            <a:r>
              <a:rPr lang="en-US" dirty="0">
                <a:solidFill>
                  <a:schemeClr val="bg1"/>
                </a:solidFill>
              </a:rPr>
              <a:t>, </a:t>
            </a:r>
            <a:r>
              <a:rPr lang="en-US" dirty="0" err="1">
                <a:solidFill>
                  <a:schemeClr val="bg1"/>
                </a:solidFill>
              </a:rPr>
              <a:t>kurā</a:t>
            </a:r>
            <a:r>
              <a:rPr lang="en-US" dirty="0">
                <a:solidFill>
                  <a:schemeClr val="bg1"/>
                </a:solidFill>
              </a:rPr>
              <a:t> </a:t>
            </a:r>
            <a:r>
              <a:rPr lang="en-US" dirty="0" err="1">
                <a:solidFill>
                  <a:schemeClr val="bg1"/>
                </a:solidFill>
              </a:rPr>
              <a:t>parādīts</a:t>
            </a:r>
            <a:r>
              <a:rPr lang="en-US" dirty="0">
                <a:solidFill>
                  <a:schemeClr val="bg1"/>
                </a:solidFill>
              </a:rPr>
              <a:t> </a:t>
            </a:r>
            <a:r>
              <a:rPr lang="en-US" dirty="0" err="1">
                <a:solidFill>
                  <a:schemeClr val="bg1"/>
                </a:solidFill>
              </a:rPr>
              <a:t>matricas</a:t>
            </a:r>
            <a:r>
              <a:rPr lang="en-US" dirty="0">
                <a:solidFill>
                  <a:schemeClr val="bg1"/>
                </a:solidFill>
              </a:rPr>
              <a:t> </a:t>
            </a:r>
            <a:r>
              <a:rPr lang="en-US" dirty="0" err="1">
                <a:solidFill>
                  <a:schemeClr val="bg1"/>
                </a:solidFill>
              </a:rPr>
              <a:t>piemērs</a:t>
            </a:r>
            <a:r>
              <a:rPr lang="en-US" dirty="0">
                <a:solidFill>
                  <a:schemeClr val="bg1"/>
                </a:solidFill>
              </a:rPr>
              <a:t> 10 </a:t>
            </a:r>
            <a:r>
              <a:rPr lang="en-US" dirty="0" err="1">
                <a:solidFill>
                  <a:schemeClr val="bg1"/>
                </a:solidFill>
              </a:rPr>
              <a:t>caurviju</a:t>
            </a:r>
            <a:r>
              <a:rPr lang="en-US" dirty="0">
                <a:solidFill>
                  <a:schemeClr val="bg1"/>
                </a:solidFill>
              </a:rPr>
              <a:t> </a:t>
            </a:r>
            <a:r>
              <a:rPr lang="en-US" dirty="0" err="1">
                <a:solidFill>
                  <a:schemeClr val="bg1"/>
                </a:solidFill>
              </a:rPr>
              <a:t>prasmju</a:t>
            </a:r>
            <a:r>
              <a:rPr lang="en-US" dirty="0">
                <a:solidFill>
                  <a:schemeClr val="bg1"/>
                </a:solidFill>
              </a:rPr>
              <a:t> </a:t>
            </a:r>
            <a:r>
              <a:rPr lang="en-US" dirty="0" err="1">
                <a:solidFill>
                  <a:schemeClr val="bg1"/>
                </a:solidFill>
              </a:rPr>
              <a:t>atpazīšanai</a:t>
            </a:r>
            <a:r>
              <a:rPr lang="en-US" dirty="0">
                <a:solidFill>
                  <a:schemeClr val="bg1"/>
                </a:solidFill>
              </a:rPr>
              <a:t> INTERFACE </a:t>
            </a:r>
            <a:r>
              <a:rPr lang="en-US" dirty="0" err="1">
                <a:solidFill>
                  <a:schemeClr val="bg1"/>
                </a:solidFill>
              </a:rPr>
              <a:t>projektā</a:t>
            </a:r>
            <a:r>
              <a:rPr lang="en-US" dirty="0">
                <a:solidFill>
                  <a:schemeClr val="bg1"/>
                </a:solidFill>
              </a:rPr>
              <a:t>, ko var </a:t>
            </a:r>
            <a:r>
              <a:rPr lang="en-US" dirty="0" err="1">
                <a:solidFill>
                  <a:schemeClr val="bg1"/>
                </a:solidFill>
              </a:rPr>
              <a:t>izmantot</a:t>
            </a:r>
            <a:r>
              <a:rPr lang="en-US" dirty="0">
                <a:solidFill>
                  <a:schemeClr val="bg1"/>
                </a:solidFill>
              </a:rPr>
              <a:t>, </a:t>
            </a:r>
            <a:r>
              <a:rPr lang="en-US" dirty="0" err="1">
                <a:solidFill>
                  <a:schemeClr val="bg1"/>
                </a:solidFill>
              </a:rPr>
              <a:t>lai</a:t>
            </a:r>
            <a:r>
              <a:rPr lang="en-US" dirty="0">
                <a:solidFill>
                  <a:schemeClr val="bg1"/>
                </a:solidFill>
              </a:rPr>
              <a:t> </a:t>
            </a:r>
            <a:r>
              <a:rPr lang="en-US" dirty="0" err="1">
                <a:solidFill>
                  <a:schemeClr val="bg1"/>
                </a:solidFill>
              </a:rPr>
              <a:t>novērtētu</a:t>
            </a:r>
            <a:r>
              <a:rPr lang="en-US" dirty="0">
                <a:solidFill>
                  <a:schemeClr val="bg1"/>
                </a:solidFill>
              </a:rPr>
              <a:t> un </a:t>
            </a:r>
            <a:r>
              <a:rPr lang="en-US" dirty="0" err="1">
                <a:solidFill>
                  <a:schemeClr val="bg1"/>
                </a:solidFill>
              </a:rPr>
              <a:t>atpazītu</a:t>
            </a:r>
            <a:r>
              <a:rPr lang="en-US" dirty="0">
                <a:solidFill>
                  <a:schemeClr val="bg1"/>
                </a:solidFill>
              </a:rPr>
              <a:t> </a:t>
            </a:r>
            <a:r>
              <a:rPr lang="en-US" dirty="0" err="1">
                <a:solidFill>
                  <a:schemeClr val="bg1"/>
                </a:solidFill>
              </a:rPr>
              <a:t>indivīda</a:t>
            </a:r>
            <a:r>
              <a:rPr lang="en-US" dirty="0">
                <a:solidFill>
                  <a:schemeClr val="bg1"/>
                </a:solidFill>
              </a:rPr>
              <a:t> </a:t>
            </a:r>
            <a:r>
              <a:rPr lang="en-US" dirty="0" err="1">
                <a:solidFill>
                  <a:schemeClr val="bg1"/>
                </a:solidFill>
              </a:rPr>
              <a:t>caurviju</a:t>
            </a:r>
            <a:r>
              <a:rPr lang="en-US" dirty="0">
                <a:solidFill>
                  <a:schemeClr val="bg1"/>
                </a:solidFill>
              </a:rPr>
              <a:t> </a:t>
            </a:r>
            <a:r>
              <a:rPr lang="en-US" dirty="0" err="1">
                <a:solidFill>
                  <a:schemeClr val="bg1"/>
                </a:solidFill>
              </a:rPr>
              <a:t>prasmes</a:t>
            </a:r>
            <a:r>
              <a:rPr lang="en-US" dirty="0">
                <a:solidFill>
                  <a:schemeClr val="bg1"/>
                </a:solidFill>
              </a:rPr>
              <a:t>.</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sz="1200" dirty="0">
                <a:solidFill>
                  <a:schemeClr val="bg1"/>
                </a:solidFill>
                <a:hlinkClick r:id="rId3"/>
              </a:rPr>
              <a:t>www.valamis.com/hub/skills-matrix</a:t>
            </a:r>
            <a:r>
              <a:rPr lang="en-US" sz="1200" dirty="0">
                <a:solidFill>
                  <a:schemeClr val="bg1"/>
                </a:solidFill>
              </a:rPr>
              <a:t> </a:t>
            </a:r>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815676" y="557136"/>
            <a:ext cx="7821493" cy="2359291"/>
          </a:xfrm>
          <a:prstGeom prst="rect">
            <a:avLst/>
          </a:prstGeom>
        </p:spPr>
        <p:txBody>
          <a:bodyPr spcFirstLastPara="1" wrap="square" lIns="91425" tIns="91425" rIns="91425" bIns="91425" anchor="t" anchorCtr="0">
            <a:noAutofit/>
          </a:bodyPr>
          <a:lstStyle/>
          <a:p>
            <a:pPr algn="l"/>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atpazīšanas</a:t>
            </a:r>
            <a:r>
              <a:rPr lang="en-US" sz="1600" b="1" dirty="0">
                <a:solidFill>
                  <a:srgbClr val="FFFF00"/>
                </a:solidFill>
              </a:rPr>
              <a:t> </a:t>
            </a:r>
            <a:r>
              <a:rPr lang="en-US" sz="1600" b="1" dirty="0" err="1">
                <a:solidFill>
                  <a:srgbClr val="FFFF00"/>
                </a:solidFill>
              </a:rPr>
              <a:t>matrica</a:t>
            </a:r>
            <a:endParaRPr lang="en-US" sz="1600" b="1" dirty="0">
              <a:solidFill>
                <a:srgbClr val="FFFF00"/>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ela 2">
            <a:extLst>
              <a:ext uri="{FF2B5EF4-FFF2-40B4-BE49-F238E27FC236}">
                <a16:creationId xmlns:a16="http://schemas.microsoft.com/office/drawing/2014/main" id="{8439BDCF-810A-D2B5-A48B-3C945C698FDF}"/>
              </a:ext>
            </a:extLst>
          </p:cNvPr>
          <p:cNvGraphicFramePr>
            <a:graphicFrameLocks noGrp="1"/>
          </p:cNvGraphicFramePr>
          <p:nvPr>
            <p:extLst>
              <p:ext uri="{D42A27DB-BD31-4B8C-83A1-F6EECF244321}">
                <p14:modId xmlns:p14="http://schemas.microsoft.com/office/powerpoint/2010/main" val="2760782352"/>
              </p:ext>
            </p:extLst>
          </p:nvPr>
        </p:nvGraphicFramePr>
        <p:xfrm>
          <a:off x="981059" y="957385"/>
          <a:ext cx="6996856" cy="3390010"/>
        </p:xfrm>
        <a:graphic>
          <a:graphicData uri="http://schemas.openxmlformats.org/drawingml/2006/table">
            <a:tbl>
              <a:tblPr firstRow="1" bandRow="1">
                <a:tableStyleId>{03D50EAF-3163-4F20-88ED-F5F79476F2F4}</a:tableStyleId>
              </a:tblPr>
              <a:tblGrid>
                <a:gridCol w="1322870">
                  <a:extLst>
                    <a:ext uri="{9D8B030D-6E8A-4147-A177-3AD203B41FA5}">
                      <a16:colId xmlns:a16="http://schemas.microsoft.com/office/drawing/2014/main" val="1995596730"/>
                    </a:ext>
                  </a:extLst>
                </a:gridCol>
                <a:gridCol w="1479177">
                  <a:extLst>
                    <a:ext uri="{9D8B030D-6E8A-4147-A177-3AD203B41FA5}">
                      <a16:colId xmlns:a16="http://schemas.microsoft.com/office/drawing/2014/main" val="1468866725"/>
                    </a:ext>
                  </a:extLst>
                </a:gridCol>
                <a:gridCol w="1954306">
                  <a:extLst>
                    <a:ext uri="{9D8B030D-6E8A-4147-A177-3AD203B41FA5}">
                      <a16:colId xmlns:a16="http://schemas.microsoft.com/office/drawing/2014/main" val="4098831483"/>
                    </a:ext>
                  </a:extLst>
                </a:gridCol>
                <a:gridCol w="2240503">
                  <a:extLst>
                    <a:ext uri="{9D8B030D-6E8A-4147-A177-3AD203B41FA5}">
                      <a16:colId xmlns:a16="http://schemas.microsoft.com/office/drawing/2014/main" val="3835350779"/>
                    </a:ext>
                  </a:extLst>
                </a:gridCol>
              </a:tblGrid>
              <a:tr h="439688">
                <a:tc>
                  <a:txBody>
                    <a:bodyPr/>
                    <a:lstStyle/>
                    <a:p>
                      <a:pPr marL="0" indent="0" algn="ctr"/>
                      <a:r>
                        <a:rPr lang="pt-PT" sz="1000" b="1" dirty="0">
                          <a:solidFill>
                            <a:schemeClr val="bg1"/>
                          </a:solidFill>
                        </a:rPr>
                        <a:t>Prasme</a:t>
                      </a:r>
                    </a:p>
                  </a:txBody>
                  <a:tcPr anchor="ctr"/>
                </a:tc>
                <a:tc>
                  <a:txBody>
                    <a:bodyPr/>
                    <a:lstStyle/>
                    <a:p>
                      <a:pPr algn="ctr"/>
                      <a:r>
                        <a:rPr lang="pt-PT" sz="1000" b="1" dirty="0">
                          <a:solidFill>
                            <a:srgbClr val="FFFF00"/>
                          </a:solidFill>
                        </a:rPr>
                        <a:t>1. </a:t>
                      </a:r>
                      <a:r>
                        <a:rPr lang="pt-PT" sz="1000" b="1" dirty="0" err="1">
                          <a:solidFill>
                            <a:srgbClr val="FFFF00"/>
                          </a:solidFill>
                        </a:rPr>
                        <a:t>līmenis</a:t>
                      </a:r>
                      <a:endParaRPr lang="pt-PT" sz="1000" b="1" dirty="0">
                        <a:solidFill>
                          <a:srgbClr val="FFFF00"/>
                        </a:solidFill>
                      </a:endParaRPr>
                    </a:p>
                  </a:txBody>
                  <a:tcPr anchor="ctr"/>
                </a:tc>
                <a:tc>
                  <a:txBody>
                    <a:bodyPr/>
                    <a:lstStyle/>
                    <a:p>
                      <a:pPr algn="ctr"/>
                      <a:r>
                        <a:rPr lang="pt-PT" sz="1000" b="1" dirty="0">
                          <a:solidFill>
                            <a:srgbClr val="FFFF00"/>
                          </a:solidFill>
                        </a:rPr>
                        <a:t>2. </a:t>
                      </a:r>
                      <a:r>
                        <a:rPr lang="pt-PT" sz="1000" b="1" dirty="0" err="1">
                          <a:solidFill>
                            <a:srgbClr val="FFFF00"/>
                          </a:solidFill>
                        </a:rPr>
                        <a:t>līmenis</a:t>
                      </a:r>
                      <a:endParaRPr lang="pt-PT" sz="1000" b="1" dirty="0">
                        <a:solidFill>
                          <a:srgbClr val="FFFF00"/>
                        </a:solidFill>
                      </a:endParaRPr>
                    </a:p>
                  </a:txBody>
                  <a:tcPr anchor="ctr"/>
                </a:tc>
                <a:tc>
                  <a:txBody>
                    <a:bodyPr/>
                    <a:lstStyle/>
                    <a:p>
                      <a:pPr algn="ctr"/>
                      <a:r>
                        <a:rPr lang="pt-PT" sz="1000" b="1" dirty="0">
                          <a:solidFill>
                            <a:srgbClr val="FFFF00"/>
                          </a:solidFill>
                        </a:rPr>
                        <a:t>3. </a:t>
                      </a:r>
                      <a:r>
                        <a:rPr lang="pt-PT" sz="1000" b="1" dirty="0" err="1">
                          <a:solidFill>
                            <a:srgbClr val="FFFF00"/>
                          </a:solidFill>
                        </a:rPr>
                        <a:t>līmenis</a:t>
                      </a:r>
                      <a:endParaRPr lang="pt-PT" sz="1000" b="1" dirty="0">
                        <a:solidFill>
                          <a:srgbClr val="FFFF00"/>
                        </a:solidFill>
                      </a:endParaRPr>
                    </a:p>
                  </a:txBody>
                  <a:tcPr anchor="ctr"/>
                </a:tc>
                <a:extLst>
                  <a:ext uri="{0D108BD9-81ED-4DB2-BD59-A6C34878D82A}">
                    <a16:rowId xmlns:a16="http://schemas.microsoft.com/office/drawing/2014/main" val="750863084"/>
                  </a:ext>
                </a:extLst>
              </a:tr>
              <a:tr h="828554">
                <a:tc>
                  <a:txBody>
                    <a:bodyPr/>
                    <a:lstStyle/>
                    <a:p>
                      <a:pPr algn="ctr"/>
                      <a:r>
                        <a:rPr lang="pt-PT" sz="1000" b="1" dirty="0" err="1">
                          <a:solidFill>
                            <a:srgbClr val="FFFF00"/>
                          </a:solidFill>
                        </a:rPr>
                        <a:t>Digitālā</a:t>
                      </a:r>
                      <a:r>
                        <a:rPr lang="pt-PT" sz="1000" b="1" dirty="0">
                          <a:solidFill>
                            <a:srgbClr val="FFFF00"/>
                          </a:solidFill>
                        </a:rPr>
                        <a:t> </a:t>
                      </a:r>
                      <a:r>
                        <a:rPr lang="pt-PT" sz="1000" b="1" dirty="0" err="1">
                          <a:solidFill>
                            <a:srgbClr val="FFFF00"/>
                          </a:solidFill>
                        </a:rPr>
                        <a:t>pratība</a:t>
                      </a:r>
                      <a:endParaRPr lang="pt-PT" sz="1000" b="1" dirty="0">
                        <a:solidFill>
                          <a:srgbClr val="FFFF00"/>
                        </a:solidFill>
                      </a:endParaRPr>
                    </a:p>
                  </a:txBody>
                  <a:tcPr anchor="ctr"/>
                </a:tc>
                <a:tc>
                  <a:txBody>
                    <a:bodyPr/>
                    <a:lstStyle/>
                    <a:p>
                      <a:pPr fontAlgn="base"/>
                      <a:r>
                        <a:rPr lang="en-US" sz="1000" dirty="0" err="1">
                          <a:solidFill>
                            <a:schemeClr val="bg1"/>
                          </a:solidFill>
                          <a:effectLst/>
                        </a:rPr>
                        <a:t>Parāda</a:t>
                      </a:r>
                      <a:r>
                        <a:rPr lang="en-US" sz="1000" dirty="0">
                          <a:solidFill>
                            <a:schemeClr val="bg1"/>
                          </a:solidFill>
                          <a:effectLst/>
                        </a:rPr>
                        <a:t> </a:t>
                      </a:r>
                      <a:r>
                        <a:rPr lang="en-US" sz="1000" dirty="0" err="1">
                          <a:solidFill>
                            <a:schemeClr val="bg1"/>
                          </a:solidFill>
                          <a:effectLst/>
                        </a:rPr>
                        <a:t>pamata</a:t>
                      </a:r>
                      <a:r>
                        <a:rPr lang="en-US" sz="1000" dirty="0">
                          <a:solidFill>
                            <a:schemeClr val="bg1"/>
                          </a:solidFill>
                          <a:effectLst/>
                        </a:rPr>
                        <a:t> </a:t>
                      </a:r>
                      <a:r>
                        <a:rPr lang="en-US" sz="1000" dirty="0" err="1">
                          <a:solidFill>
                            <a:schemeClr val="bg1"/>
                          </a:solidFill>
                          <a:effectLst/>
                        </a:rPr>
                        <a:t>datorprasmes</a:t>
                      </a:r>
                      <a:r>
                        <a:rPr lang="en-US" sz="1000" dirty="0">
                          <a:solidFill>
                            <a:schemeClr val="bg1"/>
                          </a:solidFill>
                          <a:effectLst/>
                        </a:rPr>
                        <a:t> </a:t>
                      </a:r>
                      <a:r>
                        <a:rPr lang="en-US" sz="1000" dirty="0" err="1">
                          <a:solidFill>
                            <a:schemeClr val="bg1"/>
                          </a:solidFill>
                          <a:effectLst/>
                        </a:rPr>
                        <a:t>lietot</a:t>
                      </a:r>
                      <a:r>
                        <a:rPr lang="en-US" sz="1000" dirty="0">
                          <a:solidFill>
                            <a:schemeClr val="bg1"/>
                          </a:solidFill>
                          <a:effectLst/>
                        </a:rPr>
                        <a:t> </a:t>
                      </a:r>
                      <a:r>
                        <a:rPr lang="en-US" sz="1000" dirty="0" err="1">
                          <a:solidFill>
                            <a:schemeClr val="bg1"/>
                          </a:solidFill>
                          <a:effectLst/>
                        </a:rPr>
                        <a:t>parasto</a:t>
                      </a:r>
                      <a:r>
                        <a:rPr lang="en-US" sz="1000" dirty="0">
                          <a:solidFill>
                            <a:schemeClr val="bg1"/>
                          </a:solidFill>
                          <a:effectLst/>
                        </a:rPr>
                        <a:t> </a:t>
                      </a:r>
                      <a:r>
                        <a:rPr lang="en-US" sz="1000" dirty="0" err="1">
                          <a:solidFill>
                            <a:schemeClr val="bg1"/>
                          </a:solidFill>
                          <a:effectLst/>
                        </a:rPr>
                        <a:t>programmatūru</a:t>
                      </a:r>
                      <a:r>
                        <a:rPr lang="en-US" sz="1000" dirty="0">
                          <a:solidFill>
                            <a:schemeClr val="bg1"/>
                          </a:solidFill>
                          <a:effectLst/>
                        </a:rPr>
                        <a:t>.</a:t>
                      </a:r>
                    </a:p>
                  </a:txBody>
                  <a:tcPr anchor="ctr"/>
                </a:tc>
                <a:tc>
                  <a:txBody>
                    <a:bodyPr/>
                    <a:lstStyle/>
                    <a:p>
                      <a:pPr fontAlgn="base"/>
                      <a:r>
                        <a:rPr lang="lv-LV" sz="1000" dirty="0">
                          <a:solidFill>
                            <a:schemeClr val="bg1"/>
                          </a:solidFill>
                          <a:effectLst/>
                        </a:rPr>
                        <a:t>Pielāgojas jauniem digitālajiem rīkiem un platformām un var efektīvi izmantot tehnoloģijas saziņai un sadarbībai.</a:t>
                      </a:r>
                      <a:endParaRPr lang="en-US" sz="1000" dirty="0">
                        <a:solidFill>
                          <a:schemeClr val="bg1"/>
                        </a:solidFill>
                        <a:effectLst/>
                      </a:endParaRPr>
                    </a:p>
                  </a:txBody>
                  <a:tcPr anchor="ctr"/>
                </a:tc>
                <a:tc>
                  <a:txBody>
                    <a:bodyPr/>
                    <a:lstStyle/>
                    <a:p>
                      <a:pPr fontAlgn="base"/>
                      <a:r>
                        <a:rPr lang="en-US" sz="1000" dirty="0" err="1">
                          <a:solidFill>
                            <a:schemeClr val="bg1"/>
                          </a:solidFill>
                          <a:effectLst/>
                        </a:rPr>
                        <a:t>Izmanto</a:t>
                      </a:r>
                      <a:r>
                        <a:rPr lang="en-US" sz="1000" dirty="0">
                          <a:solidFill>
                            <a:schemeClr val="bg1"/>
                          </a:solidFill>
                          <a:effectLst/>
                        </a:rPr>
                        <a:t> </a:t>
                      </a:r>
                      <a:r>
                        <a:rPr lang="en-US" sz="1000" dirty="0" err="1">
                          <a:solidFill>
                            <a:schemeClr val="bg1"/>
                          </a:solidFill>
                          <a:effectLst/>
                        </a:rPr>
                        <a:t>progresīvus</a:t>
                      </a:r>
                      <a:r>
                        <a:rPr lang="en-US" sz="1000" dirty="0">
                          <a:solidFill>
                            <a:schemeClr val="bg1"/>
                          </a:solidFill>
                          <a:effectLst/>
                        </a:rPr>
                        <a:t> </a:t>
                      </a:r>
                      <a:r>
                        <a:rPr lang="en-US" sz="1000" dirty="0" err="1">
                          <a:solidFill>
                            <a:schemeClr val="bg1"/>
                          </a:solidFill>
                          <a:effectLst/>
                        </a:rPr>
                        <a:t>digitālos</a:t>
                      </a:r>
                      <a:r>
                        <a:rPr lang="en-US" sz="1000" dirty="0">
                          <a:solidFill>
                            <a:schemeClr val="bg1"/>
                          </a:solidFill>
                          <a:effectLst/>
                        </a:rPr>
                        <a:t> </a:t>
                      </a:r>
                      <a:r>
                        <a:rPr lang="en-US" sz="1000" dirty="0" err="1">
                          <a:solidFill>
                            <a:schemeClr val="bg1"/>
                          </a:solidFill>
                          <a:effectLst/>
                        </a:rPr>
                        <a:t>rīkus</a:t>
                      </a:r>
                      <a:r>
                        <a:rPr lang="en-US" sz="1000" dirty="0">
                          <a:solidFill>
                            <a:schemeClr val="bg1"/>
                          </a:solidFill>
                          <a:effectLst/>
                        </a:rPr>
                        <a:t>, </a:t>
                      </a:r>
                      <a:r>
                        <a:rPr lang="en-US" sz="1000" dirty="0" err="1">
                          <a:solidFill>
                            <a:schemeClr val="bg1"/>
                          </a:solidFill>
                          <a:effectLst/>
                        </a:rPr>
                        <a:t>lai</a:t>
                      </a:r>
                      <a:r>
                        <a:rPr lang="en-US" sz="1000" dirty="0">
                          <a:solidFill>
                            <a:schemeClr val="bg1"/>
                          </a:solidFill>
                          <a:effectLst/>
                        </a:rPr>
                        <a:t> </a:t>
                      </a:r>
                      <a:r>
                        <a:rPr lang="en-US" sz="1000" dirty="0" err="1">
                          <a:solidFill>
                            <a:schemeClr val="bg1"/>
                          </a:solidFill>
                          <a:effectLst/>
                        </a:rPr>
                        <a:t>radītu</a:t>
                      </a:r>
                      <a:r>
                        <a:rPr lang="en-US" sz="1000" dirty="0">
                          <a:solidFill>
                            <a:schemeClr val="bg1"/>
                          </a:solidFill>
                          <a:effectLst/>
                        </a:rPr>
                        <a:t> </a:t>
                      </a:r>
                      <a:r>
                        <a:rPr lang="en-US" sz="1000" dirty="0" err="1">
                          <a:solidFill>
                            <a:schemeClr val="bg1"/>
                          </a:solidFill>
                          <a:effectLst/>
                        </a:rPr>
                        <a:t>novatoriskus</a:t>
                      </a:r>
                      <a:r>
                        <a:rPr lang="en-US" sz="1000" dirty="0">
                          <a:solidFill>
                            <a:schemeClr val="bg1"/>
                          </a:solidFill>
                          <a:effectLst/>
                        </a:rPr>
                        <a:t> </a:t>
                      </a:r>
                      <a:r>
                        <a:rPr lang="en-US" sz="1000" dirty="0" err="1">
                          <a:solidFill>
                            <a:schemeClr val="bg1"/>
                          </a:solidFill>
                          <a:effectLst/>
                        </a:rPr>
                        <a:t>risinājumus</a:t>
                      </a:r>
                      <a:r>
                        <a:rPr lang="en-US" sz="1000" dirty="0">
                          <a:solidFill>
                            <a:schemeClr val="bg1"/>
                          </a:solidFill>
                          <a:effectLst/>
                        </a:rPr>
                        <a:t> un </a:t>
                      </a:r>
                      <a:r>
                        <a:rPr lang="en-US" sz="1000" dirty="0" err="1">
                          <a:solidFill>
                            <a:schemeClr val="bg1"/>
                          </a:solidFill>
                          <a:effectLst/>
                        </a:rPr>
                        <a:t>uzlabotu</a:t>
                      </a:r>
                      <a:r>
                        <a:rPr lang="en-US" sz="1000" dirty="0">
                          <a:solidFill>
                            <a:schemeClr val="bg1"/>
                          </a:solidFill>
                          <a:effectLst/>
                        </a:rPr>
                        <a:t> </a:t>
                      </a:r>
                      <a:r>
                        <a:rPr lang="en-US" sz="1000" dirty="0" err="1">
                          <a:solidFill>
                            <a:schemeClr val="bg1"/>
                          </a:solidFill>
                          <a:effectLst/>
                        </a:rPr>
                        <a:t>procesus</a:t>
                      </a:r>
                      <a:r>
                        <a:rPr lang="en-US" sz="1000" dirty="0">
                          <a:solidFill>
                            <a:schemeClr val="bg1"/>
                          </a:solidFill>
                          <a:effectLst/>
                        </a:rPr>
                        <a:t>.</a:t>
                      </a:r>
                    </a:p>
                  </a:txBody>
                  <a:tcPr anchor="ctr"/>
                </a:tc>
                <a:extLst>
                  <a:ext uri="{0D108BD9-81ED-4DB2-BD59-A6C34878D82A}">
                    <a16:rowId xmlns:a16="http://schemas.microsoft.com/office/drawing/2014/main" val="2911915841"/>
                  </a:ext>
                </a:extLst>
              </a:tr>
              <a:tr h="680598">
                <a:tc>
                  <a:txBody>
                    <a:bodyPr/>
                    <a:lstStyle/>
                    <a:p>
                      <a:pPr algn="ctr"/>
                      <a:r>
                        <a:rPr lang="pt-PT" sz="1000" b="1" dirty="0">
                          <a:solidFill>
                            <a:srgbClr val="FFFF00"/>
                          </a:solidFill>
                        </a:rPr>
                        <a:t>Uzņēmējspēja</a:t>
                      </a:r>
                    </a:p>
                  </a:txBody>
                  <a:tcPr anchor="ctr"/>
                </a:tc>
                <a:tc>
                  <a:txBody>
                    <a:bodyPr/>
                    <a:lstStyle/>
                    <a:p>
                      <a:pPr fontAlgn="base"/>
                      <a:r>
                        <a:rPr lang="en-US" sz="1000" dirty="0" err="1">
                          <a:solidFill>
                            <a:schemeClr val="bg1"/>
                          </a:solidFill>
                          <a:effectLst/>
                        </a:rPr>
                        <a:t>Parāda</a:t>
                      </a:r>
                      <a:r>
                        <a:rPr lang="en-US" sz="1000" dirty="0">
                          <a:solidFill>
                            <a:schemeClr val="bg1"/>
                          </a:solidFill>
                          <a:effectLst/>
                        </a:rPr>
                        <a:t> </a:t>
                      </a:r>
                      <a:r>
                        <a:rPr lang="en-US" sz="1000" dirty="0" err="1">
                          <a:solidFill>
                            <a:schemeClr val="bg1"/>
                          </a:solidFill>
                          <a:effectLst/>
                        </a:rPr>
                        <a:t>radošumu</a:t>
                      </a:r>
                      <a:r>
                        <a:rPr lang="en-US" sz="1000" dirty="0">
                          <a:solidFill>
                            <a:schemeClr val="bg1"/>
                          </a:solidFill>
                          <a:effectLst/>
                        </a:rPr>
                        <a:t> un </a:t>
                      </a:r>
                      <a:r>
                        <a:rPr lang="en-US" sz="1000" dirty="0" err="1">
                          <a:solidFill>
                            <a:schemeClr val="bg1"/>
                          </a:solidFill>
                          <a:effectLst/>
                        </a:rPr>
                        <a:t>inovācijas</a:t>
                      </a:r>
                      <a:r>
                        <a:rPr lang="en-US" sz="1000" dirty="0">
                          <a:solidFill>
                            <a:schemeClr val="bg1"/>
                          </a:solidFill>
                          <a:effectLst/>
                        </a:rPr>
                        <a:t> </a:t>
                      </a:r>
                      <a:r>
                        <a:rPr lang="en-US" sz="1000" dirty="0" err="1">
                          <a:solidFill>
                            <a:schemeClr val="bg1"/>
                          </a:solidFill>
                          <a:effectLst/>
                        </a:rPr>
                        <a:t>darbā</a:t>
                      </a:r>
                      <a:r>
                        <a:rPr lang="en-US" sz="1000" dirty="0">
                          <a:solidFill>
                            <a:schemeClr val="bg1"/>
                          </a:solidFill>
                          <a:effectLst/>
                        </a:rPr>
                        <a:t>.</a:t>
                      </a:r>
                    </a:p>
                  </a:txBody>
                  <a:tcPr anchor="ctr"/>
                </a:tc>
                <a:tc>
                  <a:txBody>
                    <a:bodyPr/>
                    <a:lstStyle/>
                    <a:p>
                      <a:pPr fontAlgn="base"/>
                      <a:r>
                        <a:rPr lang="en-US" sz="1000" dirty="0" err="1">
                          <a:solidFill>
                            <a:schemeClr val="bg1"/>
                          </a:solidFill>
                          <a:effectLst/>
                        </a:rPr>
                        <a:t>Identificē</a:t>
                      </a:r>
                      <a:r>
                        <a:rPr lang="en-US" sz="1000" dirty="0">
                          <a:solidFill>
                            <a:schemeClr val="bg1"/>
                          </a:solidFill>
                          <a:effectLst/>
                        </a:rPr>
                        <a:t> un </a:t>
                      </a:r>
                      <a:r>
                        <a:rPr lang="en-US" sz="1000" dirty="0" err="1">
                          <a:solidFill>
                            <a:schemeClr val="bg1"/>
                          </a:solidFill>
                          <a:effectLst/>
                        </a:rPr>
                        <a:t>izmanto</a:t>
                      </a:r>
                      <a:r>
                        <a:rPr lang="en-US" sz="1000" dirty="0">
                          <a:solidFill>
                            <a:schemeClr val="bg1"/>
                          </a:solidFill>
                          <a:effectLst/>
                        </a:rPr>
                        <a:t> </a:t>
                      </a:r>
                      <a:r>
                        <a:rPr lang="en-US" sz="1000" dirty="0" err="1">
                          <a:solidFill>
                            <a:schemeClr val="bg1"/>
                          </a:solidFill>
                          <a:effectLst/>
                        </a:rPr>
                        <a:t>jaunas</a:t>
                      </a:r>
                      <a:r>
                        <a:rPr lang="en-US" sz="1000" dirty="0">
                          <a:solidFill>
                            <a:schemeClr val="bg1"/>
                          </a:solidFill>
                          <a:effectLst/>
                        </a:rPr>
                        <a:t> </a:t>
                      </a:r>
                      <a:r>
                        <a:rPr lang="en-US" sz="1000" dirty="0" err="1">
                          <a:solidFill>
                            <a:schemeClr val="bg1"/>
                          </a:solidFill>
                          <a:effectLst/>
                        </a:rPr>
                        <a:t>izaugsmes</a:t>
                      </a:r>
                      <a:r>
                        <a:rPr lang="en-US" sz="1000" dirty="0">
                          <a:solidFill>
                            <a:schemeClr val="bg1"/>
                          </a:solidFill>
                          <a:effectLst/>
                        </a:rPr>
                        <a:t> un </a:t>
                      </a:r>
                      <a:r>
                        <a:rPr lang="en-US" sz="1000" dirty="0" err="1">
                          <a:solidFill>
                            <a:schemeClr val="bg1"/>
                          </a:solidFill>
                          <a:effectLst/>
                        </a:rPr>
                        <a:t>attīstības</a:t>
                      </a:r>
                      <a:r>
                        <a:rPr lang="en-US" sz="1000" dirty="0">
                          <a:solidFill>
                            <a:schemeClr val="bg1"/>
                          </a:solidFill>
                          <a:effectLst/>
                        </a:rPr>
                        <a:t> </a:t>
                      </a:r>
                      <a:r>
                        <a:rPr lang="en-US" sz="1000" dirty="0" err="1">
                          <a:solidFill>
                            <a:schemeClr val="bg1"/>
                          </a:solidFill>
                          <a:effectLst/>
                        </a:rPr>
                        <a:t>iespējas</a:t>
                      </a:r>
                      <a:r>
                        <a:rPr lang="en-US" sz="1000" dirty="0">
                          <a:solidFill>
                            <a:schemeClr val="bg1"/>
                          </a:solidFill>
                          <a:effectLst/>
                        </a:rPr>
                        <a:t>.</a:t>
                      </a:r>
                    </a:p>
                  </a:txBody>
                  <a:tcPr anchor="ctr"/>
                </a:tc>
                <a:tc>
                  <a:txBody>
                    <a:bodyPr/>
                    <a:lstStyle/>
                    <a:p>
                      <a:pPr fontAlgn="base"/>
                      <a:r>
                        <a:rPr lang="lv-LV" sz="1000" dirty="0">
                          <a:solidFill>
                            <a:schemeClr val="bg1"/>
                          </a:solidFill>
                          <a:effectLst/>
                        </a:rPr>
                        <a:t>Veiksmīgi uzsāk jaunus uzņēmumus vai iniciatīvas un iedvesmo un pamudina citus darīt to pašu</a:t>
                      </a:r>
                      <a:r>
                        <a:rPr lang="en-US" sz="1000" dirty="0">
                          <a:solidFill>
                            <a:schemeClr val="bg1"/>
                          </a:solidFill>
                          <a:effectLst/>
                        </a:rPr>
                        <a:t>.</a:t>
                      </a:r>
                    </a:p>
                  </a:txBody>
                  <a:tcPr anchor="ctr"/>
                </a:tc>
                <a:extLst>
                  <a:ext uri="{0D108BD9-81ED-4DB2-BD59-A6C34878D82A}">
                    <a16:rowId xmlns:a16="http://schemas.microsoft.com/office/drawing/2014/main" val="784278545"/>
                  </a:ext>
                </a:extLst>
              </a:tr>
              <a:tr h="532642">
                <a:tc>
                  <a:txBody>
                    <a:bodyPr/>
                    <a:lstStyle/>
                    <a:p>
                      <a:pPr algn="ctr"/>
                      <a:r>
                        <a:rPr lang="pt-PT" sz="1000" b="1" dirty="0" err="1">
                          <a:solidFill>
                            <a:srgbClr val="FFFF00"/>
                          </a:solidFill>
                        </a:rPr>
                        <a:t>Kritiskā</a:t>
                      </a:r>
                      <a:r>
                        <a:rPr lang="pt-PT" sz="1000" b="1" dirty="0">
                          <a:solidFill>
                            <a:srgbClr val="FFFF00"/>
                          </a:solidFill>
                        </a:rPr>
                        <a:t> </a:t>
                      </a:r>
                      <a:r>
                        <a:rPr lang="pt-PT" sz="1000" b="1" dirty="0" err="1">
                          <a:solidFill>
                            <a:srgbClr val="FFFF00"/>
                          </a:solidFill>
                        </a:rPr>
                        <a:t>un</a:t>
                      </a:r>
                      <a:r>
                        <a:rPr lang="pt-PT" sz="1000" b="1" dirty="0">
                          <a:solidFill>
                            <a:srgbClr val="FFFF00"/>
                          </a:solidFill>
                        </a:rPr>
                        <a:t> </a:t>
                      </a:r>
                      <a:r>
                        <a:rPr lang="pt-PT" sz="1000" b="1" dirty="0" err="1">
                          <a:solidFill>
                            <a:srgbClr val="FFFF00"/>
                          </a:solidFill>
                        </a:rPr>
                        <a:t>radošā</a:t>
                      </a:r>
                      <a:r>
                        <a:rPr lang="pt-PT" sz="1000" b="1" dirty="0">
                          <a:solidFill>
                            <a:srgbClr val="FFFF00"/>
                          </a:solidFill>
                        </a:rPr>
                        <a:t> </a:t>
                      </a:r>
                      <a:r>
                        <a:rPr lang="pt-PT" sz="1000" b="1" dirty="0" err="1">
                          <a:solidFill>
                            <a:srgbClr val="FFFF00"/>
                          </a:solidFill>
                        </a:rPr>
                        <a:t>domāšana</a:t>
                      </a:r>
                      <a:endParaRPr lang="pt-PT" sz="1000" b="1" dirty="0">
                        <a:solidFill>
                          <a:srgbClr val="FFFF00"/>
                        </a:solidFill>
                      </a:endParaRPr>
                    </a:p>
                  </a:txBody>
                  <a:tcPr anchor="ctr"/>
                </a:tc>
                <a:tc>
                  <a:txBody>
                    <a:bodyPr/>
                    <a:lstStyle/>
                    <a:p>
                      <a:pPr fontAlgn="base"/>
                      <a:r>
                        <a:rPr lang="lv-LV" sz="1000" dirty="0">
                          <a:solidFill>
                            <a:schemeClr val="bg1"/>
                          </a:solidFill>
                          <a:effectLst/>
                        </a:rPr>
                        <a:t>Spēj analizēt informāciju un pieņemt pārdomātus lēmumus.</a:t>
                      </a:r>
                      <a:endParaRPr lang="en-US" sz="1000" dirty="0">
                        <a:solidFill>
                          <a:schemeClr val="bg1"/>
                        </a:solidFill>
                        <a:effectLst/>
                      </a:endParaRPr>
                    </a:p>
                  </a:txBody>
                  <a:tcPr anchor="ctr"/>
                </a:tc>
                <a:tc>
                  <a:txBody>
                    <a:bodyPr/>
                    <a:lstStyle/>
                    <a:p>
                      <a:pPr fontAlgn="base"/>
                      <a:r>
                        <a:rPr lang="lv-LV" sz="1000" dirty="0">
                          <a:solidFill>
                            <a:schemeClr val="bg1"/>
                          </a:solidFill>
                          <a:effectLst/>
                        </a:rPr>
                        <a:t>Spēj novērtēt sarežģītu informāciju un gūt ieskatu.</a:t>
                      </a:r>
                      <a:endParaRPr lang="en-US" sz="1000" dirty="0">
                        <a:solidFill>
                          <a:schemeClr val="bg1"/>
                        </a:solidFill>
                        <a:effectLst/>
                      </a:endParaRPr>
                    </a:p>
                  </a:txBody>
                  <a:tcPr anchor="ctr"/>
                </a:tc>
                <a:tc>
                  <a:txBody>
                    <a:bodyPr/>
                    <a:lstStyle/>
                    <a:p>
                      <a:pPr fontAlgn="base"/>
                      <a:r>
                        <a:rPr lang="lv-LV" sz="1000" dirty="0">
                          <a:solidFill>
                            <a:schemeClr val="bg1"/>
                          </a:solidFill>
                          <a:effectLst/>
                        </a:rPr>
                        <a:t>Var izstrādāt un ieviest uz datiem balstītas stratēģijas</a:t>
                      </a:r>
                      <a:r>
                        <a:rPr lang="en-US" sz="1000" dirty="0">
                          <a:solidFill>
                            <a:schemeClr val="bg1"/>
                          </a:solidFill>
                          <a:effectLst/>
                        </a:rPr>
                        <a:t>.</a:t>
                      </a:r>
                    </a:p>
                  </a:txBody>
                  <a:tcPr anchor="ctr"/>
                </a:tc>
                <a:extLst>
                  <a:ext uri="{0D108BD9-81ED-4DB2-BD59-A6C34878D82A}">
                    <a16:rowId xmlns:a16="http://schemas.microsoft.com/office/drawing/2014/main" val="967702997"/>
                  </a:ext>
                </a:extLst>
              </a:tr>
              <a:tr h="446265">
                <a:tc>
                  <a:txBody>
                    <a:bodyPr/>
                    <a:lstStyle/>
                    <a:p>
                      <a:pPr algn="ctr"/>
                      <a:r>
                        <a:rPr lang="pt-PT" sz="1000" b="1" dirty="0" err="1">
                          <a:solidFill>
                            <a:srgbClr val="FFFF00"/>
                          </a:solidFill>
                        </a:rPr>
                        <a:t>Līderība</a:t>
                      </a:r>
                      <a:endParaRPr lang="pt-PT" sz="1000" b="1" dirty="0">
                        <a:solidFill>
                          <a:srgbClr val="FFFF00"/>
                        </a:solidFill>
                      </a:endParaRPr>
                    </a:p>
                  </a:txBody>
                  <a:tcPr anchor="ctr"/>
                </a:tc>
                <a:tc>
                  <a:txBody>
                    <a:bodyPr/>
                    <a:lstStyle/>
                    <a:p>
                      <a:pPr fontAlgn="base"/>
                      <a:r>
                        <a:rPr lang="en-US" sz="1000" dirty="0">
                          <a:solidFill>
                            <a:schemeClr val="bg1"/>
                          </a:solidFill>
                          <a:effectLst/>
                        </a:rPr>
                        <a:t>Var </a:t>
                      </a:r>
                      <a:r>
                        <a:rPr lang="en-US" sz="1000" dirty="0" err="1">
                          <a:solidFill>
                            <a:schemeClr val="bg1"/>
                          </a:solidFill>
                          <a:effectLst/>
                        </a:rPr>
                        <a:t>vadīt</a:t>
                      </a:r>
                      <a:r>
                        <a:rPr lang="en-US" sz="1000" dirty="0">
                          <a:solidFill>
                            <a:schemeClr val="bg1"/>
                          </a:solidFill>
                          <a:effectLst/>
                        </a:rPr>
                        <a:t> un </a:t>
                      </a:r>
                      <a:r>
                        <a:rPr lang="en-US" sz="1000" dirty="0" err="1">
                          <a:solidFill>
                            <a:schemeClr val="bg1"/>
                          </a:solidFill>
                          <a:effectLst/>
                        </a:rPr>
                        <a:t>motivēt</a:t>
                      </a:r>
                      <a:r>
                        <a:rPr lang="en-US" sz="1000" dirty="0">
                          <a:solidFill>
                            <a:schemeClr val="bg1"/>
                          </a:solidFill>
                          <a:effectLst/>
                        </a:rPr>
                        <a:t> </a:t>
                      </a:r>
                      <a:r>
                        <a:rPr lang="en-US" sz="1000" dirty="0" err="1">
                          <a:solidFill>
                            <a:schemeClr val="bg1"/>
                          </a:solidFill>
                          <a:effectLst/>
                        </a:rPr>
                        <a:t>komandu</a:t>
                      </a:r>
                      <a:r>
                        <a:rPr lang="en-US" sz="1000" dirty="0">
                          <a:solidFill>
                            <a:schemeClr val="bg1"/>
                          </a:solidFill>
                          <a:effectLst/>
                        </a:rPr>
                        <a:t>.</a:t>
                      </a:r>
                    </a:p>
                  </a:txBody>
                  <a:tcPr anchor="ctr"/>
                </a:tc>
                <a:tc>
                  <a:txBody>
                    <a:bodyPr/>
                    <a:lstStyle/>
                    <a:p>
                      <a:pPr fontAlgn="base"/>
                      <a:r>
                        <a:rPr lang="lv-LV" sz="1000" dirty="0">
                          <a:solidFill>
                            <a:schemeClr val="bg1"/>
                          </a:solidFill>
                          <a:effectLst/>
                        </a:rPr>
                        <a:t>Spēj izstrādāt un īstenot stratēģiskos plānus.</a:t>
                      </a:r>
                      <a:endParaRPr lang="en-US" sz="1000" dirty="0">
                        <a:solidFill>
                          <a:schemeClr val="bg1"/>
                        </a:solidFill>
                        <a:effectLst/>
                      </a:endParaRPr>
                    </a:p>
                  </a:txBody>
                  <a:tcPr anchor="ctr"/>
                </a:tc>
                <a:tc>
                  <a:txBody>
                    <a:bodyPr/>
                    <a:lstStyle/>
                    <a:p>
                      <a:pPr fontAlgn="base"/>
                      <a:r>
                        <a:rPr lang="lv-LV" sz="1000" dirty="0">
                          <a:solidFill>
                            <a:schemeClr val="bg1"/>
                          </a:solidFill>
                          <a:effectLst/>
                        </a:rPr>
                        <a:t>Spēj iedvesmot un vadīt organizatoriskas pārmaiņas</a:t>
                      </a:r>
                      <a:r>
                        <a:rPr lang="en-US" sz="1000" dirty="0">
                          <a:solidFill>
                            <a:schemeClr val="bg1"/>
                          </a:solidFill>
                          <a:effectLst/>
                        </a:rPr>
                        <a:t>.</a:t>
                      </a:r>
                    </a:p>
                  </a:txBody>
                  <a:tcPr anchor="ctr"/>
                </a:tc>
                <a:extLst>
                  <a:ext uri="{0D108BD9-81ED-4DB2-BD59-A6C34878D82A}">
                    <a16:rowId xmlns:a16="http://schemas.microsoft.com/office/drawing/2014/main" val="928516659"/>
                  </a:ext>
                </a:extLst>
              </a:tr>
              <a:tr h="446265">
                <a:tc>
                  <a:txBody>
                    <a:bodyPr/>
                    <a:lstStyle/>
                    <a:p>
                      <a:pPr algn="ctr"/>
                      <a:r>
                        <a:rPr lang="pt-PT" sz="1000" b="1" dirty="0" err="1">
                          <a:solidFill>
                            <a:srgbClr val="FFFF00"/>
                          </a:solidFill>
                        </a:rPr>
                        <a:t>Inovācijas</a:t>
                      </a:r>
                      <a:endParaRPr lang="pt-PT" sz="1000" b="1" dirty="0">
                        <a:solidFill>
                          <a:srgbClr val="FFFF00"/>
                        </a:solidFill>
                      </a:endParaRPr>
                    </a:p>
                  </a:txBody>
                  <a:tcPr anchor="ctr"/>
                </a:tc>
                <a:tc>
                  <a:txBody>
                    <a:bodyPr/>
                    <a:lstStyle/>
                    <a:p>
                      <a:r>
                        <a:rPr lang="en-US" sz="1000" b="0" i="0" u="none" strike="noStrike" cap="none" dirty="0" err="1">
                          <a:solidFill>
                            <a:schemeClr val="bg1"/>
                          </a:solidFill>
                          <a:effectLst/>
                          <a:latin typeface="Arial"/>
                          <a:ea typeface="Arial"/>
                          <a:cs typeface="Arial"/>
                          <a:sym typeface="Arial"/>
                        </a:rPr>
                        <a:t>Spēj</a:t>
                      </a:r>
                      <a:r>
                        <a:rPr lang="en-US" sz="1000" b="0" i="0" u="none" strike="noStrike" cap="none" dirty="0">
                          <a:solidFill>
                            <a:schemeClr val="bg1"/>
                          </a:solidFill>
                          <a:effectLst/>
                          <a:latin typeface="Arial"/>
                          <a:ea typeface="Arial"/>
                          <a:cs typeface="Arial"/>
                          <a:sym typeface="Arial"/>
                        </a:rPr>
                        <a:t> </a:t>
                      </a:r>
                      <a:r>
                        <a:rPr lang="en-US" sz="1000" b="0" i="0" u="none" strike="noStrike" cap="none" dirty="0" err="1">
                          <a:solidFill>
                            <a:schemeClr val="bg1"/>
                          </a:solidFill>
                          <a:effectLst/>
                          <a:latin typeface="Arial"/>
                          <a:ea typeface="Arial"/>
                          <a:cs typeface="Arial"/>
                          <a:sym typeface="Arial"/>
                        </a:rPr>
                        <a:t>radīt</a:t>
                      </a:r>
                      <a:r>
                        <a:rPr lang="en-US" sz="1000" b="0" i="0" u="none" strike="noStrike" cap="none" dirty="0">
                          <a:solidFill>
                            <a:schemeClr val="bg1"/>
                          </a:solidFill>
                          <a:effectLst/>
                          <a:latin typeface="Arial"/>
                          <a:ea typeface="Arial"/>
                          <a:cs typeface="Arial"/>
                          <a:sym typeface="Arial"/>
                        </a:rPr>
                        <a:t> </a:t>
                      </a:r>
                      <a:r>
                        <a:rPr lang="en-US" sz="1000" b="0" i="0" u="none" strike="noStrike" cap="none" dirty="0" err="1">
                          <a:solidFill>
                            <a:schemeClr val="bg1"/>
                          </a:solidFill>
                          <a:effectLst/>
                          <a:latin typeface="Arial"/>
                          <a:ea typeface="Arial"/>
                          <a:cs typeface="Arial"/>
                          <a:sym typeface="Arial"/>
                        </a:rPr>
                        <a:t>jaunas</a:t>
                      </a:r>
                      <a:r>
                        <a:rPr lang="en-US" sz="1000" b="0" i="0" u="none" strike="noStrike" cap="none" dirty="0">
                          <a:solidFill>
                            <a:schemeClr val="bg1"/>
                          </a:solidFill>
                          <a:effectLst/>
                          <a:latin typeface="Arial"/>
                          <a:ea typeface="Arial"/>
                          <a:cs typeface="Arial"/>
                          <a:sym typeface="Arial"/>
                        </a:rPr>
                        <a:t> </a:t>
                      </a:r>
                      <a:r>
                        <a:rPr lang="en-US" sz="1000" b="0" i="0" u="none" strike="noStrike" cap="none" dirty="0" err="1">
                          <a:solidFill>
                            <a:schemeClr val="bg1"/>
                          </a:solidFill>
                          <a:effectLst/>
                          <a:latin typeface="Arial"/>
                          <a:ea typeface="Arial"/>
                          <a:cs typeface="Arial"/>
                          <a:sym typeface="Arial"/>
                        </a:rPr>
                        <a:t>idejas</a:t>
                      </a:r>
                      <a:r>
                        <a:rPr lang="en-US" sz="1000" b="0" i="0" u="none" strike="noStrike" cap="none" dirty="0">
                          <a:solidFill>
                            <a:schemeClr val="bg1"/>
                          </a:solidFill>
                          <a:effectLst/>
                          <a:latin typeface="Arial"/>
                          <a:ea typeface="Arial"/>
                          <a:cs typeface="Arial"/>
                          <a:sym typeface="Arial"/>
                        </a:rPr>
                        <a:t> un </a:t>
                      </a:r>
                      <a:r>
                        <a:rPr lang="en-US" sz="1000" b="0" i="0" u="none" strike="noStrike" cap="none" dirty="0" err="1">
                          <a:solidFill>
                            <a:schemeClr val="bg1"/>
                          </a:solidFill>
                          <a:effectLst/>
                          <a:latin typeface="Arial"/>
                          <a:ea typeface="Arial"/>
                          <a:cs typeface="Arial"/>
                          <a:sym typeface="Arial"/>
                        </a:rPr>
                        <a:t>pieejas</a:t>
                      </a:r>
                      <a:r>
                        <a:rPr lang="en-US" sz="1000" b="0" i="0" u="none" strike="noStrike" cap="none" dirty="0">
                          <a:solidFill>
                            <a:schemeClr val="bg1"/>
                          </a:solidFill>
                          <a:effectLst/>
                          <a:latin typeface="Arial"/>
                          <a:ea typeface="Arial"/>
                          <a:cs typeface="Arial"/>
                          <a:sym typeface="Arial"/>
                        </a:rPr>
                        <a:t>.</a:t>
                      </a:r>
                      <a:endParaRPr lang="pt-PT" sz="1000" dirty="0">
                        <a:solidFill>
                          <a:schemeClr val="bg1"/>
                        </a:solidFill>
                      </a:endParaRPr>
                    </a:p>
                  </a:txBody>
                  <a:tcPr/>
                </a:tc>
                <a:tc>
                  <a:txBody>
                    <a:bodyPr/>
                    <a:lstStyle/>
                    <a:p>
                      <a:r>
                        <a:rPr lang="lv-LV" sz="1000" b="0" i="0" u="none" strike="noStrike" cap="none" dirty="0">
                          <a:solidFill>
                            <a:schemeClr val="bg1"/>
                          </a:solidFill>
                          <a:effectLst/>
                          <a:latin typeface="Arial"/>
                          <a:ea typeface="Arial"/>
                          <a:cs typeface="Arial"/>
                          <a:sym typeface="Arial"/>
                        </a:rPr>
                        <a:t>Spēj pielietot radošumu sarežģītu problēmu risināšanā</a:t>
                      </a:r>
                      <a:r>
                        <a:rPr lang="en-US" sz="1000" b="0" i="0" u="none" strike="noStrike" cap="none" dirty="0">
                          <a:solidFill>
                            <a:schemeClr val="bg1"/>
                          </a:solidFill>
                          <a:effectLst/>
                          <a:latin typeface="Arial"/>
                          <a:ea typeface="Arial"/>
                          <a:cs typeface="Arial"/>
                          <a:sym typeface="Arial"/>
                        </a:rPr>
                        <a:t>.</a:t>
                      </a:r>
                      <a:endParaRPr lang="pt-PT" sz="1000" dirty="0">
                        <a:solidFill>
                          <a:schemeClr val="bg1"/>
                        </a:solidFill>
                      </a:endParaRPr>
                    </a:p>
                  </a:txBody>
                  <a:tcPr/>
                </a:tc>
                <a:tc>
                  <a:txBody>
                    <a:bodyPr/>
                    <a:lstStyle/>
                    <a:p>
                      <a:r>
                        <a:rPr lang="en-US" sz="1000" b="0" i="0" u="none" strike="noStrike" cap="none" dirty="0">
                          <a:solidFill>
                            <a:schemeClr val="bg1"/>
                          </a:solidFill>
                          <a:effectLst/>
                          <a:latin typeface="Arial"/>
                          <a:ea typeface="Arial"/>
                          <a:cs typeface="Arial"/>
                          <a:sym typeface="Arial"/>
                        </a:rPr>
                        <a:t>Var </a:t>
                      </a:r>
                      <a:r>
                        <a:rPr lang="en-US" sz="1000" b="0" i="0" u="none" strike="noStrike" cap="none" dirty="0" err="1">
                          <a:solidFill>
                            <a:schemeClr val="bg1"/>
                          </a:solidFill>
                          <a:effectLst/>
                          <a:latin typeface="Arial"/>
                          <a:ea typeface="Arial"/>
                          <a:cs typeface="Arial"/>
                          <a:sym typeface="Arial"/>
                        </a:rPr>
                        <a:t>ieviest</a:t>
                      </a:r>
                      <a:r>
                        <a:rPr lang="en-US" sz="1000" b="0" i="0" u="none" strike="noStrike" cap="none" dirty="0">
                          <a:solidFill>
                            <a:schemeClr val="bg1"/>
                          </a:solidFill>
                          <a:effectLst/>
                          <a:latin typeface="Arial"/>
                          <a:ea typeface="Arial"/>
                          <a:cs typeface="Arial"/>
                          <a:sym typeface="Arial"/>
                        </a:rPr>
                        <a:t> </a:t>
                      </a:r>
                      <a:r>
                        <a:rPr lang="en-US" sz="1000" b="0" i="0" u="none" strike="noStrike" cap="none" dirty="0" err="1">
                          <a:solidFill>
                            <a:schemeClr val="bg1"/>
                          </a:solidFill>
                          <a:effectLst/>
                          <a:latin typeface="Arial"/>
                          <a:ea typeface="Arial"/>
                          <a:cs typeface="Arial"/>
                          <a:sym typeface="Arial"/>
                        </a:rPr>
                        <a:t>jauninājumus</a:t>
                      </a:r>
                      <a:r>
                        <a:rPr lang="en-US" sz="1000" b="0" i="0" u="none" strike="noStrike" cap="none" dirty="0">
                          <a:solidFill>
                            <a:schemeClr val="bg1"/>
                          </a:solidFill>
                          <a:effectLst/>
                          <a:latin typeface="Arial"/>
                          <a:ea typeface="Arial"/>
                          <a:cs typeface="Arial"/>
                          <a:sym typeface="Arial"/>
                        </a:rPr>
                        <a:t> un </a:t>
                      </a:r>
                      <a:r>
                        <a:rPr lang="en-US" sz="1000" b="0" i="0" u="none" strike="noStrike" cap="none" dirty="0" err="1">
                          <a:solidFill>
                            <a:schemeClr val="bg1"/>
                          </a:solidFill>
                          <a:effectLst/>
                          <a:latin typeface="Arial"/>
                          <a:ea typeface="Arial"/>
                          <a:cs typeface="Arial"/>
                          <a:sym typeface="Arial"/>
                        </a:rPr>
                        <a:t>izstrādāt</a:t>
                      </a:r>
                      <a:r>
                        <a:rPr lang="en-US" sz="1000" b="0" i="0" u="none" strike="noStrike" cap="none" dirty="0">
                          <a:solidFill>
                            <a:schemeClr val="bg1"/>
                          </a:solidFill>
                          <a:effectLst/>
                          <a:latin typeface="Arial"/>
                          <a:ea typeface="Arial"/>
                          <a:cs typeface="Arial"/>
                          <a:sym typeface="Arial"/>
                        </a:rPr>
                        <a:t> </a:t>
                      </a:r>
                      <a:r>
                        <a:rPr lang="en-US" sz="1000" b="0" i="0" u="none" strike="noStrike" cap="none" dirty="0" err="1">
                          <a:solidFill>
                            <a:schemeClr val="bg1"/>
                          </a:solidFill>
                          <a:effectLst/>
                          <a:latin typeface="Arial"/>
                          <a:ea typeface="Arial"/>
                          <a:cs typeface="Arial"/>
                          <a:sym typeface="Arial"/>
                        </a:rPr>
                        <a:t>jaunus</a:t>
                      </a:r>
                      <a:r>
                        <a:rPr lang="en-US" sz="1000" b="0" i="0" u="none" strike="noStrike" cap="none" dirty="0">
                          <a:solidFill>
                            <a:schemeClr val="bg1"/>
                          </a:solidFill>
                          <a:effectLst/>
                          <a:latin typeface="Arial"/>
                          <a:ea typeface="Arial"/>
                          <a:cs typeface="Arial"/>
                          <a:sym typeface="Arial"/>
                        </a:rPr>
                        <a:t> </a:t>
                      </a:r>
                      <a:r>
                        <a:rPr lang="en-US" sz="1000" b="0" i="0" u="none" strike="noStrike" cap="none" dirty="0" err="1">
                          <a:solidFill>
                            <a:schemeClr val="bg1"/>
                          </a:solidFill>
                          <a:effectLst/>
                          <a:latin typeface="Arial"/>
                          <a:ea typeface="Arial"/>
                          <a:cs typeface="Arial"/>
                          <a:sym typeface="Arial"/>
                        </a:rPr>
                        <a:t>produktus</a:t>
                      </a:r>
                      <a:r>
                        <a:rPr lang="en-US" sz="1000" b="0" i="0" u="none" strike="noStrike" cap="none" dirty="0">
                          <a:solidFill>
                            <a:schemeClr val="bg1"/>
                          </a:solidFill>
                          <a:effectLst/>
                          <a:latin typeface="Arial"/>
                          <a:ea typeface="Arial"/>
                          <a:cs typeface="Arial"/>
                          <a:sym typeface="Arial"/>
                        </a:rPr>
                        <a:t> </a:t>
                      </a:r>
                      <a:r>
                        <a:rPr lang="en-US" sz="1000" b="0" i="0" u="none" strike="noStrike" cap="none" dirty="0" err="1">
                          <a:solidFill>
                            <a:schemeClr val="bg1"/>
                          </a:solidFill>
                          <a:effectLst/>
                          <a:latin typeface="Arial"/>
                          <a:ea typeface="Arial"/>
                          <a:cs typeface="Arial"/>
                          <a:sym typeface="Arial"/>
                        </a:rPr>
                        <a:t>vai</a:t>
                      </a:r>
                      <a:r>
                        <a:rPr lang="en-US" sz="1000" b="0" i="0" u="none" strike="noStrike" cap="none" dirty="0">
                          <a:solidFill>
                            <a:schemeClr val="bg1"/>
                          </a:solidFill>
                          <a:effectLst/>
                          <a:latin typeface="Arial"/>
                          <a:ea typeface="Arial"/>
                          <a:cs typeface="Arial"/>
                          <a:sym typeface="Arial"/>
                        </a:rPr>
                        <a:t> </a:t>
                      </a:r>
                      <a:r>
                        <a:rPr lang="en-US" sz="1000" b="0" i="0" u="none" strike="noStrike" cap="none" dirty="0" err="1">
                          <a:solidFill>
                            <a:schemeClr val="bg1"/>
                          </a:solidFill>
                          <a:effectLst/>
                          <a:latin typeface="Arial"/>
                          <a:ea typeface="Arial"/>
                          <a:cs typeface="Arial"/>
                          <a:sym typeface="Arial"/>
                        </a:rPr>
                        <a:t>procesus</a:t>
                      </a:r>
                      <a:r>
                        <a:rPr lang="en-US" sz="1000" b="0" i="0" u="none" strike="noStrike" cap="none" dirty="0">
                          <a:solidFill>
                            <a:schemeClr val="bg1"/>
                          </a:solidFill>
                          <a:effectLst/>
                          <a:latin typeface="Arial"/>
                          <a:ea typeface="Arial"/>
                          <a:cs typeface="Arial"/>
                          <a:sym typeface="Arial"/>
                        </a:rPr>
                        <a:t>.</a:t>
                      </a:r>
                      <a:endParaRPr lang="pt-PT" sz="1000" dirty="0">
                        <a:solidFill>
                          <a:schemeClr val="bg1"/>
                        </a:solidFill>
                      </a:endParaRPr>
                    </a:p>
                  </a:txBody>
                  <a:tcPr/>
                </a:tc>
                <a:extLst>
                  <a:ext uri="{0D108BD9-81ED-4DB2-BD59-A6C34878D82A}">
                    <a16:rowId xmlns:a16="http://schemas.microsoft.com/office/drawing/2014/main" val="1559699798"/>
                  </a:ext>
                </a:extLst>
              </a:tr>
            </a:tbl>
          </a:graphicData>
        </a:graphic>
      </p:graphicFrame>
    </p:spTree>
    <p:extLst>
      <p:ext uri="{BB962C8B-B14F-4D97-AF65-F5344CB8AC3E}">
        <p14:creationId xmlns:p14="http://schemas.microsoft.com/office/powerpoint/2010/main" val="3739788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815676" y="557136"/>
            <a:ext cx="7821493" cy="2359291"/>
          </a:xfrm>
          <a:prstGeom prst="rect">
            <a:avLst/>
          </a:prstGeom>
        </p:spPr>
        <p:txBody>
          <a:bodyPr spcFirstLastPara="1" wrap="square" lIns="91425" tIns="91425" rIns="91425" bIns="91425" anchor="t" anchorCtr="0">
            <a:noAutofit/>
          </a:bodyPr>
          <a:lstStyle/>
          <a:p>
            <a:pPr algn="l"/>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atpazīšanas</a:t>
            </a:r>
            <a:r>
              <a:rPr lang="en-US" sz="1600" b="1" dirty="0">
                <a:solidFill>
                  <a:srgbClr val="FFFF00"/>
                </a:solidFill>
              </a:rPr>
              <a:t> </a:t>
            </a:r>
            <a:r>
              <a:rPr lang="en-US" sz="1600" b="1" dirty="0" err="1">
                <a:solidFill>
                  <a:srgbClr val="FFFF00"/>
                </a:solidFill>
              </a:rPr>
              <a:t>matrica</a:t>
            </a:r>
            <a:endParaRPr lang="en-US" sz="1600" b="1" dirty="0">
              <a:solidFill>
                <a:srgbClr val="FFFF00"/>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ela 2">
            <a:extLst>
              <a:ext uri="{FF2B5EF4-FFF2-40B4-BE49-F238E27FC236}">
                <a16:creationId xmlns:a16="http://schemas.microsoft.com/office/drawing/2014/main" id="{8439BDCF-810A-D2B5-A48B-3C945C698FDF}"/>
              </a:ext>
            </a:extLst>
          </p:cNvPr>
          <p:cNvGraphicFramePr>
            <a:graphicFrameLocks noGrp="1"/>
          </p:cNvGraphicFramePr>
          <p:nvPr>
            <p:extLst>
              <p:ext uri="{D42A27DB-BD31-4B8C-83A1-F6EECF244321}">
                <p14:modId xmlns:p14="http://schemas.microsoft.com/office/powerpoint/2010/main" val="2462662334"/>
              </p:ext>
            </p:extLst>
          </p:nvPr>
        </p:nvGraphicFramePr>
        <p:xfrm>
          <a:off x="981059" y="957385"/>
          <a:ext cx="6996856" cy="3196095"/>
        </p:xfrm>
        <a:graphic>
          <a:graphicData uri="http://schemas.openxmlformats.org/drawingml/2006/table">
            <a:tbl>
              <a:tblPr firstRow="1" bandRow="1">
                <a:tableStyleId>{03D50EAF-3163-4F20-88ED-F5F79476F2F4}</a:tableStyleId>
              </a:tblPr>
              <a:tblGrid>
                <a:gridCol w="1749214">
                  <a:extLst>
                    <a:ext uri="{9D8B030D-6E8A-4147-A177-3AD203B41FA5}">
                      <a16:colId xmlns:a16="http://schemas.microsoft.com/office/drawing/2014/main" val="1995596730"/>
                    </a:ext>
                  </a:extLst>
                </a:gridCol>
                <a:gridCol w="1749214">
                  <a:extLst>
                    <a:ext uri="{9D8B030D-6E8A-4147-A177-3AD203B41FA5}">
                      <a16:colId xmlns:a16="http://schemas.microsoft.com/office/drawing/2014/main" val="1468866725"/>
                    </a:ext>
                  </a:extLst>
                </a:gridCol>
                <a:gridCol w="1749214">
                  <a:extLst>
                    <a:ext uri="{9D8B030D-6E8A-4147-A177-3AD203B41FA5}">
                      <a16:colId xmlns:a16="http://schemas.microsoft.com/office/drawing/2014/main" val="4098831483"/>
                    </a:ext>
                  </a:extLst>
                </a:gridCol>
                <a:gridCol w="1749214">
                  <a:extLst>
                    <a:ext uri="{9D8B030D-6E8A-4147-A177-3AD203B41FA5}">
                      <a16:colId xmlns:a16="http://schemas.microsoft.com/office/drawing/2014/main" val="3835350779"/>
                    </a:ext>
                  </a:extLst>
                </a:gridCol>
              </a:tblGrid>
              <a:tr h="452895">
                <a:tc>
                  <a:txBody>
                    <a:bodyPr/>
                    <a:lstStyle/>
                    <a:p>
                      <a:pPr marL="0" indent="0" algn="ctr"/>
                      <a:r>
                        <a:rPr lang="pt-PT" sz="1000" b="1" dirty="0">
                          <a:solidFill>
                            <a:schemeClr val="bg1"/>
                          </a:solidFill>
                        </a:rPr>
                        <a:t>Prasme</a:t>
                      </a:r>
                    </a:p>
                  </a:txBody>
                  <a:tcPr anchor="ctr"/>
                </a:tc>
                <a:tc>
                  <a:txBody>
                    <a:bodyPr/>
                    <a:lstStyle/>
                    <a:p>
                      <a:pPr algn="ctr"/>
                      <a:r>
                        <a:rPr lang="pt-PT" sz="1000" b="1" dirty="0">
                          <a:solidFill>
                            <a:srgbClr val="FFFF00"/>
                          </a:solidFill>
                        </a:rPr>
                        <a:t>1. </a:t>
                      </a:r>
                      <a:r>
                        <a:rPr lang="pt-PT" sz="1000" b="1" dirty="0" err="1">
                          <a:solidFill>
                            <a:srgbClr val="FFFF00"/>
                          </a:solidFill>
                        </a:rPr>
                        <a:t>līmenis</a:t>
                      </a:r>
                      <a:endParaRPr lang="pt-PT" sz="1000" b="1" dirty="0">
                        <a:solidFill>
                          <a:srgbClr val="FFFF00"/>
                        </a:solidFill>
                      </a:endParaRPr>
                    </a:p>
                  </a:txBody>
                  <a:tcPr anchor="ctr"/>
                </a:tc>
                <a:tc>
                  <a:txBody>
                    <a:bodyPr/>
                    <a:lstStyle/>
                    <a:p>
                      <a:pPr algn="ctr"/>
                      <a:r>
                        <a:rPr lang="pt-PT" sz="1000" b="1" dirty="0">
                          <a:solidFill>
                            <a:srgbClr val="FFFF00"/>
                          </a:solidFill>
                        </a:rPr>
                        <a:t>2. </a:t>
                      </a:r>
                      <a:r>
                        <a:rPr lang="pt-PT" sz="1000" b="1" dirty="0" err="1">
                          <a:solidFill>
                            <a:srgbClr val="FFFF00"/>
                          </a:solidFill>
                        </a:rPr>
                        <a:t>līmenis</a:t>
                      </a:r>
                      <a:endParaRPr lang="pt-PT" sz="1000" b="1" dirty="0">
                        <a:solidFill>
                          <a:srgbClr val="FFFF00"/>
                        </a:solidFill>
                      </a:endParaRPr>
                    </a:p>
                  </a:txBody>
                  <a:tcPr anchor="ctr"/>
                </a:tc>
                <a:tc>
                  <a:txBody>
                    <a:bodyPr/>
                    <a:lstStyle/>
                    <a:p>
                      <a:pPr algn="ctr"/>
                      <a:r>
                        <a:rPr lang="pt-PT" sz="1000" b="1" dirty="0">
                          <a:solidFill>
                            <a:srgbClr val="FFFF00"/>
                          </a:solidFill>
                        </a:rPr>
                        <a:t>3. </a:t>
                      </a:r>
                      <a:r>
                        <a:rPr lang="pt-PT" sz="1000" b="1" dirty="0" err="1">
                          <a:solidFill>
                            <a:srgbClr val="FFFF00"/>
                          </a:solidFill>
                        </a:rPr>
                        <a:t>līmenis</a:t>
                      </a:r>
                      <a:endParaRPr lang="pt-PT" sz="1000" b="1" dirty="0">
                        <a:solidFill>
                          <a:srgbClr val="FFFF00"/>
                        </a:solidFill>
                      </a:endParaRPr>
                    </a:p>
                  </a:txBody>
                  <a:tcPr anchor="ctr"/>
                </a:tc>
                <a:extLst>
                  <a:ext uri="{0D108BD9-81ED-4DB2-BD59-A6C34878D82A}">
                    <a16:rowId xmlns:a16="http://schemas.microsoft.com/office/drawing/2014/main" val="750863084"/>
                  </a:ext>
                </a:extLst>
              </a:tr>
              <a:tr h="459669">
                <a:tc>
                  <a:txBody>
                    <a:bodyPr/>
                    <a:lstStyle/>
                    <a:p>
                      <a:pPr algn="ctr"/>
                      <a:r>
                        <a:rPr lang="pt-PT" sz="1000" b="1" dirty="0" err="1">
                          <a:solidFill>
                            <a:srgbClr val="FFFF00"/>
                          </a:solidFill>
                        </a:rPr>
                        <a:t>Problēmu</a:t>
                      </a:r>
                      <a:r>
                        <a:rPr lang="pt-PT" sz="1000" b="1" dirty="0">
                          <a:solidFill>
                            <a:srgbClr val="FFFF00"/>
                          </a:solidFill>
                        </a:rPr>
                        <a:t> </a:t>
                      </a:r>
                      <a:r>
                        <a:rPr lang="pt-PT" sz="1000" b="1" dirty="0" err="1">
                          <a:solidFill>
                            <a:srgbClr val="FFFF00"/>
                          </a:solidFill>
                        </a:rPr>
                        <a:t>risināšana</a:t>
                      </a:r>
                      <a:endParaRPr lang="pt-PT" sz="1000" b="1" dirty="0">
                        <a:solidFill>
                          <a:srgbClr val="FFFF00"/>
                        </a:solidFill>
                      </a:endParaRPr>
                    </a:p>
                  </a:txBody>
                  <a:tcPr anchor="ctr"/>
                </a:tc>
                <a:tc>
                  <a:txBody>
                    <a:bodyPr/>
                    <a:lstStyle/>
                    <a:p>
                      <a:pPr fontAlgn="base"/>
                      <a:r>
                        <a:rPr lang="en-US" sz="1000" dirty="0" err="1">
                          <a:solidFill>
                            <a:schemeClr val="bg1"/>
                          </a:solidFill>
                          <a:effectLst/>
                        </a:rPr>
                        <a:t>Prot</a:t>
                      </a:r>
                      <a:r>
                        <a:rPr lang="en-US" sz="1000" dirty="0">
                          <a:solidFill>
                            <a:schemeClr val="bg1"/>
                          </a:solidFill>
                          <a:effectLst/>
                        </a:rPr>
                        <a:t> </a:t>
                      </a:r>
                      <a:r>
                        <a:rPr lang="en-US" sz="1000" dirty="0" err="1">
                          <a:solidFill>
                            <a:schemeClr val="bg1"/>
                          </a:solidFill>
                          <a:effectLst/>
                        </a:rPr>
                        <a:t>identificēt</a:t>
                      </a:r>
                      <a:r>
                        <a:rPr lang="en-US" sz="1000" dirty="0">
                          <a:solidFill>
                            <a:schemeClr val="bg1"/>
                          </a:solidFill>
                          <a:effectLst/>
                        </a:rPr>
                        <a:t> un </a:t>
                      </a:r>
                      <a:r>
                        <a:rPr lang="en-US" sz="1000" dirty="0" err="1">
                          <a:solidFill>
                            <a:schemeClr val="bg1"/>
                          </a:solidFill>
                          <a:effectLst/>
                        </a:rPr>
                        <a:t>analizēt</a:t>
                      </a:r>
                      <a:r>
                        <a:rPr lang="en-US" sz="1000" dirty="0">
                          <a:solidFill>
                            <a:schemeClr val="bg1"/>
                          </a:solidFill>
                          <a:effectLst/>
                        </a:rPr>
                        <a:t> </a:t>
                      </a:r>
                      <a:r>
                        <a:rPr lang="en-US" sz="1000" dirty="0" err="1">
                          <a:solidFill>
                            <a:schemeClr val="bg1"/>
                          </a:solidFill>
                          <a:effectLst/>
                        </a:rPr>
                        <a:t>problēmas</a:t>
                      </a:r>
                      <a:r>
                        <a:rPr lang="en-US" sz="1000" dirty="0">
                          <a:solidFill>
                            <a:schemeClr val="bg1"/>
                          </a:solidFill>
                          <a:effectLst/>
                        </a:rPr>
                        <a:t>.</a:t>
                      </a:r>
                    </a:p>
                  </a:txBody>
                  <a:tcPr anchor="ctr"/>
                </a:tc>
                <a:tc>
                  <a:txBody>
                    <a:bodyPr/>
                    <a:lstStyle/>
                    <a:p>
                      <a:pPr fontAlgn="base"/>
                      <a:r>
                        <a:rPr lang="en-US" sz="1000" dirty="0" err="1">
                          <a:solidFill>
                            <a:schemeClr val="bg1"/>
                          </a:solidFill>
                          <a:effectLst/>
                        </a:rPr>
                        <a:t>Spēj</a:t>
                      </a:r>
                      <a:r>
                        <a:rPr lang="en-US" sz="1000" dirty="0">
                          <a:solidFill>
                            <a:schemeClr val="bg1"/>
                          </a:solidFill>
                          <a:effectLst/>
                        </a:rPr>
                        <a:t> </a:t>
                      </a:r>
                      <a:r>
                        <a:rPr lang="en-US" sz="1000" dirty="0" err="1">
                          <a:solidFill>
                            <a:schemeClr val="bg1"/>
                          </a:solidFill>
                          <a:effectLst/>
                        </a:rPr>
                        <a:t>izstrādāt</a:t>
                      </a:r>
                      <a:r>
                        <a:rPr lang="en-US" sz="1000" dirty="0">
                          <a:solidFill>
                            <a:schemeClr val="bg1"/>
                          </a:solidFill>
                          <a:effectLst/>
                        </a:rPr>
                        <a:t> un </a:t>
                      </a:r>
                      <a:r>
                        <a:rPr lang="en-US" sz="1000" dirty="0" err="1">
                          <a:solidFill>
                            <a:schemeClr val="bg1"/>
                          </a:solidFill>
                          <a:effectLst/>
                        </a:rPr>
                        <a:t>ieviest</a:t>
                      </a:r>
                      <a:r>
                        <a:rPr lang="en-US" sz="1000" dirty="0">
                          <a:solidFill>
                            <a:schemeClr val="bg1"/>
                          </a:solidFill>
                          <a:effectLst/>
                        </a:rPr>
                        <a:t> </a:t>
                      </a:r>
                      <a:r>
                        <a:rPr lang="en-US" sz="1000" dirty="0" err="1">
                          <a:solidFill>
                            <a:schemeClr val="bg1"/>
                          </a:solidFill>
                          <a:effectLst/>
                        </a:rPr>
                        <a:t>efektīvus</a:t>
                      </a:r>
                      <a:r>
                        <a:rPr lang="en-US" sz="1000" dirty="0">
                          <a:solidFill>
                            <a:schemeClr val="bg1"/>
                          </a:solidFill>
                          <a:effectLst/>
                        </a:rPr>
                        <a:t> </a:t>
                      </a:r>
                      <a:r>
                        <a:rPr lang="en-US" sz="1000" dirty="0" err="1">
                          <a:solidFill>
                            <a:schemeClr val="bg1"/>
                          </a:solidFill>
                          <a:effectLst/>
                        </a:rPr>
                        <a:t>risinājumus</a:t>
                      </a:r>
                      <a:r>
                        <a:rPr lang="en-US" sz="1000" dirty="0">
                          <a:solidFill>
                            <a:schemeClr val="bg1"/>
                          </a:solidFill>
                          <a:effectLst/>
                        </a:rPr>
                        <a:t>.</a:t>
                      </a:r>
                    </a:p>
                  </a:txBody>
                  <a:tcPr anchor="ctr"/>
                </a:tc>
                <a:tc>
                  <a:txBody>
                    <a:bodyPr/>
                    <a:lstStyle/>
                    <a:p>
                      <a:pPr fontAlgn="base"/>
                      <a:r>
                        <a:rPr lang="lv-LV" sz="1000" dirty="0">
                          <a:solidFill>
                            <a:schemeClr val="bg1"/>
                          </a:solidFill>
                          <a:effectLst/>
                        </a:rPr>
                        <a:t>Spēj izstrādāt un vadīt sarežģītus problēmu risināšanas procesus.</a:t>
                      </a:r>
                      <a:endParaRPr lang="en-US" sz="1000" dirty="0">
                        <a:solidFill>
                          <a:schemeClr val="bg1"/>
                        </a:solidFill>
                        <a:effectLst/>
                      </a:endParaRPr>
                    </a:p>
                  </a:txBody>
                  <a:tcPr anchor="ctr"/>
                </a:tc>
                <a:extLst>
                  <a:ext uri="{0D108BD9-81ED-4DB2-BD59-A6C34878D82A}">
                    <a16:rowId xmlns:a16="http://schemas.microsoft.com/office/drawing/2014/main" val="2911915841"/>
                  </a:ext>
                </a:extLst>
              </a:tr>
              <a:tr h="459669">
                <a:tc>
                  <a:txBody>
                    <a:bodyPr/>
                    <a:lstStyle/>
                    <a:p>
                      <a:pPr algn="ctr"/>
                      <a:r>
                        <a:rPr lang="pt-PT" sz="1000" b="1" dirty="0" err="1">
                          <a:solidFill>
                            <a:srgbClr val="FFFF00"/>
                          </a:solidFill>
                        </a:rPr>
                        <a:t>Komandas</a:t>
                      </a:r>
                      <a:r>
                        <a:rPr lang="pt-PT" sz="1000" b="1" dirty="0">
                          <a:solidFill>
                            <a:srgbClr val="FFFF00"/>
                          </a:solidFill>
                        </a:rPr>
                        <a:t> </a:t>
                      </a:r>
                      <a:r>
                        <a:rPr lang="pt-PT" sz="1000" b="1" dirty="0" err="1">
                          <a:solidFill>
                            <a:srgbClr val="FFFF00"/>
                          </a:solidFill>
                        </a:rPr>
                        <a:t>darbs</a:t>
                      </a:r>
                      <a:endParaRPr lang="pt-PT" sz="1000" b="1" dirty="0">
                        <a:solidFill>
                          <a:srgbClr val="FFFF00"/>
                        </a:solidFill>
                      </a:endParaRPr>
                    </a:p>
                  </a:txBody>
                  <a:tcPr anchor="ctr"/>
                </a:tc>
                <a:tc>
                  <a:txBody>
                    <a:bodyPr/>
                    <a:lstStyle/>
                    <a:p>
                      <a:r>
                        <a:rPr lang="lv-LV" sz="1000" dirty="0">
                          <a:solidFill>
                            <a:schemeClr val="bg1"/>
                          </a:solidFill>
                        </a:rPr>
                        <a:t>Spēj sadarboties ar citiem, lai sasniegtu mērķus</a:t>
                      </a:r>
                      <a:r>
                        <a:rPr lang="en-US" sz="1000" dirty="0">
                          <a:solidFill>
                            <a:schemeClr val="bg1"/>
                          </a:solidFill>
                        </a:rPr>
                        <a:t>.	</a:t>
                      </a:r>
                      <a:endParaRPr lang="pt-PT" sz="1000" dirty="0">
                        <a:solidFill>
                          <a:schemeClr val="bg1"/>
                        </a:solidFill>
                      </a:endParaRPr>
                    </a:p>
                  </a:txBody>
                  <a:tcPr/>
                </a:tc>
                <a:tc>
                  <a:txBody>
                    <a:bodyPr/>
                    <a:lstStyle/>
                    <a:p>
                      <a:r>
                        <a:rPr lang="lv-LV" sz="1000" dirty="0">
                          <a:solidFill>
                            <a:schemeClr val="bg1"/>
                          </a:solidFill>
                        </a:rPr>
                        <a:t>Spēj vadīt kopīgus uzdevumus, lai sasniegtu mērķus.</a:t>
                      </a:r>
                      <a:r>
                        <a:rPr lang="en-US" sz="1000" dirty="0">
                          <a:solidFill>
                            <a:schemeClr val="bg1"/>
                          </a:solidFill>
                        </a:rPr>
                        <a:t>	</a:t>
                      </a:r>
                      <a:endParaRPr lang="pt-PT" sz="1000" dirty="0">
                        <a:solidFill>
                          <a:schemeClr val="bg1"/>
                        </a:solidFill>
                      </a:endParaRPr>
                    </a:p>
                  </a:txBody>
                  <a:tcPr/>
                </a:tc>
                <a:tc>
                  <a:txBody>
                    <a:bodyPr/>
                    <a:lstStyle/>
                    <a:p>
                      <a:r>
                        <a:rPr lang="lv-LV" sz="1000" dirty="0">
                          <a:solidFill>
                            <a:schemeClr val="bg1"/>
                          </a:solidFill>
                        </a:rPr>
                        <a:t>Var vadīt sarežģītus sadarbības projektus.</a:t>
                      </a:r>
                      <a:endParaRPr lang="pt-PT" sz="1000" dirty="0">
                        <a:solidFill>
                          <a:schemeClr val="bg1"/>
                        </a:solidFill>
                      </a:endParaRPr>
                    </a:p>
                  </a:txBody>
                  <a:tcPr/>
                </a:tc>
                <a:extLst>
                  <a:ext uri="{0D108BD9-81ED-4DB2-BD59-A6C34878D82A}">
                    <a16:rowId xmlns:a16="http://schemas.microsoft.com/office/drawing/2014/main" val="784278545"/>
                  </a:ext>
                </a:extLst>
              </a:tr>
              <a:tr h="459669">
                <a:tc>
                  <a:txBody>
                    <a:bodyPr/>
                    <a:lstStyle/>
                    <a:p>
                      <a:pPr algn="ctr"/>
                      <a:r>
                        <a:rPr lang="pt-PT" sz="1000" b="1" dirty="0" err="1">
                          <a:solidFill>
                            <a:srgbClr val="FFFF00"/>
                          </a:solidFill>
                        </a:rPr>
                        <a:t>Darba</a:t>
                      </a:r>
                      <a:r>
                        <a:rPr lang="pt-PT" sz="1000" b="1" dirty="0">
                          <a:solidFill>
                            <a:srgbClr val="FFFF00"/>
                          </a:solidFill>
                        </a:rPr>
                        <a:t> </a:t>
                      </a:r>
                      <a:r>
                        <a:rPr lang="pt-PT" sz="1000" b="1" dirty="0" err="1">
                          <a:solidFill>
                            <a:srgbClr val="FFFF00"/>
                          </a:solidFill>
                        </a:rPr>
                        <a:t>ētika</a:t>
                      </a:r>
                      <a:endParaRPr lang="pt-PT" sz="1000" b="1" dirty="0">
                        <a:solidFill>
                          <a:srgbClr val="FFFF00"/>
                        </a:solidFill>
                      </a:endParaRPr>
                    </a:p>
                  </a:txBody>
                  <a:tcPr anchor="ctr"/>
                </a:tc>
                <a:tc>
                  <a:txBody>
                    <a:bodyPr/>
                    <a:lstStyle/>
                    <a:p>
                      <a:pPr fontAlgn="base"/>
                      <a:r>
                        <a:rPr lang="en-US" sz="1000" dirty="0" err="1">
                          <a:solidFill>
                            <a:schemeClr val="bg1"/>
                          </a:solidFill>
                          <a:effectLst/>
                        </a:rPr>
                        <a:t>Darbā</a:t>
                      </a:r>
                      <a:r>
                        <a:rPr lang="en-US" sz="1000" dirty="0">
                          <a:solidFill>
                            <a:schemeClr val="bg1"/>
                          </a:solidFill>
                          <a:effectLst/>
                        </a:rPr>
                        <a:t> </a:t>
                      </a:r>
                      <a:r>
                        <a:rPr lang="en-US" sz="1000" dirty="0" err="1">
                          <a:solidFill>
                            <a:schemeClr val="bg1"/>
                          </a:solidFill>
                          <a:effectLst/>
                        </a:rPr>
                        <a:t>demonstrē</a:t>
                      </a:r>
                      <a:r>
                        <a:rPr lang="en-US" sz="1000" dirty="0">
                          <a:solidFill>
                            <a:schemeClr val="bg1"/>
                          </a:solidFill>
                          <a:effectLst/>
                        </a:rPr>
                        <a:t> </a:t>
                      </a:r>
                      <a:r>
                        <a:rPr lang="en-US" sz="1000" dirty="0" err="1">
                          <a:solidFill>
                            <a:schemeClr val="bg1"/>
                          </a:solidFill>
                          <a:effectLst/>
                        </a:rPr>
                        <a:t>uzticamību</a:t>
                      </a:r>
                      <a:r>
                        <a:rPr lang="en-US" sz="1000" dirty="0">
                          <a:solidFill>
                            <a:schemeClr val="bg1"/>
                          </a:solidFill>
                          <a:effectLst/>
                        </a:rPr>
                        <a:t> un </a:t>
                      </a:r>
                      <a:r>
                        <a:rPr lang="en-US" sz="1000" dirty="0" err="1">
                          <a:solidFill>
                            <a:schemeClr val="bg1"/>
                          </a:solidFill>
                          <a:effectLst/>
                        </a:rPr>
                        <a:t>punktualitāti</a:t>
                      </a:r>
                      <a:r>
                        <a:rPr lang="en-US" sz="1000" dirty="0">
                          <a:solidFill>
                            <a:schemeClr val="bg1"/>
                          </a:solidFill>
                          <a:effectLst/>
                        </a:rPr>
                        <a:t>.</a:t>
                      </a:r>
                    </a:p>
                  </a:txBody>
                  <a:tcPr anchor="ctr"/>
                </a:tc>
                <a:tc>
                  <a:txBody>
                    <a:bodyPr/>
                    <a:lstStyle/>
                    <a:p>
                      <a:pPr fontAlgn="base"/>
                      <a:r>
                        <a:rPr lang="lv-LV" sz="1000" dirty="0">
                          <a:solidFill>
                            <a:schemeClr val="bg1"/>
                          </a:solidFill>
                          <a:effectLst/>
                        </a:rPr>
                        <a:t>Uzņemas iniciatīvu, lai uzlabotu darba procesus un efektivitāti.</a:t>
                      </a:r>
                      <a:endParaRPr lang="en-US" sz="1000" dirty="0">
                        <a:solidFill>
                          <a:schemeClr val="bg1"/>
                        </a:solidFill>
                        <a:effectLst/>
                      </a:endParaRPr>
                    </a:p>
                  </a:txBody>
                  <a:tcPr anchor="ctr"/>
                </a:tc>
                <a:tc>
                  <a:txBody>
                    <a:bodyPr/>
                    <a:lstStyle/>
                    <a:p>
                      <a:pPr fontAlgn="base"/>
                      <a:r>
                        <a:rPr lang="en-US" sz="1000" dirty="0" err="1">
                          <a:solidFill>
                            <a:schemeClr val="bg1"/>
                          </a:solidFill>
                          <a:effectLst/>
                        </a:rPr>
                        <a:t>Pārspēj</a:t>
                      </a:r>
                      <a:r>
                        <a:rPr lang="en-US" sz="1000" dirty="0">
                          <a:solidFill>
                            <a:schemeClr val="bg1"/>
                          </a:solidFill>
                          <a:effectLst/>
                        </a:rPr>
                        <a:t> </a:t>
                      </a:r>
                      <a:r>
                        <a:rPr lang="en-US" sz="1000" dirty="0" err="1">
                          <a:solidFill>
                            <a:schemeClr val="bg1"/>
                          </a:solidFill>
                          <a:effectLst/>
                        </a:rPr>
                        <a:t>gaidas</a:t>
                      </a:r>
                      <a:r>
                        <a:rPr lang="en-US" sz="1000" dirty="0">
                          <a:solidFill>
                            <a:schemeClr val="bg1"/>
                          </a:solidFill>
                          <a:effectLst/>
                        </a:rPr>
                        <a:t>, </a:t>
                      </a:r>
                      <a:r>
                        <a:rPr lang="en-US" sz="1000" dirty="0" err="1">
                          <a:solidFill>
                            <a:schemeClr val="bg1"/>
                          </a:solidFill>
                          <a:effectLst/>
                        </a:rPr>
                        <a:t>dara</a:t>
                      </a:r>
                      <a:r>
                        <a:rPr lang="en-US" sz="1000" dirty="0">
                          <a:solidFill>
                            <a:schemeClr val="bg1"/>
                          </a:solidFill>
                          <a:effectLst/>
                        </a:rPr>
                        <a:t> </a:t>
                      </a:r>
                      <a:r>
                        <a:rPr lang="en-US" sz="1000" dirty="0" err="1">
                          <a:solidFill>
                            <a:schemeClr val="bg1"/>
                          </a:solidFill>
                          <a:effectLst/>
                        </a:rPr>
                        <a:t>vairāk</a:t>
                      </a:r>
                      <a:r>
                        <a:rPr lang="en-US" sz="1000" dirty="0">
                          <a:solidFill>
                            <a:schemeClr val="bg1"/>
                          </a:solidFill>
                          <a:effectLst/>
                        </a:rPr>
                        <a:t> un </a:t>
                      </a:r>
                      <a:r>
                        <a:rPr lang="en-US" sz="1000" dirty="0" err="1">
                          <a:solidFill>
                            <a:schemeClr val="bg1"/>
                          </a:solidFill>
                          <a:effectLst/>
                        </a:rPr>
                        <a:t>rāda</a:t>
                      </a:r>
                      <a:r>
                        <a:rPr lang="en-US" sz="1000" dirty="0">
                          <a:solidFill>
                            <a:schemeClr val="bg1"/>
                          </a:solidFill>
                          <a:effectLst/>
                        </a:rPr>
                        <a:t> </a:t>
                      </a:r>
                      <a:r>
                        <a:rPr lang="en-US" sz="1000" dirty="0" err="1">
                          <a:solidFill>
                            <a:schemeClr val="bg1"/>
                          </a:solidFill>
                          <a:effectLst/>
                        </a:rPr>
                        <a:t>piemēru</a:t>
                      </a:r>
                      <a:r>
                        <a:rPr lang="en-US" sz="1000" dirty="0">
                          <a:solidFill>
                            <a:schemeClr val="bg1"/>
                          </a:solidFill>
                          <a:effectLst/>
                        </a:rPr>
                        <a:t> </a:t>
                      </a:r>
                      <a:r>
                        <a:rPr lang="en-US" sz="1000" dirty="0" err="1">
                          <a:solidFill>
                            <a:schemeClr val="bg1"/>
                          </a:solidFill>
                          <a:effectLst/>
                        </a:rPr>
                        <a:t>citiem</a:t>
                      </a:r>
                      <a:r>
                        <a:rPr lang="en-US" sz="1000" dirty="0">
                          <a:solidFill>
                            <a:schemeClr val="bg1"/>
                          </a:solidFill>
                          <a:effectLst/>
                        </a:rPr>
                        <a:t>.</a:t>
                      </a:r>
                    </a:p>
                  </a:txBody>
                  <a:tcPr anchor="ctr"/>
                </a:tc>
                <a:extLst>
                  <a:ext uri="{0D108BD9-81ED-4DB2-BD59-A6C34878D82A}">
                    <a16:rowId xmlns:a16="http://schemas.microsoft.com/office/drawing/2014/main" val="967702997"/>
                  </a:ext>
                </a:extLst>
              </a:tr>
              <a:tr h="459669">
                <a:tc>
                  <a:txBody>
                    <a:bodyPr/>
                    <a:lstStyle/>
                    <a:p>
                      <a:pPr algn="ctr"/>
                      <a:r>
                        <a:rPr lang="pt-PT" sz="1000" b="1" dirty="0" err="1">
                          <a:solidFill>
                            <a:srgbClr val="FFFF00"/>
                          </a:solidFill>
                        </a:rPr>
                        <a:t>Komunikācija</a:t>
                      </a:r>
                      <a:endParaRPr lang="pt-PT" sz="1000" b="1" dirty="0">
                        <a:solidFill>
                          <a:srgbClr val="FFFF00"/>
                        </a:solidFill>
                      </a:endParaRPr>
                    </a:p>
                  </a:txBody>
                  <a:tcPr anchor="ctr"/>
                </a:tc>
                <a:tc>
                  <a:txBody>
                    <a:bodyPr/>
                    <a:lstStyle/>
                    <a:p>
                      <a:pPr fontAlgn="base"/>
                      <a:r>
                        <a:rPr lang="en-US" sz="1000" dirty="0" err="1">
                          <a:solidFill>
                            <a:schemeClr val="bg1"/>
                          </a:solidFill>
                          <a:effectLst/>
                        </a:rPr>
                        <a:t>Spēj</a:t>
                      </a:r>
                      <a:r>
                        <a:rPr lang="en-US" sz="1000" dirty="0">
                          <a:solidFill>
                            <a:schemeClr val="bg1"/>
                          </a:solidFill>
                          <a:effectLst/>
                        </a:rPr>
                        <a:t> </a:t>
                      </a:r>
                      <a:r>
                        <a:rPr lang="en-US" sz="1000" dirty="0" err="1">
                          <a:solidFill>
                            <a:schemeClr val="bg1"/>
                          </a:solidFill>
                          <a:effectLst/>
                        </a:rPr>
                        <a:t>efektīvi</a:t>
                      </a:r>
                      <a:r>
                        <a:rPr lang="en-US" sz="1000" dirty="0">
                          <a:solidFill>
                            <a:schemeClr val="bg1"/>
                          </a:solidFill>
                          <a:effectLst/>
                        </a:rPr>
                        <a:t> </a:t>
                      </a:r>
                      <a:r>
                        <a:rPr lang="en-US" sz="1000" dirty="0" err="1">
                          <a:solidFill>
                            <a:schemeClr val="bg1"/>
                          </a:solidFill>
                          <a:effectLst/>
                        </a:rPr>
                        <a:t>nodot</a:t>
                      </a:r>
                      <a:r>
                        <a:rPr lang="en-US" sz="1000" dirty="0">
                          <a:solidFill>
                            <a:schemeClr val="bg1"/>
                          </a:solidFill>
                          <a:effectLst/>
                        </a:rPr>
                        <a:t> </a:t>
                      </a:r>
                      <a:r>
                        <a:rPr lang="en-US" sz="1000" dirty="0" err="1">
                          <a:solidFill>
                            <a:schemeClr val="bg1"/>
                          </a:solidFill>
                          <a:effectLst/>
                        </a:rPr>
                        <a:t>informāciju</a:t>
                      </a:r>
                      <a:r>
                        <a:rPr lang="en-US" sz="1000" dirty="0">
                          <a:solidFill>
                            <a:schemeClr val="bg1"/>
                          </a:solidFill>
                          <a:effectLst/>
                        </a:rPr>
                        <a:t> </a:t>
                      </a:r>
                      <a:r>
                        <a:rPr lang="en-US" sz="1000" dirty="0" err="1">
                          <a:solidFill>
                            <a:schemeClr val="bg1"/>
                          </a:solidFill>
                          <a:effectLst/>
                        </a:rPr>
                        <a:t>citiem</a:t>
                      </a:r>
                      <a:r>
                        <a:rPr lang="en-US" sz="1000" dirty="0">
                          <a:solidFill>
                            <a:schemeClr val="bg1"/>
                          </a:solidFill>
                          <a:effectLst/>
                        </a:rPr>
                        <a:t>.</a:t>
                      </a:r>
                    </a:p>
                  </a:txBody>
                  <a:tcPr anchor="ctr"/>
                </a:tc>
                <a:tc>
                  <a:txBody>
                    <a:bodyPr/>
                    <a:lstStyle/>
                    <a:p>
                      <a:pPr fontAlgn="base"/>
                      <a:r>
                        <a:rPr lang="en-US" sz="1000" dirty="0" err="1">
                          <a:solidFill>
                            <a:schemeClr val="bg1"/>
                          </a:solidFill>
                          <a:effectLst/>
                        </a:rPr>
                        <a:t>Spēj</a:t>
                      </a:r>
                      <a:r>
                        <a:rPr lang="en-US" sz="1000" dirty="0">
                          <a:solidFill>
                            <a:schemeClr val="bg1"/>
                          </a:solidFill>
                          <a:effectLst/>
                        </a:rPr>
                        <a:t> </a:t>
                      </a:r>
                      <a:r>
                        <a:rPr lang="en-US" sz="1000" dirty="0" err="1">
                          <a:solidFill>
                            <a:schemeClr val="bg1"/>
                          </a:solidFill>
                          <a:effectLst/>
                        </a:rPr>
                        <a:t>pielāgot</a:t>
                      </a:r>
                      <a:r>
                        <a:rPr lang="en-US" sz="1000" dirty="0">
                          <a:solidFill>
                            <a:schemeClr val="bg1"/>
                          </a:solidFill>
                          <a:effectLst/>
                        </a:rPr>
                        <a:t> </a:t>
                      </a:r>
                      <a:r>
                        <a:rPr lang="en-US" sz="1000" dirty="0" err="1">
                          <a:solidFill>
                            <a:schemeClr val="bg1"/>
                          </a:solidFill>
                          <a:effectLst/>
                        </a:rPr>
                        <a:t>komunikācijas</a:t>
                      </a:r>
                      <a:r>
                        <a:rPr lang="en-US" sz="1000" dirty="0">
                          <a:solidFill>
                            <a:schemeClr val="bg1"/>
                          </a:solidFill>
                          <a:effectLst/>
                        </a:rPr>
                        <a:t> </a:t>
                      </a:r>
                      <a:r>
                        <a:rPr lang="en-US" sz="1000" dirty="0" err="1">
                          <a:solidFill>
                            <a:schemeClr val="bg1"/>
                          </a:solidFill>
                          <a:effectLst/>
                        </a:rPr>
                        <a:t>stilu</a:t>
                      </a:r>
                      <a:r>
                        <a:rPr lang="en-US" sz="1000" dirty="0">
                          <a:solidFill>
                            <a:schemeClr val="bg1"/>
                          </a:solidFill>
                          <a:effectLst/>
                        </a:rPr>
                        <a:t> </a:t>
                      </a:r>
                      <a:r>
                        <a:rPr lang="en-US" sz="1000" dirty="0" err="1">
                          <a:solidFill>
                            <a:schemeClr val="bg1"/>
                          </a:solidFill>
                          <a:effectLst/>
                        </a:rPr>
                        <a:t>dažādām</a:t>
                      </a:r>
                      <a:r>
                        <a:rPr lang="en-US" sz="1000" dirty="0">
                          <a:solidFill>
                            <a:schemeClr val="bg1"/>
                          </a:solidFill>
                          <a:effectLst/>
                        </a:rPr>
                        <a:t> </a:t>
                      </a:r>
                      <a:r>
                        <a:rPr lang="en-US" sz="1000" dirty="0" err="1">
                          <a:solidFill>
                            <a:schemeClr val="bg1"/>
                          </a:solidFill>
                          <a:effectLst/>
                        </a:rPr>
                        <a:t>auditorijām</a:t>
                      </a:r>
                      <a:r>
                        <a:rPr lang="en-US" sz="1000" dirty="0">
                          <a:solidFill>
                            <a:schemeClr val="bg1"/>
                          </a:solidFill>
                          <a:effectLst/>
                        </a:rPr>
                        <a:t>.</a:t>
                      </a:r>
                    </a:p>
                  </a:txBody>
                  <a:tcPr anchor="ctr"/>
                </a:tc>
                <a:tc>
                  <a:txBody>
                    <a:bodyPr/>
                    <a:lstStyle/>
                    <a:p>
                      <a:pPr fontAlgn="base"/>
                      <a:r>
                        <a:rPr lang="en-US" sz="1000" dirty="0" err="1">
                          <a:solidFill>
                            <a:schemeClr val="bg1"/>
                          </a:solidFill>
                          <a:effectLst/>
                        </a:rPr>
                        <a:t>Prot</a:t>
                      </a:r>
                      <a:r>
                        <a:rPr lang="en-US" sz="1000" dirty="0">
                          <a:solidFill>
                            <a:schemeClr val="bg1"/>
                          </a:solidFill>
                          <a:effectLst/>
                        </a:rPr>
                        <a:t> </a:t>
                      </a:r>
                      <a:r>
                        <a:rPr lang="en-US" sz="1000" dirty="0" err="1">
                          <a:solidFill>
                            <a:schemeClr val="bg1"/>
                          </a:solidFill>
                          <a:effectLst/>
                        </a:rPr>
                        <a:t>izmantot</a:t>
                      </a:r>
                      <a:r>
                        <a:rPr lang="en-US" sz="1000" dirty="0">
                          <a:solidFill>
                            <a:schemeClr val="bg1"/>
                          </a:solidFill>
                          <a:effectLst/>
                        </a:rPr>
                        <a:t> </a:t>
                      </a:r>
                      <a:r>
                        <a:rPr lang="en-US" sz="1000" dirty="0" err="1">
                          <a:solidFill>
                            <a:schemeClr val="bg1"/>
                          </a:solidFill>
                          <a:effectLst/>
                        </a:rPr>
                        <a:t>komunikācijas</a:t>
                      </a:r>
                      <a:r>
                        <a:rPr lang="en-US" sz="1000" dirty="0">
                          <a:solidFill>
                            <a:schemeClr val="bg1"/>
                          </a:solidFill>
                          <a:effectLst/>
                        </a:rPr>
                        <a:t> </a:t>
                      </a:r>
                      <a:r>
                        <a:rPr lang="en-US" sz="1000" dirty="0" err="1">
                          <a:solidFill>
                            <a:schemeClr val="bg1"/>
                          </a:solidFill>
                          <a:effectLst/>
                        </a:rPr>
                        <a:t>prasmes</a:t>
                      </a:r>
                      <a:r>
                        <a:rPr lang="en-US" sz="1000" dirty="0">
                          <a:solidFill>
                            <a:schemeClr val="bg1"/>
                          </a:solidFill>
                          <a:effectLst/>
                        </a:rPr>
                        <a:t>, </a:t>
                      </a:r>
                      <a:r>
                        <a:rPr lang="en-US" sz="1000" dirty="0" err="1">
                          <a:solidFill>
                            <a:schemeClr val="bg1"/>
                          </a:solidFill>
                          <a:effectLst/>
                        </a:rPr>
                        <a:t>lai</a:t>
                      </a:r>
                      <a:r>
                        <a:rPr lang="en-US" sz="1000" dirty="0">
                          <a:solidFill>
                            <a:schemeClr val="bg1"/>
                          </a:solidFill>
                          <a:effectLst/>
                        </a:rPr>
                        <a:t> </a:t>
                      </a:r>
                      <a:r>
                        <a:rPr lang="en-US" sz="1000" dirty="0" err="1">
                          <a:solidFill>
                            <a:schemeClr val="bg1"/>
                          </a:solidFill>
                          <a:effectLst/>
                        </a:rPr>
                        <a:t>atrisinātu</a:t>
                      </a:r>
                      <a:r>
                        <a:rPr lang="en-US" sz="1000" dirty="0">
                          <a:solidFill>
                            <a:schemeClr val="bg1"/>
                          </a:solidFill>
                          <a:effectLst/>
                        </a:rPr>
                        <a:t> </a:t>
                      </a:r>
                      <a:r>
                        <a:rPr lang="en-US" sz="1000" dirty="0" err="1">
                          <a:solidFill>
                            <a:schemeClr val="bg1"/>
                          </a:solidFill>
                          <a:effectLst/>
                        </a:rPr>
                        <a:t>konfliktus</a:t>
                      </a:r>
                      <a:r>
                        <a:rPr lang="en-US" sz="1000" dirty="0">
                          <a:solidFill>
                            <a:schemeClr val="bg1"/>
                          </a:solidFill>
                          <a:effectLst/>
                        </a:rPr>
                        <a:t>.</a:t>
                      </a:r>
                    </a:p>
                  </a:txBody>
                  <a:tcPr anchor="ctr"/>
                </a:tc>
                <a:extLst>
                  <a:ext uri="{0D108BD9-81ED-4DB2-BD59-A6C34878D82A}">
                    <a16:rowId xmlns:a16="http://schemas.microsoft.com/office/drawing/2014/main" val="928516659"/>
                  </a:ext>
                </a:extLst>
              </a:tr>
              <a:tr h="459669">
                <a:tc>
                  <a:txBody>
                    <a:bodyPr/>
                    <a:lstStyle/>
                    <a:p>
                      <a:pPr algn="ctr"/>
                      <a:r>
                        <a:rPr lang="pt-PT" sz="1000" b="1" dirty="0" err="1">
                          <a:solidFill>
                            <a:srgbClr val="FFFF00"/>
                          </a:solidFill>
                        </a:rPr>
                        <a:t>Starppaaudžu</a:t>
                      </a:r>
                      <a:r>
                        <a:rPr lang="pt-PT" sz="1000" b="1" dirty="0">
                          <a:solidFill>
                            <a:srgbClr val="FFFF00"/>
                          </a:solidFill>
                        </a:rPr>
                        <a:t> </a:t>
                      </a:r>
                      <a:r>
                        <a:rPr lang="pt-PT" sz="1000" b="1" dirty="0" err="1">
                          <a:solidFill>
                            <a:srgbClr val="FFFF00"/>
                          </a:solidFill>
                        </a:rPr>
                        <a:t>attiecības</a:t>
                      </a:r>
                      <a:endParaRPr lang="pt-PT" sz="1000" b="1" dirty="0">
                        <a:solidFill>
                          <a:srgbClr val="FFFF00"/>
                        </a:solidFill>
                      </a:endParaRPr>
                    </a:p>
                  </a:txBody>
                  <a:tcPr anchor="ctr"/>
                </a:tc>
                <a:tc>
                  <a:txBody>
                    <a:bodyPr/>
                    <a:lstStyle/>
                    <a:p>
                      <a:pPr fontAlgn="base"/>
                      <a:r>
                        <a:rPr lang="lv-LV" sz="1000" dirty="0">
                          <a:solidFill>
                            <a:schemeClr val="bg1"/>
                          </a:solidFill>
                          <a:effectLst/>
                        </a:rPr>
                        <a:t>Izrāda cieņu un empātiju pret dažādu paaudžu cilvēkiem.</a:t>
                      </a:r>
                      <a:endParaRPr lang="en-US" sz="1000" dirty="0">
                        <a:solidFill>
                          <a:schemeClr val="bg1"/>
                        </a:solidFill>
                        <a:effectLst/>
                      </a:endParaRPr>
                    </a:p>
                  </a:txBody>
                  <a:tcPr anchor="ctr"/>
                </a:tc>
                <a:tc>
                  <a:txBody>
                    <a:bodyPr/>
                    <a:lstStyle/>
                    <a:p>
                      <a:pPr fontAlgn="base"/>
                      <a:r>
                        <a:rPr lang="en-US" sz="1000" dirty="0" err="1">
                          <a:solidFill>
                            <a:schemeClr val="bg1"/>
                          </a:solidFill>
                          <a:effectLst/>
                        </a:rPr>
                        <a:t>Proaktīvi</a:t>
                      </a:r>
                      <a:r>
                        <a:rPr lang="en-US" sz="1000" dirty="0">
                          <a:solidFill>
                            <a:schemeClr val="bg1"/>
                          </a:solidFill>
                          <a:effectLst/>
                        </a:rPr>
                        <a:t> </a:t>
                      </a:r>
                      <a:r>
                        <a:rPr lang="en-US" sz="1000" dirty="0" err="1">
                          <a:solidFill>
                            <a:schemeClr val="bg1"/>
                          </a:solidFill>
                          <a:effectLst/>
                        </a:rPr>
                        <a:t>meklē</a:t>
                      </a:r>
                      <a:r>
                        <a:rPr lang="en-US" sz="1000" dirty="0">
                          <a:solidFill>
                            <a:schemeClr val="bg1"/>
                          </a:solidFill>
                          <a:effectLst/>
                        </a:rPr>
                        <a:t> </a:t>
                      </a:r>
                      <a:r>
                        <a:rPr lang="en-US" sz="1000" dirty="0" err="1">
                          <a:solidFill>
                            <a:schemeClr val="bg1"/>
                          </a:solidFill>
                          <a:effectLst/>
                        </a:rPr>
                        <a:t>iespējas</a:t>
                      </a:r>
                      <a:r>
                        <a:rPr lang="en-US" sz="1000" dirty="0">
                          <a:solidFill>
                            <a:schemeClr val="bg1"/>
                          </a:solidFill>
                          <a:effectLst/>
                        </a:rPr>
                        <a:t> </a:t>
                      </a:r>
                      <a:r>
                        <a:rPr lang="en-US" sz="1000" dirty="0" err="1">
                          <a:solidFill>
                            <a:schemeClr val="bg1"/>
                          </a:solidFill>
                          <a:effectLst/>
                        </a:rPr>
                        <a:t>mācīties</a:t>
                      </a:r>
                      <a:r>
                        <a:rPr lang="en-US" sz="1000" dirty="0">
                          <a:solidFill>
                            <a:schemeClr val="bg1"/>
                          </a:solidFill>
                          <a:effectLst/>
                        </a:rPr>
                        <a:t> un </a:t>
                      </a:r>
                      <a:r>
                        <a:rPr lang="en-US" sz="1000" dirty="0" err="1">
                          <a:solidFill>
                            <a:schemeClr val="bg1"/>
                          </a:solidFill>
                          <a:effectLst/>
                        </a:rPr>
                        <a:t>sadarboties</a:t>
                      </a:r>
                      <a:r>
                        <a:rPr lang="en-US" sz="1000" dirty="0">
                          <a:solidFill>
                            <a:schemeClr val="bg1"/>
                          </a:solidFill>
                          <a:effectLst/>
                        </a:rPr>
                        <a:t> </a:t>
                      </a:r>
                      <a:r>
                        <a:rPr lang="en-US" sz="1000" dirty="0" err="1">
                          <a:solidFill>
                            <a:schemeClr val="bg1"/>
                          </a:solidFill>
                          <a:effectLst/>
                        </a:rPr>
                        <a:t>ar</a:t>
                      </a:r>
                      <a:r>
                        <a:rPr lang="en-US" sz="1000" dirty="0">
                          <a:solidFill>
                            <a:schemeClr val="bg1"/>
                          </a:solidFill>
                          <a:effectLst/>
                        </a:rPr>
                        <a:t> </a:t>
                      </a:r>
                      <a:r>
                        <a:rPr lang="en-US" sz="1000" dirty="0" err="1">
                          <a:solidFill>
                            <a:schemeClr val="bg1"/>
                          </a:solidFill>
                          <a:effectLst/>
                        </a:rPr>
                        <a:t>dažādu</a:t>
                      </a:r>
                      <a:r>
                        <a:rPr lang="en-US" sz="1000" dirty="0">
                          <a:solidFill>
                            <a:schemeClr val="bg1"/>
                          </a:solidFill>
                          <a:effectLst/>
                        </a:rPr>
                        <a:t> </a:t>
                      </a:r>
                      <a:r>
                        <a:rPr lang="en-US" sz="1000" dirty="0" err="1">
                          <a:solidFill>
                            <a:schemeClr val="bg1"/>
                          </a:solidFill>
                          <a:effectLst/>
                        </a:rPr>
                        <a:t>paaudžu</a:t>
                      </a:r>
                      <a:r>
                        <a:rPr lang="en-US" sz="1000" dirty="0">
                          <a:solidFill>
                            <a:schemeClr val="bg1"/>
                          </a:solidFill>
                          <a:effectLst/>
                        </a:rPr>
                        <a:t> </a:t>
                      </a:r>
                      <a:r>
                        <a:rPr lang="en-US" sz="1000" dirty="0" err="1">
                          <a:solidFill>
                            <a:schemeClr val="bg1"/>
                          </a:solidFill>
                          <a:effectLst/>
                        </a:rPr>
                        <a:t>cilvēkiem</a:t>
                      </a:r>
                      <a:r>
                        <a:rPr lang="en-US" sz="1000" dirty="0">
                          <a:solidFill>
                            <a:schemeClr val="bg1"/>
                          </a:solidFill>
                          <a:effectLst/>
                        </a:rPr>
                        <a:t>.</a:t>
                      </a:r>
                    </a:p>
                  </a:txBody>
                  <a:tcPr anchor="ctr"/>
                </a:tc>
                <a:tc>
                  <a:txBody>
                    <a:bodyPr/>
                    <a:lstStyle/>
                    <a:p>
                      <a:pPr fontAlgn="base"/>
                      <a:r>
                        <a:rPr lang="en-US" sz="1000" dirty="0" err="1">
                          <a:solidFill>
                            <a:schemeClr val="bg1"/>
                          </a:solidFill>
                          <a:effectLst/>
                        </a:rPr>
                        <a:t>Veido</a:t>
                      </a:r>
                      <a:r>
                        <a:rPr lang="en-US" sz="1000" dirty="0">
                          <a:solidFill>
                            <a:schemeClr val="bg1"/>
                          </a:solidFill>
                          <a:effectLst/>
                        </a:rPr>
                        <a:t> </a:t>
                      </a:r>
                      <a:r>
                        <a:rPr lang="en-US" sz="1000" dirty="0" err="1">
                          <a:solidFill>
                            <a:schemeClr val="bg1"/>
                          </a:solidFill>
                          <a:effectLst/>
                        </a:rPr>
                        <a:t>jēgpilnas</a:t>
                      </a:r>
                      <a:r>
                        <a:rPr lang="en-US" sz="1000" dirty="0">
                          <a:solidFill>
                            <a:schemeClr val="bg1"/>
                          </a:solidFill>
                          <a:effectLst/>
                        </a:rPr>
                        <a:t> </a:t>
                      </a:r>
                      <a:r>
                        <a:rPr lang="en-US" sz="1000" dirty="0" err="1">
                          <a:solidFill>
                            <a:schemeClr val="bg1"/>
                          </a:solidFill>
                          <a:effectLst/>
                        </a:rPr>
                        <a:t>attiecības</a:t>
                      </a:r>
                      <a:r>
                        <a:rPr lang="en-US" sz="1000" dirty="0">
                          <a:solidFill>
                            <a:schemeClr val="bg1"/>
                          </a:solidFill>
                          <a:effectLst/>
                        </a:rPr>
                        <a:t> un </a:t>
                      </a:r>
                      <a:r>
                        <a:rPr lang="en-US" sz="1000" dirty="0" err="1">
                          <a:solidFill>
                            <a:schemeClr val="bg1"/>
                          </a:solidFill>
                          <a:effectLst/>
                        </a:rPr>
                        <a:t>tiltus</a:t>
                      </a:r>
                      <a:r>
                        <a:rPr lang="en-US" sz="1000" dirty="0">
                          <a:solidFill>
                            <a:schemeClr val="bg1"/>
                          </a:solidFill>
                          <a:effectLst/>
                        </a:rPr>
                        <a:t> </a:t>
                      </a:r>
                      <a:r>
                        <a:rPr lang="en-US" sz="1000" dirty="0" err="1">
                          <a:solidFill>
                            <a:schemeClr val="bg1"/>
                          </a:solidFill>
                          <a:effectLst/>
                        </a:rPr>
                        <a:t>starp</a:t>
                      </a:r>
                      <a:r>
                        <a:rPr lang="en-US" sz="1000" dirty="0">
                          <a:solidFill>
                            <a:schemeClr val="bg1"/>
                          </a:solidFill>
                          <a:effectLst/>
                        </a:rPr>
                        <a:t> </a:t>
                      </a:r>
                      <a:r>
                        <a:rPr lang="en-US" sz="1000" dirty="0" err="1">
                          <a:solidFill>
                            <a:schemeClr val="bg1"/>
                          </a:solidFill>
                          <a:effectLst/>
                        </a:rPr>
                        <a:t>dažādu</a:t>
                      </a:r>
                      <a:r>
                        <a:rPr lang="en-US" sz="1000" dirty="0">
                          <a:solidFill>
                            <a:schemeClr val="bg1"/>
                          </a:solidFill>
                          <a:effectLst/>
                        </a:rPr>
                        <a:t> </a:t>
                      </a:r>
                      <a:r>
                        <a:rPr lang="en-US" sz="1000" dirty="0" err="1">
                          <a:solidFill>
                            <a:schemeClr val="bg1"/>
                          </a:solidFill>
                          <a:effectLst/>
                        </a:rPr>
                        <a:t>paaudžu</a:t>
                      </a:r>
                      <a:r>
                        <a:rPr lang="en-US" sz="1000" dirty="0">
                          <a:solidFill>
                            <a:schemeClr val="bg1"/>
                          </a:solidFill>
                          <a:effectLst/>
                        </a:rPr>
                        <a:t> </a:t>
                      </a:r>
                      <a:r>
                        <a:rPr lang="en-US" sz="1000" dirty="0" err="1">
                          <a:solidFill>
                            <a:schemeClr val="bg1"/>
                          </a:solidFill>
                          <a:effectLst/>
                        </a:rPr>
                        <a:t>cilvēkiem</a:t>
                      </a:r>
                      <a:r>
                        <a:rPr lang="en-US" sz="1000" dirty="0">
                          <a:solidFill>
                            <a:schemeClr val="bg1"/>
                          </a:solidFill>
                          <a:effectLst/>
                        </a:rPr>
                        <a:t>.</a:t>
                      </a:r>
                    </a:p>
                  </a:txBody>
                  <a:tcPr anchor="ctr"/>
                </a:tc>
                <a:extLst>
                  <a:ext uri="{0D108BD9-81ED-4DB2-BD59-A6C34878D82A}">
                    <a16:rowId xmlns:a16="http://schemas.microsoft.com/office/drawing/2014/main" val="1559699798"/>
                  </a:ext>
                </a:extLst>
              </a:tr>
            </a:tbl>
          </a:graphicData>
        </a:graphic>
      </p:graphicFrame>
    </p:spTree>
    <p:extLst>
      <p:ext uri="{BB962C8B-B14F-4D97-AF65-F5344CB8AC3E}">
        <p14:creationId xmlns:p14="http://schemas.microsoft.com/office/powerpoint/2010/main" val="2011239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2040013"/>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A5:</a:t>
            </a:r>
            <a:br>
              <a:rPr lang="en-GB" sz="4000" dirty="0">
                <a:solidFill>
                  <a:schemeClr val="bg1"/>
                </a:solidFill>
              </a:rPr>
            </a:br>
            <a:r>
              <a:rPr lang="en-US" sz="4000" dirty="0" err="1">
                <a:solidFill>
                  <a:srgbClr val="FFFF00"/>
                </a:solidFill>
              </a:rPr>
              <a:t>Caurviju</a:t>
            </a:r>
            <a:r>
              <a:rPr lang="en-US" sz="4000" dirty="0">
                <a:solidFill>
                  <a:srgbClr val="FFFF00"/>
                </a:solidFill>
              </a:rPr>
              <a:t> </a:t>
            </a:r>
            <a:r>
              <a:rPr lang="en-US" sz="4000" dirty="0" err="1">
                <a:solidFill>
                  <a:srgbClr val="FFFF00"/>
                </a:solidFill>
              </a:rPr>
              <a:t>prasmju</a:t>
            </a:r>
            <a:r>
              <a:rPr lang="en-US" sz="4000" dirty="0">
                <a:solidFill>
                  <a:srgbClr val="FFFF00"/>
                </a:solidFill>
              </a:rPr>
              <a:t> </a:t>
            </a:r>
            <a:r>
              <a:rPr lang="en-US" sz="4000" dirty="0" err="1">
                <a:solidFill>
                  <a:srgbClr val="FFFF00"/>
                </a:solidFill>
              </a:rPr>
              <a:t>analīze</a:t>
            </a:r>
            <a:r>
              <a:rPr lang="en-US" sz="4000" dirty="0">
                <a:solidFill>
                  <a:srgbClr val="FFFF00"/>
                </a:solidFill>
              </a:rPr>
              <a:t>, </a:t>
            </a:r>
            <a:r>
              <a:rPr lang="en-US" sz="4000" dirty="0" err="1">
                <a:solidFill>
                  <a:srgbClr val="FFFF00"/>
                </a:solidFill>
              </a:rPr>
              <a:t>balstoties</a:t>
            </a:r>
            <a:r>
              <a:rPr lang="en-US" sz="4000" dirty="0">
                <a:solidFill>
                  <a:srgbClr val="FFFF00"/>
                </a:solidFill>
              </a:rPr>
              <a:t> </a:t>
            </a:r>
            <a:r>
              <a:rPr lang="en-US" sz="4000" dirty="0" err="1">
                <a:solidFill>
                  <a:srgbClr val="FFFF00"/>
                </a:solidFill>
              </a:rPr>
              <a:t>uz</a:t>
            </a:r>
            <a:r>
              <a:rPr lang="en-US" sz="4000" dirty="0">
                <a:solidFill>
                  <a:srgbClr val="FFFF00"/>
                </a:solidFill>
              </a:rPr>
              <a:t> </a:t>
            </a:r>
            <a:r>
              <a:rPr lang="en-US" sz="4000" dirty="0" err="1">
                <a:solidFill>
                  <a:srgbClr val="FFFF00"/>
                </a:solidFill>
              </a:rPr>
              <a:t>pierādījumiem</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865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analīze</a:t>
            </a:r>
            <a:r>
              <a:rPr lang="en-US" sz="1600" b="1" dirty="0">
                <a:solidFill>
                  <a:srgbClr val="FFFF00"/>
                </a:solidFill>
              </a:rPr>
              <a:t>, </a:t>
            </a:r>
            <a:r>
              <a:rPr lang="en-US" sz="1600" b="1" dirty="0" err="1">
                <a:solidFill>
                  <a:srgbClr val="FFFF00"/>
                </a:solidFill>
              </a:rPr>
              <a:t>balstoties</a:t>
            </a:r>
            <a:r>
              <a:rPr lang="en-US" sz="1600" b="1" dirty="0">
                <a:solidFill>
                  <a:srgbClr val="FFFF00"/>
                </a:solidFill>
              </a:rPr>
              <a:t> </a:t>
            </a:r>
            <a:r>
              <a:rPr lang="en-US" sz="1600" b="1" dirty="0" err="1">
                <a:solidFill>
                  <a:srgbClr val="FFFF00"/>
                </a:solidFill>
              </a:rPr>
              <a:t>uz</a:t>
            </a:r>
            <a:r>
              <a:rPr lang="en-US" sz="1600" b="1" dirty="0">
                <a:solidFill>
                  <a:srgbClr val="FFFF00"/>
                </a:solidFill>
              </a:rPr>
              <a:t> </a:t>
            </a:r>
            <a:r>
              <a:rPr lang="en-US" sz="1600" b="1" dirty="0" err="1">
                <a:solidFill>
                  <a:srgbClr val="FFFF00"/>
                </a:solidFill>
              </a:rPr>
              <a:t>pierādījumiem</a:t>
            </a:r>
            <a:endParaRPr lang="en-US" sz="1600" b="1" dirty="0">
              <a:solidFill>
                <a:srgbClr val="FFFF00"/>
              </a:solidFill>
            </a:endParaRPr>
          </a:p>
          <a:p>
            <a:pPr algn="l"/>
            <a:endParaRPr lang="en-US" b="1" dirty="0">
              <a:solidFill>
                <a:schemeClr val="bg1"/>
              </a:solidFill>
            </a:endParaRPr>
          </a:p>
          <a:p>
            <a:pPr algn="l"/>
            <a:r>
              <a:rPr lang="en-US" dirty="0" err="1">
                <a:solidFill>
                  <a:schemeClr val="bg1"/>
                </a:solidFill>
              </a:rPr>
              <a:t>Caurviju</a:t>
            </a:r>
            <a:r>
              <a:rPr lang="en-US" dirty="0">
                <a:solidFill>
                  <a:schemeClr val="bg1"/>
                </a:solidFill>
              </a:rPr>
              <a:t> </a:t>
            </a:r>
            <a:r>
              <a:rPr lang="en-US" dirty="0" err="1">
                <a:solidFill>
                  <a:schemeClr val="bg1"/>
                </a:solidFill>
              </a:rPr>
              <a:t>prasmju</a:t>
            </a:r>
            <a:r>
              <a:rPr lang="en-US" dirty="0">
                <a:solidFill>
                  <a:schemeClr val="bg1"/>
                </a:solidFill>
              </a:rPr>
              <a:t> </a:t>
            </a:r>
            <a:r>
              <a:rPr lang="en-US" dirty="0" err="1">
                <a:solidFill>
                  <a:schemeClr val="bg1"/>
                </a:solidFill>
              </a:rPr>
              <a:t>analīze</a:t>
            </a:r>
            <a:r>
              <a:rPr lang="en-US" dirty="0">
                <a:solidFill>
                  <a:schemeClr val="bg1"/>
                </a:solidFill>
              </a:rPr>
              <a:t>, </a:t>
            </a:r>
            <a:r>
              <a:rPr lang="en-US" dirty="0" err="1">
                <a:solidFill>
                  <a:schemeClr val="bg1"/>
                </a:solidFill>
              </a:rPr>
              <a:t>balstoties</a:t>
            </a:r>
            <a:r>
              <a:rPr lang="en-US" dirty="0">
                <a:solidFill>
                  <a:schemeClr val="bg1"/>
                </a:solidFill>
              </a:rPr>
              <a:t> </a:t>
            </a:r>
            <a:r>
              <a:rPr lang="en-US" dirty="0" err="1">
                <a:solidFill>
                  <a:schemeClr val="bg1"/>
                </a:solidFill>
              </a:rPr>
              <a:t>uz</a:t>
            </a:r>
            <a:r>
              <a:rPr lang="en-US" dirty="0">
                <a:solidFill>
                  <a:schemeClr val="bg1"/>
                </a:solidFill>
              </a:rPr>
              <a:t> </a:t>
            </a:r>
            <a:r>
              <a:rPr lang="en-US" dirty="0" err="1">
                <a:solidFill>
                  <a:schemeClr val="bg1"/>
                </a:solidFill>
              </a:rPr>
              <a:t>pierādījumiem</a:t>
            </a:r>
            <a:r>
              <a:rPr lang="en-US" dirty="0">
                <a:solidFill>
                  <a:schemeClr val="bg1"/>
                </a:solidFill>
              </a:rPr>
              <a:t>, </a:t>
            </a:r>
            <a:r>
              <a:rPr lang="en-US" dirty="0" err="1">
                <a:solidFill>
                  <a:schemeClr val="bg1"/>
                </a:solidFill>
              </a:rPr>
              <a:t>ietver</a:t>
            </a:r>
            <a:r>
              <a:rPr lang="en-US" dirty="0">
                <a:solidFill>
                  <a:schemeClr val="bg1"/>
                </a:solidFill>
              </a:rPr>
              <a:t> </a:t>
            </a:r>
            <a:r>
              <a:rPr lang="en-US" dirty="0" err="1">
                <a:solidFill>
                  <a:schemeClr val="bg1"/>
                </a:solidFill>
              </a:rPr>
              <a:t>datu</a:t>
            </a:r>
            <a:r>
              <a:rPr lang="en-US" dirty="0">
                <a:solidFill>
                  <a:schemeClr val="bg1"/>
                </a:solidFill>
              </a:rPr>
              <a:t> </a:t>
            </a:r>
            <a:r>
              <a:rPr lang="en-US" dirty="0" err="1">
                <a:solidFill>
                  <a:schemeClr val="bg1"/>
                </a:solidFill>
              </a:rPr>
              <a:t>vākšanu</a:t>
            </a:r>
            <a:r>
              <a:rPr lang="en-US" dirty="0">
                <a:solidFill>
                  <a:schemeClr val="bg1"/>
                </a:solidFill>
              </a:rPr>
              <a:t> un </a:t>
            </a:r>
            <a:r>
              <a:rPr lang="en-US" dirty="0" err="1">
                <a:solidFill>
                  <a:schemeClr val="bg1"/>
                </a:solidFill>
              </a:rPr>
              <a:t>novērtēšanu</a:t>
            </a:r>
            <a:r>
              <a:rPr lang="en-US" dirty="0">
                <a:solidFill>
                  <a:schemeClr val="bg1"/>
                </a:solidFill>
              </a:rPr>
              <a:t>, kas </a:t>
            </a:r>
            <a:r>
              <a:rPr lang="en-US" dirty="0" err="1">
                <a:solidFill>
                  <a:schemeClr val="bg1"/>
                </a:solidFill>
              </a:rPr>
              <a:t>parāda</a:t>
            </a:r>
            <a:r>
              <a:rPr lang="en-US" dirty="0">
                <a:solidFill>
                  <a:schemeClr val="bg1"/>
                </a:solidFill>
              </a:rPr>
              <a:t> personas </a:t>
            </a:r>
            <a:r>
              <a:rPr lang="en-US" dirty="0" err="1">
                <a:solidFill>
                  <a:schemeClr val="bg1"/>
                </a:solidFill>
              </a:rPr>
              <a:t>kompetences</a:t>
            </a:r>
            <a:r>
              <a:rPr lang="en-US" dirty="0">
                <a:solidFill>
                  <a:schemeClr val="bg1"/>
                </a:solidFill>
              </a:rPr>
              <a:t> </a:t>
            </a:r>
            <a:r>
              <a:rPr lang="en-US" dirty="0" err="1">
                <a:solidFill>
                  <a:schemeClr val="bg1"/>
                </a:solidFill>
              </a:rPr>
              <a:t>noteiktā</a:t>
            </a:r>
            <a:r>
              <a:rPr lang="en-US" dirty="0">
                <a:solidFill>
                  <a:schemeClr val="bg1"/>
                </a:solidFill>
              </a:rPr>
              <a:t> </a:t>
            </a:r>
            <a:r>
              <a:rPr lang="en-US" dirty="0" err="1">
                <a:solidFill>
                  <a:schemeClr val="bg1"/>
                </a:solidFill>
              </a:rPr>
              <a:t>prasmju</a:t>
            </a:r>
            <a:r>
              <a:rPr lang="en-US" dirty="0">
                <a:solidFill>
                  <a:schemeClr val="bg1"/>
                </a:solidFill>
              </a:rPr>
              <a:t> </a:t>
            </a:r>
            <a:r>
              <a:rPr lang="en-US" dirty="0" err="1">
                <a:solidFill>
                  <a:schemeClr val="bg1"/>
                </a:solidFill>
              </a:rPr>
              <a:t>jomā</a:t>
            </a:r>
            <a:r>
              <a:rPr lang="en-US" dirty="0">
                <a:solidFill>
                  <a:schemeClr val="bg1"/>
                </a:solidFill>
              </a:rPr>
              <a:t>. </a:t>
            </a:r>
            <a:r>
              <a:rPr lang="en-US" dirty="0" err="1">
                <a:solidFill>
                  <a:schemeClr val="bg1"/>
                </a:solidFill>
              </a:rPr>
              <a:t>Nākamajā</a:t>
            </a:r>
            <a:r>
              <a:rPr lang="en-US" dirty="0">
                <a:solidFill>
                  <a:schemeClr val="bg1"/>
                </a:solidFill>
              </a:rPr>
              <a:t> </a:t>
            </a:r>
            <a:r>
              <a:rPr lang="en-US" dirty="0" err="1">
                <a:solidFill>
                  <a:schemeClr val="bg1"/>
                </a:solidFill>
              </a:rPr>
              <a:t>slaidā</a:t>
            </a:r>
            <a:r>
              <a:rPr lang="en-US" dirty="0">
                <a:solidFill>
                  <a:schemeClr val="bg1"/>
                </a:solidFill>
              </a:rPr>
              <a:t> </a:t>
            </a:r>
            <a:r>
              <a:rPr lang="en-US" dirty="0" err="1">
                <a:solidFill>
                  <a:schemeClr val="bg1"/>
                </a:solidFill>
              </a:rPr>
              <a:t>ir</a:t>
            </a:r>
            <a:r>
              <a:rPr lang="en-US" dirty="0">
                <a:solidFill>
                  <a:schemeClr val="bg1"/>
                </a:solidFill>
              </a:rPr>
              <a:t> </a:t>
            </a:r>
            <a:r>
              <a:rPr lang="en-US" dirty="0" err="1">
                <a:solidFill>
                  <a:schemeClr val="bg1"/>
                </a:solidFill>
              </a:rPr>
              <a:t>dažas</a:t>
            </a:r>
            <a:r>
              <a:rPr lang="en-US" dirty="0">
                <a:solidFill>
                  <a:schemeClr val="bg1"/>
                </a:solidFill>
              </a:rPr>
              <a:t> </a:t>
            </a:r>
            <a:r>
              <a:rPr lang="en-US" dirty="0" err="1">
                <a:solidFill>
                  <a:schemeClr val="bg1"/>
                </a:solidFill>
              </a:rPr>
              <a:t>darbības</a:t>
            </a:r>
            <a:r>
              <a:rPr lang="en-US" dirty="0">
                <a:solidFill>
                  <a:schemeClr val="bg1"/>
                </a:solidFill>
              </a:rPr>
              <a:t>, </a:t>
            </a:r>
            <a:r>
              <a:rPr lang="en-US" dirty="0" err="1">
                <a:solidFill>
                  <a:schemeClr val="bg1"/>
                </a:solidFill>
              </a:rPr>
              <a:t>kuras</a:t>
            </a:r>
            <a:r>
              <a:rPr lang="en-US" dirty="0">
                <a:solidFill>
                  <a:schemeClr val="bg1"/>
                </a:solidFill>
              </a:rPr>
              <a:t> </a:t>
            </a:r>
            <a:r>
              <a:rPr lang="en-US" dirty="0" err="1">
                <a:solidFill>
                  <a:schemeClr val="bg1"/>
                </a:solidFill>
              </a:rPr>
              <a:t>varat</a:t>
            </a:r>
            <a:r>
              <a:rPr lang="en-US" dirty="0">
                <a:solidFill>
                  <a:schemeClr val="bg1"/>
                </a:solidFill>
              </a:rPr>
              <a:t> </a:t>
            </a:r>
            <a:r>
              <a:rPr lang="en-US" dirty="0" err="1">
                <a:solidFill>
                  <a:schemeClr val="bg1"/>
                </a:solidFill>
              </a:rPr>
              <a:t>veikt</a:t>
            </a:r>
            <a:r>
              <a:rPr lang="en-US" dirty="0">
                <a:solidFill>
                  <a:schemeClr val="bg1"/>
                </a:solidFill>
              </a:rPr>
              <a:t>, </a:t>
            </a:r>
            <a:r>
              <a:rPr lang="en-US" dirty="0" err="1">
                <a:solidFill>
                  <a:schemeClr val="bg1"/>
                </a:solidFill>
              </a:rPr>
              <a:t>lai</a:t>
            </a:r>
            <a:r>
              <a:rPr lang="en-US" dirty="0">
                <a:solidFill>
                  <a:schemeClr val="bg1"/>
                </a:solidFill>
              </a:rPr>
              <a:t> </a:t>
            </a:r>
            <a:r>
              <a:rPr lang="en-US" dirty="0" err="1">
                <a:solidFill>
                  <a:schemeClr val="bg1"/>
                </a:solidFill>
              </a:rPr>
              <a:t>analizētu</a:t>
            </a:r>
            <a:r>
              <a:rPr lang="en-US" dirty="0">
                <a:solidFill>
                  <a:schemeClr val="bg1"/>
                </a:solidFill>
              </a:rPr>
              <a:t> </a:t>
            </a:r>
            <a:r>
              <a:rPr lang="en-US" dirty="0" err="1">
                <a:solidFill>
                  <a:schemeClr val="bg1"/>
                </a:solidFill>
              </a:rPr>
              <a:t>caurviju</a:t>
            </a:r>
            <a:r>
              <a:rPr lang="en-US" dirty="0">
                <a:solidFill>
                  <a:schemeClr val="bg1"/>
                </a:solidFill>
              </a:rPr>
              <a:t> </a:t>
            </a:r>
            <a:r>
              <a:rPr lang="en-US" dirty="0" err="1">
                <a:solidFill>
                  <a:schemeClr val="bg1"/>
                </a:solidFill>
              </a:rPr>
              <a:t>prasmes</a:t>
            </a:r>
            <a:r>
              <a:rPr lang="en-US" dirty="0">
                <a:solidFill>
                  <a:schemeClr val="bg1"/>
                </a:solidFill>
              </a:rPr>
              <a:t>, </a:t>
            </a:r>
            <a:r>
              <a:rPr lang="en-US" dirty="0" err="1">
                <a:solidFill>
                  <a:schemeClr val="bg1"/>
                </a:solidFill>
              </a:rPr>
              <a:t>balstoties</a:t>
            </a:r>
            <a:r>
              <a:rPr lang="en-US" dirty="0">
                <a:solidFill>
                  <a:schemeClr val="bg1"/>
                </a:solidFill>
              </a:rPr>
              <a:t> </a:t>
            </a:r>
            <a:r>
              <a:rPr lang="en-US" dirty="0" err="1">
                <a:solidFill>
                  <a:schemeClr val="bg1"/>
                </a:solidFill>
              </a:rPr>
              <a:t>uz</a:t>
            </a:r>
            <a:r>
              <a:rPr lang="en-US" dirty="0">
                <a:solidFill>
                  <a:schemeClr val="bg1"/>
                </a:solidFill>
              </a:rPr>
              <a:t> </a:t>
            </a:r>
            <a:r>
              <a:rPr lang="en-US" dirty="0" err="1">
                <a:solidFill>
                  <a:schemeClr val="bg1"/>
                </a:solidFill>
              </a:rPr>
              <a:t>pierādījumiem</a:t>
            </a:r>
            <a:r>
              <a:rPr lang="en-US" dirty="0">
                <a:solidFill>
                  <a:schemeClr val="bg1"/>
                </a:solidFill>
              </a:rPr>
              <a:t>.</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sz="1000" dirty="0">
              <a:solidFill>
                <a:schemeClr val="bg1"/>
              </a:solidFill>
            </a:endParaRPr>
          </a:p>
          <a:p>
            <a:pPr algn="l"/>
            <a:r>
              <a:rPr lang="en-US" sz="1200" dirty="0">
                <a:solidFill>
                  <a:schemeClr val="bg1"/>
                </a:solidFill>
                <a:hlinkClick r:id="rId3"/>
              </a:rPr>
              <a:t>www.oecd-ilibrary.org/social-issues-migration-health/the-recognition-of-prior-learning_2d9fb06a-en</a:t>
            </a:r>
            <a:r>
              <a:rPr lang="en-US" sz="1200" dirty="0">
                <a:solidFill>
                  <a:schemeClr val="bg1"/>
                </a:solidFill>
              </a:rPr>
              <a:t> </a:t>
            </a: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sz="1200" dirty="0">
                <a:solidFill>
                  <a:schemeClr val="bg1"/>
                </a:solidFill>
                <a:hlinkClick r:id="rId4"/>
              </a:rPr>
              <a:t>x</a:t>
            </a:r>
            <a:r>
              <a:rPr lang="en-US" sz="1200" dirty="0">
                <a:solidFill>
                  <a:schemeClr val="bg1"/>
                </a:solidFill>
              </a:rPr>
              <a:t> </a:t>
            </a:r>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6309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analīze</a:t>
            </a:r>
            <a:r>
              <a:rPr lang="en-US" sz="1600" b="1" dirty="0">
                <a:solidFill>
                  <a:srgbClr val="FFFF00"/>
                </a:solidFill>
              </a:rPr>
              <a:t>, </a:t>
            </a:r>
            <a:r>
              <a:rPr lang="en-US" sz="1600" b="1" dirty="0" err="1">
                <a:solidFill>
                  <a:srgbClr val="FFFF00"/>
                </a:solidFill>
              </a:rPr>
              <a:t>balstoties</a:t>
            </a:r>
            <a:r>
              <a:rPr lang="en-US" sz="1600" b="1" dirty="0">
                <a:solidFill>
                  <a:srgbClr val="FFFF00"/>
                </a:solidFill>
              </a:rPr>
              <a:t> </a:t>
            </a:r>
            <a:r>
              <a:rPr lang="en-US" sz="1600" b="1" dirty="0" err="1">
                <a:solidFill>
                  <a:srgbClr val="FFFF00"/>
                </a:solidFill>
              </a:rPr>
              <a:t>uz</a:t>
            </a:r>
            <a:r>
              <a:rPr lang="en-US" sz="1600" b="1" dirty="0">
                <a:solidFill>
                  <a:srgbClr val="FFFF00"/>
                </a:solidFill>
              </a:rPr>
              <a:t> </a:t>
            </a:r>
            <a:r>
              <a:rPr lang="en-US" sz="1600" b="1" dirty="0" err="1">
                <a:solidFill>
                  <a:srgbClr val="FFFF00"/>
                </a:solidFill>
              </a:rPr>
              <a:t>pierādījumiem</a:t>
            </a:r>
            <a:endParaRPr lang="en-US" sz="1600" b="1" dirty="0">
              <a:solidFill>
                <a:srgbClr val="FFFF00"/>
              </a:solidFill>
            </a:endParaRPr>
          </a:p>
          <a:p>
            <a:pPr algn="l"/>
            <a:endParaRPr lang="en-US" dirty="0">
              <a:solidFill>
                <a:schemeClr val="bg1"/>
              </a:solidFill>
            </a:endParaRPr>
          </a:p>
          <a:p>
            <a:pPr algn="l">
              <a:buFont typeface="+mj-lt"/>
              <a:buAutoNum type="arabicPeriod"/>
            </a:pPr>
            <a:r>
              <a:rPr lang="lv-LV" dirty="0">
                <a:solidFill>
                  <a:srgbClr val="FFFF00"/>
                </a:solidFill>
              </a:rPr>
              <a:t>Definējiet prasmi: </a:t>
            </a:r>
            <a:r>
              <a:rPr lang="lv-LV" dirty="0">
                <a:solidFill>
                  <a:schemeClr val="bg1"/>
                </a:solidFill>
              </a:rPr>
              <a:t>skaidri definējiet prasmi, kuru vēlaties analizēt, tostarp konkrētu uzvedību, kas parāda prasmi.</a:t>
            </a:r>
          </a:p>
          <a:p>
            <a:pPr algn="l">
              <a:buFont typeface="+mj-lt"/>
              <a:buAutoNum type="arabicPeriod"/>
            </a:pPr>
            <a:endParaRPr lang="lv-LV" dirty="0">
              <a:solidFill>
                <a:srgbClr val="FFFF00"/>
              </a:solidFill>
            </a:endParaRPr>
          </a:p>
          <a:p>
            <a:pPr algn="l">
              <a:buFont typeface="+mj-lt"/>
              <a:buAutoNum type="arabicPeriod"/>
            </a:pPr>
            <a:r>
              <a:rPr lang="lv-LV" dirty="0">
                <a:solidFill>
                  <a:srgbClr val="FFFF00"/>
                </a:solidFill>
              </a:rPr>
              <a:t>Apkopojiet pierādījumus: </a:t>
            </a:r>
            <a:r>
              <a:rPr lang="lv-LV" dirty="0">
                <a:solidFill>
                  <a:schemeClr val="bg1"/>
                </a:solidFill>
              </a:rPr>
              <a:t>vāciet pierādījumus, kas parāda personas kompetenci noteiktajā prasmē. Pierādījumus var iegūt no dažādiem avotiem, piemēram, darbības novērtējumiem, pašnovērtējumiem, darba paraugiem un vadītāju vai kolēģu atsauksmēm.</a:t>
            </a:r>
          </a:p>
          <a:p>
            <a:pPr algn="l">
              <a:buFont typeface="+mj-lt"/>
              <a:buAutoNum type="arabicPeriod"/>
            </a:pPr>
            <a:endParaRPr lang="lv-LV" dirty="0">
              <a:solidFill>
                <a:srgbClr val="FFFF00"/>
              </a:solidFill>
            </a:endParaRPr>
          </a:p>
          <a:p>
            <a:pPr algn="l">
              <a:buFont typeface="+mj-lt"/>
              <a:buAutoNum type="arabicPeriod"/>
            </a:pPr>
            <a:r>
              <a:rPr lang="lv-LV" dirty="0">
                <a:solidFill>
                  <a:srgbClr val="FFFF00"/>
                </a:solidFill>
              </a:rPr>
              <a:t>Novērtējiet pierādījumus: </a:t>
            </a:r>
            <a:r>
              <a:rPr lang="lv-LV" dirty="0">
                <a:solidFill>
                  <a:schemeClr val="bg1"/>
                </a:solidFill>
              </a:rPr>
              <a:t>analizējiet savāktos pierādījumus, lai noteiktu personas kompetences līmeni noteiktajās prasmēs. Meklējiet datos modeļus un tendences, kas liecina par stiprajām un vājajām pusēm.</a:t>
            </a:r>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870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analīze</a:t>
            </a:r>
            <a:r>
              <a:rPr lang="en-US" sz="1600" b="1" dirty="0">
                <a:solidFill>
                  <a:srgbClr val="FFFF00"/>
                </a:solidFill>
              </a:rPr>
              <a:t>, </a:t>
            </a:r>
            <a:r>
              <a:rPr lang="en-US" sz="1600" b="1" dirty="0" err="1">
                <a:solidFill>
                  <a:srgbClr val="FFFF00"/>
                </a:solidFill>
              </a:rPr>
              <a:t>balstoties</a:t>
            </a:r>
            <a:r>
              <a:rPr lang="en-US" sz="1600" b="1" dirty="0">
                <a:solidFill>
                  <a:srgbClr val="FFFF00"/>
                </a:solidFill>
              </a:rPr>
              <a:t> </a:t>
            </a:r>
            <a:r>
              <a:rPr lang="en-US" sz="1600" b="1" dirty="0" err="1">
                <a:solidFill>
                  <a:srgbClr val="FFFF00"/>
                </a:solidFill>
              </a:rPr>
              <a:t>uz</a:t>
            </a:r>
            <a:r>
              <a:rPr lang="en-US" sz="1600" b="1" dirty="0">
                <a:solidFill>
                  <a:srgbClr val="FFFF00"/>
                </a:solidFill>
              </a:rPr>
              <a:t> </a:t>
            </a:r>
            <a:r>
              <a:rPr lang="en-US" sz="1600" b="1" dirty="0" err="1">
                <a:solidFill>
                  <a:srgbClr val="FFFF00"/>
                </a:solidFill>
              </a:rPr>
              <a:t>pierādījumiem</a:t>
            </a:r>
            <a:endParaRPr lang="en-US" sz="1600" b="1" dirty="0">
              <a:solidFill>
                <a:srgbClr val="FFFF00"/>
              </a:solidFill>
            </a:endParaRPr>
          </a:p>
          <a:p>
            <a:pPr algn="l"/>
            <a:endParaRPr lang="en-US" dirty="0">
              <a:solidFill>
                <a:schemeClr val="bg1"/>
              </a:solidFill>
            </a:endParaRPr>
          </a:p>
          <a:p>
            <a:pPr algn="l">
              <a:buFont typeface="+mj-lt"/>
              <a:buAutoNum type="arabicPeriod" startAt="4"/>
            </a:pPr>
            <a:r>
              <a:rPr lang="en-US" dirty="0" err="1">
                <a:solidFill>
                  <a:srgbClr val="FFFF00"/>
                </a:solidFill>
              </a:rPr>
              <a:t>Identificējiet</a:t>
            </a:r>
            <a:r>
              <a:rPr lang="en-US" dirty="0">
                <a:solidFill>
                  <a:srgbClr val="FFFF00"/>
                </a:solidFill>
              </a:rPr>
              <a:t> </a:t>
            </a:r>
            <a:r>
              <a:rPr lang="en-US" dirty="0" err="1">
                <a:solidFill>
                  <a:srgbClr val="FFFF00"/>
                </a:solidFill>
              </a:rPr>
              <a:t>nepilnības</a:t>
            </a:r>
            <a:r>
              <a:rPr lang="en-US" dirty="0">
                <a:solidFill>
                  <a:srgbClr val="FFFF00"/>
                </a:solidFill>
              </a:rPr>
              <a:t>: </a:t>
            </a:r>
            <a:r>
              <a:rPr lang="en-US" dirty="0" err="1">
                <a:solidFill>
                  <a:schemeClr val="bg1"/>
                </a:solidFill>
              </a:rPr>
              <a:t>identificējiet</a:t>
            </a:r>
            <a:r>
              <a:rPr lang="en-US" dirty="0">
                <a:solidFill>
                  <a:schemeClr val="bg1"/>
                </a:solidFill>
              </a:rPr>
              <a:t> </a:t>
            </a:r>
            <a:r>
              <a:rPr lang="en-US" dirty="0" err="1">
                <a:solidFill>
                  <a:schemeClr val="bg1"/>
                </a:solidFill>
              </a:rPr>
              <a:t>visus</a:t>
            </a:r>
            <a:r>
              <a:rPr lang="en-US" dirty="0">
                <a:solidFill>
                  <a:schemeClr val="bg1"/>
                </a:solidFill>
              </a:rPr>
              <a:t> </a:t>
            </a:r>
            <a:r>
              <a:rPr lang="en-US" dirty="0" err="1">
                <a:solidFill>
                  <a:schemeClr val="bg1"/>
                </a:solidFill>
              </a:rPr>
              <a:t>pierādījumus</a:t>
            </a:r>
            <a:r>
              <a:rPr lang="en-US" dirty="0">
                <a:solidFill>
                  <a:schemeClr val="bg1"/>
                </a:solidFill>
              </a:rPr>
              <a:t> </a:t>
            </a:r>
            <a:r>
              <a:rPr lang="en-US" dirty="0" err="1">
                <a:solidFill>
                  <a:schemeClr val="bg1"/>
                </a:solidFill>
              </a:rPr>
              <a:t>vai</a:t>
            </a:r>
            <a:r>
              <a:rPr lang="en-US" dirty="0">
                <a:solidFill>
                  <a:schemeClr val="bg1"/>
                </a:solidFill>
              </a:rPr>
              <a:t> </a:t>
            </a:r>
            <a:r>
              <a:rPr lang="en-US" dirty="0" err="1">
                <a:solidFill>
                  <a:schemeClr val="bg1"/>
                </a:solidFill>
              </a:rPr>
              <a:t>jomas</a:t>
            </a:r>
            <a:r>
              <a:rPr lang="en-US" dirty="0">
                <a:solidFill>
                  <a:schemeClr val="bg1"/>
                </a:solidFill>
              </a:rPr>
              <a:t>, </a:t>
            </a:r>
            <a:r>
              <a:rPr lang="en-US" dirty="0" err="1">
                <a:solidFill>
                  <a:schemeClr val="bg1"/>
                </a:solidFill>
              </a:rPr>
              <a:t>kurās</a:t>
            </a:r>
            <a:r>
              <a:rPr lang="en-US" dirty="0">
                <a:solidFill>
                  <a:schemeClr val="bg1"/>
                </a:solidFill>
              </a:rPr>
              <a:t> </a:t>
            </a:r>
            <a:r>
              <a:rPr lang="en-US" dirty="0" err="1">
                <a:solidFill>
                  <a:schemeClr val="bg1"/>
                </a:solidFill>
              </a:rPr>
              <a:t>ir</a:t>
            </a:r>
            <a:r>
              <a:rPr lang="en-US" dirty="0">
                <a:solidFill>
                  <a:schemeClr val="bg1"/>
                </a:solidFill>
              </a:rPr>
              <a:t> </a:t>
            </a:r>
            <a:r>
              <a:rPr lang="en-US" dirty="0" err="1">
                <a:solidFill>
                  <a:schemeClr val="bg1"/>
                </a:solidFill>
              </a:rPr>
              <a:t>nepieciešama</a:t>
            </a:r>
            <a:r>
              <a:rPr lang="en-US" dirty="0">
                <a:solidFill>
                  <a:schemeClr val="bg1"/>
                </a:solidFill>
              </a:rPr>
              <a:t> </a:t>
            </a:r>
            <a:r>
              <a:rPr lang="en-US" dirty="0" err="1">
                <a:solidFill>
                  <a:schemeClr val="bg1"/>
                </a:solidFill>
              </a:rPr>
              <a:t>papildu</a:t>
            </a:r>
            <a:r>
              <a:rPr lang="en-US" dirty="0">
                <a:solidFill>
                  <a:schemeClr val="bg1"/>
                </a:solidFill>
              </a:rPr>
              <a:t> </a:t>
            </a:r>
            <a:r>
              <a:rPr lang="en-US" dirty="0" err="1">
                <a:solidFill>
                  <a:schemeClr val="bg1"/>
                </a:solidFill>
              </a:rPr>
              <a:t>informācija</a:t>
            </a:r>
            <a:r>
              <a:rPr lang="en-US" dirty="0">
                <a:solidFill>
                  <a:schemeClr val="bg1"/>
                </a:solidFill>
              </a:rPr>
              <a:t>, </a:t>
            </a:r>
            <a:r>
              <a:rPr lang="en-US" dirty="0" err="1">
                <a:solidFill>
                  <a:schemeClr val="bg1"/>
                </a:solidFill>
              </a:rPr>
              <a:t>lai</a:t>
            </a:r>
            <a:r>
              <a:rPr lang="en-US" dirty="0">
                <a:solidFill>
                  <a:schemeClr val="bg1"/>
                </a:solidFill>
              </a:rPr>
              <a:t> </a:t>
            </a:r>
            <a:r>
              <a:rPr lang="en-US" dirty="0" err="1">
                <a:solidFill>
                  <a:schemeClr val="bg1"/>
                </a:solidFill>
              </a:rPr>
              <a:t>pilnībā</a:t>
            </a:r>
            <a:r>
              <a:rPr lang="en-US" dirty="0">
                <a:solidFill>
                  <a:schemeClr val="bg1"/>
                </a:solidFill>
              </a:rPr>
              <a:t> </a:t>
            </a:r>
            <a:r>
              <a:rPr lang="en-US" dirty="0" err="1">
                <a:solidFill>
                  <a:schemeClr val="bg1"/>
                </a:solidFill>
              </a:rPr>
              <a:t>novērtētu</a:t>
            </a:r>
            <a:r>
              <a:rPr lang="en-US" dirty="0">
                <a:solidFill>
                  <a:schemeClr val="bg1"/>
                </a:solidFill>
              </a:rPr>
              <a:t> personas </a:t>
            </a:r>
            <a:r>
              <a:rPr lang="en-US" dirty="0" err="1">
                <a:solidFill>
                  <a:schemeClr val="bg1"/>
                </a:solidFill>
              </a:rPr>
              <a:t>prasmes</a:t>
            </a:r>
            <a:r>
              <a:rPr lang="en-US" dirty="0">
                <a:solidFill>
                  <a:schemeClr val="bg1"/>
                </a:solidFill>
              </a:rPr>
              <a:t>.</a:t>
            </a:r>
          </a:p>
          <a:p>
            <a:pPr algn="l">
              <a:buFont typeface="+mj-lt"/>
              <a:buAutoNum type="arabicPeriod" startAt="4"/>
            </a:pPr>
            <a:endParaRPr lang="en-US" dirty="0">
              <a:solidFill>
                <a:srgbClr val="FFFF00"/>
              </a:solidFill>
            </a:endParaRPr>
          </a:p>
          <a:p>
            <a:pPr algn="l">
              <a:buFont typeface="+mj-lt"/>
              <a:buAutoNum type="arabicPeriod" startAt="4"/>
            </a:pPr>
            <a:r>
              <a:rPr lang="en-US" dirty="0" err="1">
                <a:solidFill>
                  <a:srgbClr val="FFFF00"/>
                </a:solidFill>
              </a:rPr>
              <a:t>Izdariet</a:t>
            </a:r>
            <a:r>
              <a:rPr lang="en-US" dirty="0">
                <a:solidFill>
                  <a:srgbClr val="FFFF00"/>
                </a:solidFill>
              </a:rPr>
              <a:t> </a:t>
            </a:r>
            <a:r>
              <a:rPr lang="en-US" dirty="0" err="1">
                <a:solidFill>
                  <a:srgbClr val="FFFF00"/>
                </a:solidFill>
              </a:rPr>
              <a:t>secinājumus</a:t>
            </a:r>
            <a:r>
              <a:rPr lang="en-US" dirty="0">
                <a:solidFill>
                  <a:srgbClr val="FFFF00"/>
                </a:solidFill>
              </a:rPr>
              <a:t>: </a:t>
            </a:r>
            <a:r>
              <a:rPr lang="en-US" dirty="0" err="1">
                <a:solidFill>
                  <a:schemeClr val="bg1"/>
                </a:solidFill>
              </a:rPr>
              <a:t>pamatojoties</a:t>
            </a:r>
            <a:r>
              <a:rPr lang="en-US" dirty="0">
                <a:solidFill>
                  <a:schemeClr val="bg1"/>
                </a:solidFill>
              </a:rPr>
              <a:t> </a:t>
            </a:r>
            <a:r>
              <a:rPr lang="en-US" dirty="0" err="1">
                <a:solidFill>
                  <a:schemeClr val="bg1"/>
                </a:solidFill>
              </a:rPr>
              <a:t>uz</a:t>
            </a:r>
            <a:r>
              <a:rPr lang="en-US" dirty="0">
                <a:solidFill>
                  <a:schemeClr val="bg1"/>
                </a:solidFill>
              </a:rPr>
              <a:t> </a:t>
            </a:r>
            <a:r>
              <a:rPr lang="en-US" dirty="0" err="1">
                <a:solidFill>
                  <a:schemeClr val="bg1"/>
                </a:solidFill>
              </a:rPr>
              <a:t>savāktajiem</a:t>
            </a:r>
            <a:r>
              <a:rPr lang="en-US" dirty="0">
                <a:solidFill>
                  <a:schemeClr val="bg1"/>
                </a:solidFill>
              </a:rPr>
              <a:t> un </a:t>
            </a:r>
            <a:r>
              <a:rPr lang="en-US" dirty="0" err="1">
                <a:solidFill>
                  <a:schemeClr val="bg1"/>
                </a:solidFill>
              </a:rPr>
              <a:t>novērtētajiem</a:t>
            </a:r>
            <a:r>
              <a:rPr lang="en-US" dirty="0">
                <a:solidFill>
                  <a:schemeClr val="bg1"/>
                </a:solidFill>
              </a:rPr>
              <a:t> </a:t>
            </a:r>
            <a:r>
              <a:rPr lang="en-US" dirty="0" err="1">
                <a:solidFill>
                  <a:schemeClr val="bg1"/>
                </a:solidFill>
              </a:rPr>
              <a:t>pierādījumiem</a:t>
            </a:r>
            <a:r>
              <a:rPr lang="en-US" dirty="0">
                <a:solidFill>
                  <a:schemeClr val="bg1"/>
                </a:solidFill>
              </a:rPr>
              <a:t>, </a:t>
            </a:r>
            <a:r>
              <a:rPr lang="en-US" dirty="0" err="1">
                <a:solidFill>
                  <a:schemeClr val="bg1"/>
                </a:solidFill>
              </a:rPr>
              <a:t>izdariet</a:t>
            </a:r>
            <a:r>
              <a:rPr lang="en-US" dirty="0">
                <a:solidFill>
                  <a:schemeClr val="bg1"/>
                </a:solidFill>
              </a:rPr>
              <a:t> </a:t>
            </a:r>
            <a:r>
              <a:rPr lang="en-US" dirty="0" err="1">
                <a:solidFill>
                  <a:schemeClr val="bg1"/>
                </a:solidFill>
              </a:rPr>
              <a:t>secinājumus</a:t>
            </a:r>
            <a:r>
              <a:rPr lang="en-US" dirty="0">
                <a:solidFill>
                  <a:schemeClr val="bg1"/>
                </a:solidFill>
              </a:rPr>
              <a:t> par personas </a:t>
            </a:r>
            <a:r>
              <a:rPr lang="en-US" dirty="0" err="1">
                <a:solidFill>
                  <a:schemeClr val="bg1"/>
                </a:solidFill>
              </a:rPr>
              <a:t>vispārējo</a:t>
            </a:r>
            <a:r>
              <a:rPr lang="en-US" dirty="0">
                <a:solidFill>
                  <a:schemeClr val="bg1"/>
                </a:solidFill>
              </a:rPr>
              <a:t> </a:t>
            </a:r>
            <a:r>
              <a:rPr lang="en-US" dirty="0" err="1">
                <a:solidFill>
                  <a:schemeClr val="bg1"/>
                </a:solidFill>
              </a:rPr>
              <a:t>kompetenci</a:t>
            </a:r>
            <a:r>
              <a:rPr lang="en-US" dirty="0">
                <a:solidFill>
                  <a:schemeClr val="bg1"/>
                </a:solidFill>
              </a:rPr>
              <a:t> </a:t>
            </a:r>
            <a:r>
              <a:rPr lang="en-US" dirty="0" err="1">
                <a:solidFill>
                  <a:schemeClr val="bg1"/>
                </a:solidFill>
              </a:rPr>
              <a:t>noteiktajā</a:t>
            </a:r>
            <a:r>
              <a:rPr lang="en-US" dirty="0">
                <a:solidFill>
                  <a:schemeClr val="bg1"/>
                </a:solidFill>
              </a:rPr>
              <a:t> </a:t>
            </a:r>
            <a:r>
              <a:rPr lang="en-US" dirty="0" err="1">
                <a:solidFill>
                  <a:schemeClr val="bg1"/>
                </a:solidFill>
              </a:rPr>
              <a:t>prasmē</a:t>
            </a:r>
            <a:r>
              <a:rPr lang="en-US" dirty="0">
                <a:solidFill>
                  <a:schemeClr val="bg1"/>
                </a:solidFill>
              </a:rPr>
              <a:t>.</a:t>
            </a: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679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analīze</a:t>
            </a:r>
            <a:r>
              <a:rPr lang="en-US" sz="1600" b="1" dirty="0">
                <a:solidFill>
                  <a:srgbClr val="FFFF00"/>
                </a:solidFill>
              </a:rPr>
              <a:t>, </a:t>
            </a:r>
            <a:r>
              <a:rPr lang="en-US" sz="1600" b="1" dirty="0" err="1">
                <a:solidFill>
                  <a:srgbClr val="FFFF00"/>
                </a:solidFill>
              </a:rPr>
              <a:t>balstoties</a:t>
            </a:r>
            <a:r>
              <a:rPr lang="en-US" sz="1600" b="1" dirty="0">
                <a:solidFill>
                  <a:srgbClr val="FFFF00"/>
                </a:solidFill>
              </a:rPr>
              <a:t> </a:t>
            </a:r>
            <a:r>
              <a:rPr lang="en-US" sz="1600" b="1" dirty="0" err="1">
                <a:solidFill>
                  <a:srgbClr val="FFFF00"/>
                </a:solidFill>
              </a:rPr>
              <a:t>uz</a:t>
            </a:r>
            <a:r>
              <a:rPr lang="en-US" sz="1600" b="1" dirty="0">
                <a:solidFill>
                  <a:srgbClr val="FFFF00"/>
                </a:solidFill>
              </a:rPr>
              <a:t> </a:t>
            </a:r>
            <a:r>
              <a:rPr lang="en-US" sz="1600" b="1" dirty="0" err="1">
                <a:solidFill>
                  <a:srgbClr val="FFFF00"/>
                </a:solidFill>
              </a:rPr>
              <a:t>pierādījumiem</a:t>
            </a:r>
            <a:endParaRPr lang="en-US" sz="1600" b="1" dirty="0">
              <a:solidFill>
                <a:srgbClr val="FFFF00"/>
              </a:solidFill>
            </a:endParaRPr>
          </a:p>
          <a:p>
            <a:pPr algn="l"/>
            <a:endParaRPr lang="en-US" dirty="0">
              <a:solidFill>
                <a:schemeClr val="bg1"/>
              </a:solidFill>
            </a:endParaRPr>
          </a:p>
          <a:p>
            <a:pPr algn="l">
              <a:buFont typeface="+mj-lt"/>
              <a:buAutoNum type="arabicPeriod" startAt="6"/>
            </a:pPr>
            <a:r>
              <a:rPr lang="lv-LV" dirty="0">
                <a:solidFill>
                  <a:srgbClr val="FFFF00"/>
                </a:solidFill>
              </a:rPr>
              <a:t>Sniegt atsauksmes: </a:t>
            </a:r>
            <a:r>
              <a:rPr lang="lv-LV" dirty="0">
                <a:solidFill>
                  <a:schemeClr val="bg1"/>
                </a:solidFill>
              </a:rPr>
              <a:t>izmantojiet izdarītos secinājumus, lai sniegtu personai atgriezenisko saiti par viņa kompetenci noteiktajā prasmju jomā. Esiet precīzs attiecībā uz pierādījumiem, kas pamato jūsu secinājumus, un, ja nepieciešams, sniedziet ieteikumus uzlabojumiem.</a:t>
            </a:r>
          </a:p>
          <a:p>
            <a:pPr algn="l">
              <a:buFont typeface="+mj-lt"/>
              <a:buAutoNum type="arabicPeriod" startAt="6"/>
            </a:pPr>
            <a:endParaRPr lang="lv-LV" dirty="0">
              <a:solidFill>
                <a:srgbClr val="FFFF00"/>
              </a:solidFill>
            </a:endParaRPr>
          </a:p>
          <a:p>
            <a:pPr algn="l">
              <a:buFont typeface="+mj-lt"/>
              <a:buAutoNum type="arabicPeriod" startAt="6"/>
            </a:pPr>
            <a:r>
              <a:rPr lang="lv-LV" dirty="0">
                <a:solidFill>
                  <a:srgbClr val="FFFF00"/>
                </a:solidFill>
              </a:rPr>
              <a:t>Attīstības plāns: </a:t>
            </a:r>
            <a:r>
              <a:rPr lang="lv-LV" dirty="0">
                <a:solidFill>
                  <a:schemeClr val="bg1"/>
                </a:solidFill>
              </a:rPr>
              <a:t>izmantojiet izdarītos secinājumus, lai izveidotu plānu personas kompetences attīstīšanai noteiktajā prasmju jomā. Nosakiet konkrētas darbības un resursus, ko var izmantot, lai atbalstītu to attīstību, un nospraust mērķus uzlabošanai.</a:t>
            </a:r>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sz="1200" dirty="0">
                <a:solidFill>
                  <a:schemeClr val="bg1"/>
                </a:solidFill>
                <a:hlinkClick r:id="rId3"/>
              </a:rPr>
              <a:t>x</a:t>
            </a:r>
            <a:r>
              <a:rPr lang="en-US" sz="1200" dirty="0">
                <a:solidFill>
                  <a:schemeClr val="bg1"/>
                </a:solidFill>
              </a:rPr>
              <a:t> </a:t>
            </a:r>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3701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858222" y="2571750"/>
            <a:ext cx="7794413"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v-LV" dirty="0">
                <a:solidFill>
                  <a:schemeClr val="bg1"/>
                </a:solidFill>
              </a:rPr>
              <a:t>A: Par tēmu</a:t>
            </a:r>
            <a:br>
              <a:rPr lang="en-US" dirty="0">
                <a:solidFill>
                  <a:schemeClr val="bg1"/>
                </a:solidFill>
              </a:rPr>
            </a:br>
            <a:r>
              <a:rPr lang="lv-LV" sz="4800" dirty="0">
                <a:solidFill>
                  <a:srgbClr val="FFFF00"/>
                </a:solidFill>
              </a:rPr>
              <a:t>Modeļi caurviju prasmju atpazīšanai</a:t>
            </a:r>
            <a:br>
              <a:rPr lang="en-US" dirty="0">
                <a:solidFill>
                  <a:srgbClr val="FFFF00"/>
                </a:solidFill>
              </a:rPr>
            </a:br>
            <a:endParaRPr b="1" dirty="0">
              <a:solidFill>
                <a:srgbClr val="FFFF00"/>
              </a:solidFill>
              <a:sym typeface="Montserrat"/>
            </a:endParaRPr>
          </a:p>
        </p:txBody>
      </p:sp>
    </p:spTree>
    <p:extLst>
      <p:ext uri="{BB962C8B-B14F-4D97-AF65-F5344CB8AC3E}">
        <p14:creationId xmlns:p14="http://schemas.microsoft.com/office/powerpoint/2010/main" val="1122690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analīze</a:t>
            </a:r>
            <a:r>
              <a:rPr lang="en-US" sz="1600" b="1" dirty="0">
                <a:solidFill>
                  <a:srgbClr val="FFFF00"/>
                </a:solidFill>
              </a:rPr>
              <a:t>, </a:t>
            </a:r>
            <a:r>
              <a:rPr lang="en-US" sz="1600" b="1" dirty="0" err="1">
                <a:solidFill>
                  <a:srgbClr val="FFFF00"/>
                </a:solidFill>
              </a:rPr>
              <a:t>balstoties</a:t>
            </a:r>
            <a:r>
              <a:rPr lang="en-US" sz="1600" b="1" dirty="0">
                <a:solidFill>
                  <a:srgbClr val="FFFF00"/>
                </a:solidFill>
              </a:rPr>
              <a:t> </a:t>
            </a:r>
            <a:r>
              <a:rPr lang="en-US" sz="1600" b="1" dirty="0" err="1">
                <a:solidFill>
                  <a:srgbClr val="FFFF00"/>
                </a:solidFill>
              </a:rPr>
              <a:t>uz</a:t>
            </a:r>
            <a:r>
              <a:rPr lang="en-US" sz="1600" b="1" dirty="0">
                <a:solidFill>
                  <a:srgbClr val="FFFF00"/>
                </a:solidFill>
              </a:rPr>
              <a:t> </a:t>
            </a:r>
            <a:r>
              <a:rPr lang="en-US" sz="1600" b="1" dirty="0" err="1">
                <a:solidFill>
                  <a:srgbClr val="FFFF00"/>
                </a:solidFill>
              </a:rPr>
              <a:t>pierādījumiem</a:t>
            </a:r>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r>
              <a:rPr lang="en-US" sz="1200" dirty="0">
                <a:solidFill>
                  <a:schemeClr val="bg1"/>
                </a:solidFill>
                <a:hlinkClick r:id="rId3"/>
              </a:rPr>
              <a:t>x</a:t>
            </a:r>
            <a:r>
              <a:rPr lang="en-US" sz="1200" dirty="0">
                <a:solidFill>
                  <a:schemeClr val="bg1"/>
                </a:solidFill>
              </a:rPr>
              <a:t> </a:t>
            </a:r>
            <a:endParaRPr lang="en-US" dirty="0">
              <a:solidFill>
                <a:schemeClr val="bg1"/>
              </a:solidFill>
            </a:endParaRPr>
          </a:p>
          <a:p>
            <a:pPr algn="l"/>
            <a:endParaRPr lang="en-US" dirty="0">
              <a:solidFill>
                <a:schemeClr val="bg1"/>
              </a:solidFill>
            </a:endParaRPr>
          </a:p>
          <a:p>
            <a:pPr marL="114300" indent="0" algn="l"/>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m 2">
            <a:extLst>
              <a:ext uri="{FF2B5EF4-FFF2-40B4-BE49-F238E27FC236}">
                <a16:creationId xmlns:a16="http://schemas.microsoft.com/office/drawing/2014/main" id="{9E586400-4382-E7E5-6230-7ADD77E451EC}"/>
              </a:ext>
            </a:extLst>
          </p:cNvPr>
          <p:cNvPicPr>
            <a:picLocks noChangeAspect="1"/>
          </p:cNvPicPr>
          <p:nvPr/>
        </p:nvPicPr>
        <p:blipFill>
          <a:blip r:embed="rId4"/>
          <a:stretch>
            <a:fillRect/>
          </a:stretch>
        </p:blipFill>
        <p:spPr>
          <a:xfrm>
            <a:off x="2498584" y="1575467"/>
            <a:ext cx="3669231" cy="2443640"/>
          </a:xfrm>
          <a:prstGeom prst="rect">
            <a:avLst/>
          </a:prstGeom>
        </p:spPr>
      </p:pic>
      <p:sp>
        <p:nvSpPr>
          <p:cNvPr id="5" name="CaixaDeTexto 4">
            <a:extLst>
              <a:ext uri="{FF2B5EF4-FFF2-40B4-BE49-F238E27FC236}">
                <a16:creationId xmlns:a16="http://schemas.microsoft.com/office/drawing/2014/main" id="{DA1FB634-157D-E841-0400-FFEA39C4D5F2}"/>
              </a:ext>
            </a:extLst>
          </p:cNvPr>
          <p:cNvSpPr txBox="1"/>
          <p:nvPr/>
        </p:nvSpPr>
        <p:spPr>
          <a:xfrm>
            <a:off x="985519" y="4033845"/>
            <a:ext cx="7454053" cy="461665"/>
          </a:xfrm>
          <a:prstGeom prst="rect">
            <a:avLst/>
          </a:prstGeom>
          <a:noFill/>
        </p:spPr>
        <p:txBody>
          <a:bodyPr wrap="square">
            <a:spAutoFit/>
          </a:bodyPr>
          <a:lstStyle/>
          <a:p>
            <a:r>
              <a:rPr lang="pt-PT" sz="1200" dirty="0">
                <a:solidFill>
                  <a:schemeClr val="bg1"/>
                </a:solidFill>
                <a:hlinkClick r:id="rId5"/>
              </a:rPr>
              <a:t>www.freepik.com/free-photo/close-up-businessman-reading-reports-discussing-them-with-female-colleague_2448475.htm</a:t>
            </a:r>
            <a:r>
              <a:rPr lang="pt-PT" sz="1200" dirty="0">
                <a:solidFill>
                  <a:schemeClr val="bg1"/>
                </a:solidFill>
              </a:rPr>
              <a:t> </a:t>
            </a:r>
          </a:p>
        </p:txBody>
      </p:sp>
    </p:spTree>
    <p:extLst>
      <p:ext uri="{BB962C8B-B14F-4D97-AF65-F5344CB8AC3E}">
        <p14:creationId xmlns:p14="http://schemas.microsoft.com/office/powerpoint/2010/main" val="64010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858223" y="2571750"/>
            <a:ext cx="7363286"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B:</a:t>
            </a:r>
            <a:br>
              <a:rPr lang="en-GB" dirty="0">
                <a:solidFill>
                  <a:srgbClr val="FFFF00"/>
                </a:solidFill>
              </a:rPr>
            </a:br>
            <a:r>
              <a:rPr lang="lv-LV" dirty="0">
                <a:solidFill>
                  <a:schemeClr val="bg1"/>
                </a:solidFill>
              </a:rPr>
              <a:t>Aktivitāte </a:t>
            </a:r>
            <a:br>
              <a:rPr lang="lv-LV" dirty="0">
                <a:solidFill>
                  <a:schemeClr val="bg1"/>
                </a:solidFill>
              </a:rPr>
            </a:br>
            <a:r>
              <a:rPr lang="lv-LV" dirty="0">
                <a:solidFill>
                  <a:srgbClr val="FFFF00"/>
                </a:solidFill>
              </a:rPr>
              <a:t>Personu iesaistīšana viņu prasmju atpazīšanas procesā</a:t>
            </a:r>
            <a:br>
              <a:rPr lang="en-US" dirty="0">
                <a:solidFill>
                  <a:srgbClr val="FFFF00"/>
                </a:solidFill>
              </a:rPr>
            </a:br>
            <a:endParaRPr b="1" dirty="0">
              <a:solidFill>
                <a:srgbClr val="FFFF00"/>
              </a:solidFill>
              <a:sym typeface="Montserrat"/>
            </a:endParaRPr>
          </a:p>
        </p:txBody>
      </p:sp>
    </p:spTree>
    <p:extLst>
      <p:ext uri="{BB962C8B-B14F-4D97-AF65-F5344CB8AC3E}">
        <p14:creationId xmlns:p14="http://schemas.microsoft.com/office/powerpoint/2010/main" val="630919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575734" y="1400169"/>
            <a:ext cx="5703144" cy="2031325"/>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en-GB" dirty="0" err="1">
                <a:solidFill>
                  <a:schemeClr val="bg1"/>
                </a:solidFill>
              </a:rPr>
              <a:t>Šajā</a:t>
            </a:r>
            <a:r>
              <a:rPr lang="en-GB" dirty="0">
                <a:solidFill>
                  <a:schemeClr val="bg1"/>
                </a:solidFill>
              </a:rPr>
              <a:t> </a:t>
            </a:r>
            <a:r>
              <a:rPr lang="en-GB" dirty="0" err="1">
                <a:solidFill>
                  <a:schemeClr val="bg1"/>
                </a:solidFill>
              </a:rPr>
              <a:t>aktivitātē</a:t>
            </a:r>
            <a:r>
              <a:rPr lang="en-GB" dirty="0">
                <a:solidFill>
                  <a:schemeClr val="bg1"/>
                </a:solidFill>
              </a:rPr>
              <a:t> </a:t>
            </a:r>
            <a:r>
              <a:rPr lang="en-GB" dirty="0" err="1">
                <a:solidFill>
                  <a:schemeClr val="bg1"/>
                </a:solidFill>
              </a:rPr>
              <a:t>jūs</a:t>
            </a:r>
            <a:r>
              <a:rPr lang="en-GB" dirty="0">
                <a:solidFill>
                  <a:schemeClr val="bg1"/>
                </a:solidFill>
              </a:rPr>
              <a:t> </a:t>
            </a:r>
            <a:r>
              <a:rPr lang="en-GB" dirty="0" err="1">
                <a:solidFill>
                  <a:schemeClr val="bg1"/>
                </a:solidFill>
              </a:rPr>
              <a:t>atpazīsiet</a:t>
            </a:r>
            <a:r>
              <a:rPr lang="en-GB" dirty="0">
                <a:solidFill>
                  <a:schemeClr val="bg1"/>
                </a:solidFill>
              </a:rPr>
              <a:t> </a:t>
            </a:r>
            <a:r>
              <a:rPr lang="en-GB" dirty="0" err="1">
                <a:solidFill>
                  <a:schemeClr val="bg1"/>
                </a:solidFill>
              </a:rPr>
              <a:t>dažas</a:t>
            </a:r>
            <a:r>
              <a:rPr lang="en-GB" dirty="0">
                <a:solidFill>
                  <a:schemeClr val="bg1"/>
                </a:solidFill>
              </a:rPr>
              <a:t> </a:t>
            </a:r>
            <a:r>
              <a:rPr lang="en-GB" dirty="0" err="1">
                <a:solidFill>
                  <a:schemeClr val="bg1"/>
                </a:solidFill>
              </a:rPr>
              <a:t>prasmes</a:t>
            </a:r>
            <a:r>
              <a:rPr lang="en-GB" dirty="0">
                <a:solidFill>
                  <a:schemeClr val="bg1"/>
                </a:solidFill>
              </a:rPr>
              <a:t>, </a:t>
            </a:r>
            <a:r>
              <a:rPr lang="en-GB" dirty="0" err="1">
                <a:solidFill>
                  <a:schemeClr val="bg1"/>
                </a:solidFill>
              </a:rPr>
              <a:t>kuras</a:t>
            </a:r>
            <a:r>
              <a:rPr lang="en-GB" dirty="0">
                <a:solidFill>
                  <a:schemeClr val="bg1"/>
                </a:solidFill>
              </a:rPr>
              <a:t> </a:t>
            </a:r>
            <a:r>
              <a:rPr lang="en-GB" dirty="0" err="1">
                <a:solidFill>
                  <a:schemeClr val="bg1"/>
                </a:solidFill>
              </a:rPr>
              <a:t>esat</a:t>
            </a:r>
            <a:r>
              <a:rPr lang="en-GB" dirty="0">
                <a:solidFill>
                  <a:schemeClr val="bg1"/>
                </a:solidFill>
              </a:rPr>
              <a:t> </a:t>
            </a:r>
            <a:r>
              <a:rPr lang="en-GB" dirty="0" err="1">
                <a:solidFill>
                  <a:schemeClr val="bg1"/>
                </a:solidFill>
              </a:rPr>
              <a:t>apguvis</a:t>
            </a:r>
            <a:r>
              <a:rPr lang="en-GB" dirty="0">
                <a:solidFill>
                  <a:schemeClr val="bg1"/>
                </a:solidFill>
              </a:rPr>
              <a:t> </a:t>
            </a:r>
            <a:r>
              <a:rPr lang="en-GB" dirty="0" err="1">
                <a:solidFill>
                  <a:schemeClr val="bg1"/>
                </a:solidFill>
              </a:rPr>
              <a:t>dzīves</a:t>
            </a:r>
            <a:r>
              <a:rPr lang="en-GB" dirty="0">
                <a:solidFill>
                  <a:schemeClr val="bg1"/>
                </a:solidFill>
              </a:rPr>
              <a:t> </a:t>
            </a:r>
            <a:r>
              <a:rPr lang="en-GB" dirty="0" err="1">
                <a:solidFill>
                  <a:schemeClr val="bg1"/>
                </a:solidFill>
              </a:rPr>
              <a:t>laikā</a:t>
            </a:r>
            <a:r>
              <a:rPr lang="en-GB" dirty="0">
                <a:solidFill>
                  <a:schemeClr val="bg1"/>
                </a:solidFill>
              </a:rPr>
              <a:t>. </a:t>
            </a:r>
            <a:r>
              <a:rPr lang="en-GB" dirty="0" err="1">
                <a:solidFill>
                  <a:schemeClr val="bg1"/>
                </a:solidFill>
              </a:rPr>
              <a:t>Jūs</a:t>
            </a:r>
            <a:r>
              <a:rPr lang="en-GB" dirty="0">
                <a:solidFill>
                  <a:schemeClr val="bg1"/>
                </a:solidFill>
              </a:rPr>
              <a:t> </a:t>
            </a:r>
            <a:r>
              <a:rPr lang="en-GB" dirty="0" err="1">
                <a:solidFill>
                  <a:schemeClr val="bg1"/>
                </a:solidFill>
              </a:rPr>
              <a:t>uzzināsiet</a:t>
            </a:r>
            <a:r>
              <a:rPr lang="en-GB" dirty="0">
                <a:solidFill>
                  <a:schemeClr val="bg1"/>
                </a:solidFill>
              </a:rPr>
              <a:t> </a:t>
            </a:r>
            <a:r>
              <a:rPr lang="en-GB" dirty="0" err="1">
                <a:solidFill>
                  <a:schemeClr val="bg1"/>
                </a:solidFill>
              </a:rPr>
              <a:t>dažus</a:t>
            </a:r>
            <a:r>
              <a:rPr lang="en-GB" dirty="0">
                <a:solidFill>
                  <a:schemeClr val="bg1"/>
                </a:solidFill>
              </a:rPr>
              <a:t> </a:t>
            </a:r>
            <a:r>
              <a:rPr lang="en-GB" dirty="0" err="1">
                <a:solidFill>
                  <a:schemeClr val="bg1"/>
                </a:solidFill>
              </a:rPr>
              <a:t>padomus</a:t>
            </a:r>
            <a:r>
              <a:rPr lang="en-GB" dirty="0">
                <a:solidFill>
                  <a:schemeClr val="bg1"/>
                </a:solidFill>
              </a:rPr>
              <a:t>, </a:t>
            </a:r>
            <a:r>
              <a:rPr lang="en-GB" dirty="0" err="1">
                <a:solidFill>
                  <a:schemeClr val="bg1"/>
                </a:solidFill>
              </a:rPr>
              <a:t>kā</a:t>
            </a:r>
            <a:r>
              <a:rPr lang="en-GB" dirty="0">
                <a:solidFill>
                  <a:schemeClr val="bg1"/>
                </a:solidFill>
              </a:rPr>
              <a:t> </a:t>
            </a:r>
            <a:r>
              <a:rPr lang="en-GB" dirty="0" err="1">
                <a:solidFill>
                  <a:schemeClr val="bg1"/>
                </a:solidFill>
              </a:rPr>
              <a:t>atpazīt</a:t>
            </a:r>
            <a:r>
              <a:rPr lang="en-GB" dirty="0">
                <a:solidFill>
                  <a:schemeClr val="bg1"/>
                </a:solidFill>
              </a:rPr>
              <a:t> </a:t>
            </a:r>
            <a:r>
              <a:rPr lang="en-GB" dirty="0" err="1">
                <a:solidFill>
                  <a:schemeClr val="bg1"/>
                </a:solidFill>
              </a:rPr>
              <a:t>savas</a:t>
            </a:r>
            <a:r>
              <a:rPr lang="en-GB" dirty="0">
                <a:solidFill>
                  <a:schemeClr val="bg1"/>
                </a:solidFill>
              </a:rPr>
              <a:t> </a:t>
            </a:r>
            <a:r>
              <a:rPr lang="en-GB" dirty="0" err="1">
                <a:solidFill>
                  <a:schemeClr val="bg1"/>
                </a:solidFill>
              </a:rPr>
              <a:t>prasmes</a:t>
            </a:r>
            <a:r>
              <a:rPr lang="en-GB" dirty="0">
                <a:solidFill>
                  <a:schemeClr val="bg1"/>
                </a:solidFill>
              </a:rPr>
              <a:t>.</a:t>
            </a:r>
          </a:p>
          <a:p>
            <a:pPr marL="285750" indent="-285750">
              <a:buClr>
                <a:schemeClr val="bg1"/>
              </a:buClr>
              <a:buFont typeface="Arial" panose="020B0604020202020204" pitchFamily="34" charset="0"/>
              <a:buChar char="•"/>
            </a:pPr>
            <a:endParaRPr lang="en-GB" dirty="0">
              <a:solidFill>
                <a:schemeClr val="bg1"/>
              </a:solidFill>
            </a:endParaRPr>
          </a:p>
          <a:p>
            <a:pPr marL="285750" indent="-285750">
              <a:buClr>
                <a:schemeClr val="bg1"/>
              </a:buClr>
              <a:buFont typeface="Arial" panose="020B0604020202020204" pitchFamily="34" charset="0"/>
              <a:buChar char="•"/>
            </a:pPr>
            <a:r>
              <a:rPr lang="en-GB" dirty="0" err="1">
                <a:solidFill>
                  <a:schemeClr val="bg1"/>
                </a:solidFill>
              </a:rPr>
              <a:t>Jums</a:t>
            </a:r>
            <a:r>
              <a:rPr lang="en-GB" dirty="0">
                <a:solidFill>
                  <a:schemeClr val="bg1"/>
                </a:solidFill>
              </a:rPr>
              <a:t> </a:t>
            </a:r>
            <a:r>
              <a:rPr lang="en-GB" dirty="0" err="1">
                <a:solidFill>
                  <a:schemeClr val="bg1"/>
                </a:solidFill>
              </a:rPr>
              <a:t>ir</a:t>
            </a:r>
            <a:r>
              <a:rPr lang="en-GB" dirty="0">
                <a:solidFill>
                  <a:schemeClr val="bg1"/>
                </a:solidFill>
              </a:rPr>
              <a:t> 60 </a:t>
            </a:r>
            <a:r>
              <a:rPr lang="en-GB" dirty="0" err="1">
                <a:solidFill>
                  <a:schemeClr val="bg1"/>
                </a:solidFill>
              </a:rPr>
              <a:t>minūtes</a:t>
            </a:r>
            <a:r>
              <a:rPr lang="en-GB" dirty="0">
                <a:solidFill>
                  <a:schemeClr val="bg1"/>
                </a:solidFill>
              </a:rPr>
              <a:t>, </a:t>
            </a:r>
            <a:r>
              <a:rPr lang="en-GB" dirty="0" err="1">
                <a:solidFill>
                  <a:schemeClr val="bg1"/>
                </a:solidFill>
              </a:rPr>
              <a:t>lai</a:t>
            </a:r>
            <a:r>
              <a:rPr lang="en-GB" dirty="0">
                <a:solidFill>
                  <a:schemeClr val="bg1"/>
                </a:solidFill>
              </a:rPr>
              <a:t> </a:t>
            </a:r>
            <a:r>
              <a:rPr lang="en-GB" dirty="0" err="1">
                <a:solidFill>
                  <a:schemeClr val="bg1"/>
                </a:solidFill>
              </a:rPr>
              <a:t>pabeigtu</a:t>
            </a:r>
            <a:r>
              <a:rPr lang="en-GB" dirty="0">
                <a:solidFill>
                  <a:schemeClr val="bg1"/>
                </a:solidFill>
              </a:rPr>
              <a:t> </a:t>
            </a:r>
            <a:r>
              <a:rPr lang="en-GB" dirty="0" err="1">
                <a:solidFill>
                  <a:schemeClr val="bg1"/>
                </a:solidFill>
              </a:rPr>
              <a:t>šo</a:t>
            </a:r>
            <a:r>
              <a:rPr lang="en-GB" dirty="0">
                <a:solidFill>
                  <a:schemeClr val="bg1"/>
                </a:solidFill>
              </a:rPr>
              <a:t> </a:t>
            </a:r>
            <a:r>
              <a:rPr lang="en-GB" dirty="0" err="1">
                <a:solidFill>
                  <a:schemeClr val="bg1"/>
                </a:solidFill>
              </a:rPr>
              <a:t>aktivitāti</a:t>
            </a:r>
            <a:r>
              <a:rPr lang="en-GB" dirty="0">
                <a:solidFill>
                  <a:schemeClr val="bg1"/>
                </a:solidFill>
              </a:rPr>
              <a:t>.</a:t>
            </a:r>
          </a:p>
          <a:p>
            <a:pPr marL="285750" indent="-285750">
              <a:buClr>
                <a:schemeClr val="bg1"/>
              </a:buClr>
              <a:buFont typeface="Arial" panose="020B0604020202020204" pitchFamily="34" charset="0"/>
              <a:buChar char="•"/>
            </a:pPr>
            <a:endParaRPr lang="en-GB" dirty="0">
              <a:solidFill>
                <a:schemeClr val="bg1"/>
              </a:solidFill>
            </a:endParaRPr>
          </a:p>
          <a:p>
            <a:pPr marL="285750" indent="-285750">
              <a:buClr>
                <a:schemeClr val="bg1"/>
              </a:buClr>
              <a:buFont typeface="Arial" panose="020B0604020202020204" pitchFamily="34" charset="0"/>
              <a:buChar char="•"/>
            </a:pPr>
            <a:r>
              <a:rPr lang="en-GB" dirty="0" err="1">
                <a:solidFill>
                  <a:schemeClr val="bg1"/>
                </a:solidFill>
              </a:rPr>
              <a:t>Šīs</a:t>
            </a:r>
            <a:r>
              <a:rPr lang="en-GB" dirty="0">
                <a:solidFill>
                  <a:schemeClr val="bg1"/>
                </a:solidFill>
              </a:rPr>
              <a:t> </a:t>
            </a:r>
            <a:r>
              <a:rPr lang="en-GB" dirty="0" err="1">
                <a:solidFill>
                  <a:schemeClr val="bg1"/>
                </a:solidFill>
              </a:rPr>
              <a:t>aktivitātes</a:t>
            </a:r>
            <a:r>
              <a:rPr lang="en-GB" dirty="0">
                <a:solidFill>
                  <a:schemeClr val="bg1"/>
                </a:solidFill>
              </a:rPr>
              <a:t> </a:t>
            </a:r>
            <a:r>
              <a:rPr lang="en-GB" dirty="0" err="1">
                <a:solidFill>
                  <a:schemeClr val="bg1"/>
                </a:solidFill>
              </a:rPr>
              <a:t>beigās</a:t>
            </a:r>
            <a:r>
              <a:rPr lang="en-GB" dirty="0">
                <a:solidFill>
                  <a:schemeClr val="bg1"/>
                </a:solidFill>
              </a:rPr>
              <a:t> </a:t>
            </a:r>
            <a:r>
              <a:rPr lang="en-GB" dirty="0" err="1">
                <a:solidFill>
                  <a:schemeClr val="bg1"/>
                </a:solidFill>
              </a:rPr>
              <a:t>varat</a:t>
            </a:r>
            <a:r>
              <a:rPr lang="en-GB" dirty="0">
                <a:solidFill>
                  <a:schemeClr val="bg1"/>
                </a:solidFill>
              </a:rPr>
              <a:t> </a:t>
            </a:r>
            <a:r>
              <a:rPr lang="en-GB" dirty="0" err="1">
                <a:solidFill>
                  <a:schemeClr val="bg1"/>
                </a:solidFill>
              </a:rPr>
              <a:t>dalīties</a:t>
            </a:r>
            <a:r>
              <a:rPr lang="en-GB" dirty="0">
                <a:solidFill>
                  <a:schemeClr val="bg1"/>
                </a:solidFill>
              </a:rPr>
              <a:t> </a:t>
            </a:r>
            <a:r>
              <a:rPr lang="en-GB" dirty="0" err="1">
                <a:solidFill>
                  <a:schemeClr val="bg1"/>
                </a:solidFill>
              </a:rPr>
              <a:t>ar</a:t>
            </a:r>
            <a:r>
              <a:rPr lang="en-GB" dirty="0">
                <a:solidFill>
                  <a:schemeClr val="bg1"/>
                </a:solidFill>
              </a:rPr>
              <a:t> </a:t>
            </a:r>
            <a:r>
              <a:rPr lang="en-GB" dirty="0" err="1">
                <a:solidFill>
                  <a:schemeClr val="bg1"/>
                </a:solidFill>
              </a:rPr>
              <a:t>grupu</a:t>
            </a:r>
            <a:r>
              <a:rPr lang="en-GB" dirty="0">
                <a:solidFill>
                  <a:schemeClr val="bg1"/>
                </a:solidFill>
              </a:rPr>
              <a:t> </a:t>
            </a:r>
            <a:r>
              <a:rPr lang="en-GB" dirty="0" err="1">
                <a:solidFill>
                  <a:schemeClr val="bg1"/>
                </a:solidFill>
              </a:rPr>
              <a:t>ar</a:t>
            </a:r>
            <a:r>
              <a:rPr lang="en-GB" dirty="0">
                <a:solidFill>
                  <a:schemeClr val="bg1"/>
                </a:solidFill>
              </a:rPr>
              <a:t> </a:t>
            </a:r>
            <a:r>
              <a:rPr lang="en-GB" dirty="0" err="1">
                <a:solidFill>
                  <a:schemeClr val="bg1"/>
                </a:solidFill>
              </a:rPr>
              <a:t>izaicinājumiem</a:t>
            </a:r>
            <a:r>
              <a:rPr lang="en-GB" dirty="0">
                <a:solidFill>
                  <a:schemeClr val="bg1"/>
                </a:solidFill>
              </a:rPr>
              <a:t>, </a:t>
            </a:r>
            <a:r>
              <a:rPr lang="en-GB" dirty="0" err="1">
                <a:solidFill>
                  <a:schemeClr val="bg1"/>
                </a:solidFill>
              </a:rPr>
              <a:t>ar</a:t>
            </a:r>
            <a:r>
              <a:rPr lang="en-GB" dirty="0">
                <a:solidFill>
                  <a:schemeClr val="bg1"/>
                </a:solidFill>
              </a:rPr>
              <a:t> </a:t>
            </a:r>
            <a:r>
              <a:rPr lang="en-GB" dirty="0" err="1">
                <a:solidFill>
                  <a:schemeClr val="bg1"/>
                </a:solidFill>
              </a:rPr>
              <a:t>kuriem</a:t>
            </a:r>
            <a:r>
              <a:rPr lang="en-GB" dirty="0">
                <a:solidFill>
                  <a:schemeClr val="bg1"/>
                </a:solidFill>
              </a:rPr>
              <a:t> </a:t>
            </a:r>
            <a:r>
              <a:rPr lang="en-GB" dirty="0" err="1">
                <a:solidFill>
                  <a:schemeClr val="bg1"/>
                </a:solidFill>
              </a:rPr>
              <a:t>saskārāties</a:t>
            </a:r>
            <a:r>
              <a:rPr lang="en-GB" dirty="0">
                <a:solidFill>
                  <a:schemeClr val="bg1"/>
                </a:solidFill>
              </a:rPr>
              <a:t> </a:t>
            </a:r>
            <a:r>
              <a:rPr lang="en-GB" dirty="0" err="1">
                <a:solidFill>
                  <a:schemeClr val="bg1"/>
                </a:solidFill>
              </a:rPr>
              <a:t>šīs</a:t>
            </a:r>
            <a:r>
              <a:rPr lang="en-GB" dirty="0">
                <a:solidFill>
                  <a:schemeClr val="bg1"/>
                </a:solidFill>
              </a:rPr>
              <a:t> </a:t>
            </a:r>
            <a:r>
              <a:rPr lang="en-GB" dirty="0" err="1">
                <a:solidFill>
                  <a:schemeClr val="bg1"/>
                </a:solidFill>
              </a:rPr>
              <a:t>aktivitātes</a:t>
            </a:r>
            <a:r>
              <a:rPr lang="en-GB" dirty="0">
                <a:solidFill>
                  <a:schemeClr val="bg1"/>
                </a:solidFill>
              </a:rPr>
              <a:t> </a:t>
            </a:r>
            <a:r>
              <a:rPr lang="en-GB" dirty="0" err="1">
                <a:solidFill>
                  <a:schemeClr val="bg1"/>
                </a:solidFill>
              </a:rPr>
              <a:t>laikā</a:t>
            </a:r>
            <a:r>
              <a:rPr lang="en-GB" dirty="0">
                <a:solidFill>
                  <a:schemeClr val="bg1"/>
                </a:solidFill>
              </a:rPr>
              <a:t>, </a:t>
            </a:r>
            <a:r>
              <a:rPr lang="en-GB" dirty="0" err="1">
                <a:solidFill>
                  <a:schemeClr val="bg1"/>
                </a:solidFill>
              </a:rPr>
              <a:t>kā</a:t>
            </a:r>
            <a:r>
              <a:rPr lang="en-GB" dirty="0">
                <a:solidFill>
                  <a:schemeClr val="bg1"/>
                </a:solidFill>
              </a:rPr>
              <a:t> </a:t>
            </a:r>
            <a:r>
              <a:rPr lang="en-GB" dirty="0" err="1">
                <a:solidFill>
                  <a:schemeClr val="bg1"/>
                </a:solidFill>
              </a:rPr>
              <a:t>arī</a:t>
            </a:r>
            <a:r>
              <a:rPr lang="en-GB" dirty="0">
                <a:solidFill>
                  <a:schemeClr val="bg1"/>
                </a:solidFill>
              </a:rPr>
              <a:t> </a:t>
            </a:r>
            <a:r>
              <a:rPr lang="en-GB" dirty="0" err="1">
                <a:solidFill>
                  <a:schemeClr val="bg1"/>
                </a:solidFill>
              </a:rPr>
              <a:t>ar</a:t>
            </a:r>
            <a:r>
              <a:rPr lang="en-GB" dirty="0">
                <a:solidFill>
                  <a:schemeClr val="bg1"/>
                </a:solidFill>
              </a:rPr>
              <a:t> </a:t>
            </a:r>
            <a:r>
              <a:rPr lang="en-GB" dirty="0" err="1">
                <a:solidFill>
                  <a:schemeClr val="bg1"/>
                </a:solidFill>
              </a:rPr>
              <a:t>iespējām</a:t>
            </a:r>
            <a:r>
              <a:rPr lang="en-GB" dirty="0">
                <a:solidFill>
                  <a:schemeClr val="bg1"/>
                </a:solidFill>
              </a:rPr>
              <a:t>, ko </a:t>
            </a:r>
            <a:r>
              <a:rPr lang="en-GB" dirty="0" err="1">
                <a:solidFill>
                  <a:schemeClr val="bg1"/>
                </a:solidFill>
              </a:rPr>
              <a:t>tā</a:t>
            </a:r>
            <a:r>
              <a:rPr lang="en-GB" dirty="0">
                <a:solidFill>
                  <a:schemeClr val="bg1"/>
                </a:solidFill>
              </a:rPr>
              <a:t> </a:t>
            </a:r>
            <a:r>
              <a:rPr lang="en-GB" dirty="0" err="1">
                <a:solidFill>
                  <a:schemeClr val="bg1"/>
                </a:solidFill>
              </a:rPr>
              <a:t>sniedza</a:t>
            </a:r>
            <a:r>
              <a:rPr lang="en-GB" dirty="0">
                <a:solidFill>
                  <a:schemeClr val="bg1"/>
                </a:solidFill>
              </a:rPr>
              <a:t> </a:t>
            </a:r>
            <a:r>
              <a:rPr lang="en-GB" dirty="0" err="1">
                <a:solidFill>
                  <a:schemeClr val="bg1"/>
                </a:solidFill>
              </a:rPr>
              <a:t>prasmju</a:t>
            </a:r>
            <a:r>
              <a:rPr lang="en-GB" dirty="0">
                <a:solidFill>
                  <a:schemeClr val="bg1"/>
                </a:solidFill>
              </a:rPr>
              <a:t> </a:t>
            </a:r>
            <a:r>
              <a:rPr lang="en-GB" dirty="0" err="1">
                <a:solidFill>
                  <a:schemeClr val="bg1"/>
                </a:solidFill>
              </a:rPr>
              <a:t>atzīšanai</a:t>
            </a:r>
            <a:r>
              <a:rPr lang="en-GB" dirty="0">
                <a:solidFill>
                  <a:schemeClr val="bg1"/>
                </a:solidFill>
              </a:rPr>
              <a:t>.</a:t>
            </a: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48210" y="2219795"/>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4316" y="1254543"/>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2692320" y="474134"/>
            <a:ext cx="2804160" cy="584775"/>
          </a:xfrm>
          <a:prstGeom prst="rect">
            <a:avLst/>
          </a:prstGeom>
          <a:noFill/>
        </p:spPr>
        <p:txBody>
          <a:bodyPr wrap="square" rtlCol="0">
            <a:spAutoFit/>
          </a:bodyPr>
          <a:lstStyle/>
          <a:p>
            <a:pPr algn="ctr"/>
            <a:r>
              <a:rPr lang="de-DE" sz="3200" dirty="0" err="1">
                <a:solidFill>
                  <a:schemeClr val="bg1"/>
                </a:solidFill>
              </a:rPr>
              <a:t>Aktivitāte</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2490" y="3241693"/>
            <a:ext cx="914400" cy="914400"/>
          </a:xfrm>
          <a:prstGeom prst="rect">
            <a:avLst/>
          </a:prstGeom>
        </p:spPr>
      </p:pic>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76;p28">
            <a:extLst>
              <a:ext uri="{FF2B5EF4-FFF2-40B4-BE49-F238E27FC236}">
                <a16:creationId xmlns:a16="http://schemas.microsoft.com/office/drawing/2014/main" id="{99756834-DCB5-B5DA-C72D-6E9177726D34}"/>
              </a:ext>
            </a:extLst>
          </p:cNvPr>
          <p:cNvSpPr txBox="1">
            <a:spLocks/>
          </p:cNvSpPr>
          <p:nvPr/>
        </p:nvSpPr>
        <p:spPr>
          <a:xfrm>
            <a:off x="875078" y="3896232"/>
            <a:ext cx="7100444" cy="5850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200"/>
              <a:buFont typeface="Montserrat"/>
              <a:buNone/>
              <a:defRPr sz="36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4200"/>
              <a:buFont typeface="Josefin Sans"/>
              <a:buNone/>
              <a:defRPr sz="4200" b="1" i="0" u="none" strike="noStrike" cap="none">
                <a:solidFill>
                  <a:schemeClr val="lt1"/>
                </a:solidFill>
                <a:latin typeface="Josefin Sans"/>
                <a:ea typeface="Josefin Sans"/>
                <a:cs typeface="Josefin Sans"/>
                <a:sym typeface="Josefin Sans"/>
              </a:defRPr>
            </a:lvl9pPr>
          </a:lstStyle>
          <a:p>
            <a:br>
              <a:rPr lang="en-GB" sz="1200" dirty="0">
                <a:solidFill>
                  <a:srgbClr val="FFFF00"/>
                </a:solidFill>
              </a:rPr>
            </a:br>
            <a:r>
              <a:rPr lang="en-GB" sz="1200" b="0" dirty="0">
                <a:solidFill>
                  <a:schemeClr val="bg1"/>
                </a:solidFill>
                <a:hlinkClick r:id="rId8">
                  <a:extLst>
                    <a:ext uri="{A12FA001-AC4F-418D-AE19-62706E023703}">
                      <ahyp:hlinkClr xmlns:ahyp="http://schemas.microsoft.com/office/drawing/2018/hyperlinkcolor" val="tx"/>
                    </a:ext>
                  </a:extLst>
                </a:hlinkClick>
              </a:rPr>
              <a:t>www.imperial.ac.uk/media/imperial-college/administration-and-support-services/staff-development/public/postdocs/tipsheets/5-Skills-Analysis_2020_correct.pdf</a:t>
            </a:r>
            <a:r>
              <a:rPr lang="en-GB" sz="1200" b="0" dirty="0">
                <a:solidFill>
                  <a:schemeClr val="bg1"/>
                </a:solidFill>
              </a:rPr>
              <a:t> </a:t>
            </a:r>
            <a:endParaRPr lang="en-GB" sz="1200" dirty="0">
              <a:solidFill>
                <a:srgbClr val="FFFF00"/>
              </a:solidFill>
            </a:endParaRPr>
          </a:p>
        </p:txBody>
      </p:sp>
    </p:spTree>
    <p:extLst>
      <p:ext uri="{BB962C8B-B14F-4D97-AF65-F5344CB8AC3E}">
        <p14:creationId xmlns:p14="http://schemas.microsoft.com/office/powerpoint/2010/main" val="3419616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9749A98-D1E1-4396-BC44-B5C6C57C150C}"/>
              </a:ext>
            </a:extLst>
          </p:cNvPr>
          <p:cNvSpPr txBox="1"/>
          <p:nvPr/>
        </p:nvSpPr>
        <p:spPr>
          <a:xfrm>
            <a:off x="2692320" y="474134"/>
            <a:ext cx="2804160" cy="584775"/>
          </a:xfrm>
          <a:prstGeom prst="rect">
            <a:avLst/>
          </a:prstGeom>
          <a:noFill/>
        </p:spPr>
        <p:txBody>
          <a:bodyPr wrap="square" rtlCol="0">
            <a:spAutoFit/>
          </a:bodyPr>
          <a:lstStyle/>
          <a:p>
            <a:pPr algn="ctr"/>
            <a:r>
              <a:rPr lang="de-DE" sz="3200" dirty="0" err="1">
                <a:solidFill>
                  <a:schemeClr val="bg1"/>
                </a:solidFill>
              </a:rPr>
              <a:t>Aktivitāte</a:t>
            </a:r>
            <a:endParaRPr lang="en-GB" sz="3200" dirty="0">
              <a:solidFill>
                <a:schemeClr val="bg1"/>
              </a:solidFill>
            </a:endParaRPr>
          </a:p>
        </p:txBody>
      </p:sp>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hteck 3">
            <a:extLst>
              <a:ext uri="{FF2B5EF4-FFF2-40B4-BE49-F238E27FC236}">
                <a16:creationId xmlns:a16="http://schemas.microsoft.com/office/drawing/2014/main" id="{A9CA3CB8-33BC-4873-6C11-82EDF72C869D}"/>
              </a:ext>
            </a:extLst>
          </p:cNvPr>
          <p:cNvSpPr/>
          <p:nvPr/>
        </p:nvSpPr>
        <p:spPr>
          <a:xfrm>
            <a:off x="579120" y="1587040"/>
            <a:ext cx="7985760" cy="1815882"/>
          </a:xfrm>
          <a:prstGeom prst="rect">
            <a:avLst/>
          </a:prstGeom>
          <a:ln>
            <a:noFill/>
          </a:ln>
        </p:spPr>
        <p:txBody>
          <a:bodyPr wrap="square">
            <a:spAutoFit/>
          </a:bodyPr>
          <a:lstStyle/>
          <a:p>
            <a:pPr marL="342900" indent="-342900">
              <a:buClr>
                <a:schemeClr val="bg1"/>
              </a:buClr>
              <a:buFont typeface="+mj-lt"/>
              <a:buAutoNum type="arabicPeriod"/>
            </a:pPr>
            <a:r>
              <a:rPr lang="en-US" sz="1600" dirty="0" err="1">
                <a:solidFill>
                  <a:schemeClr val="bg1"/>
                </a:solidFill>
              </a:rPr>
              <a:t>Uzskaitiet</a:t>
            </a:r>
            <a:r>
              <a:rPr lang="en-US" sz="1600" dirty="0">
                <a:solidFill>
                  <a:schemeClr val="bg1"/>
                </a:solidFill>
              </a:rPr>
              <a:t> </a:t>
            </a:r>
            <a:r>
              <a:rPr lang="en-US" sz="1600" dirty="0" err="1">
                <a:solidFill>
                  <a:schemeClr val="bg1"/>
                </a:solidFill>
              </a:rPr>
              <a:t>savas</a:t>
            </a:r>
            <a:r>
              <a:rPr lang="en-US" sz="1600" dirty="0">
                <a:solidFill>
                  <a:schemeClr val="bg1"/>
                </a:solidFill>
              </a:rPr>
              <a:t> </a:t>
            </a:r>
            <a:r>
              <a:rPr lang="en-US" sz="1600" dirty="0" err="1">
                <a:solidFill>
                  <a:schemeClr val="bg1"/>
                </a:solidFill>
              </a:rPr>
              <a:t>caurviju</a:t>
            </a:r>
            <a:r>
              <a:rPr lang="en-US" sz="1600" dirty="0">
                <a:solidFill>
                  <a:schemeClr val="bg1"/>
                </a:solidFill>
              </a:rPr>
              <a:t> </a:t>
            </a:r>
            <a:r>
              <a:rPr lang="en-US" sz="1600" dirty="0" err="1">
                <a:solidFill>
                  <a:schemeClr val="bg1"/>
                </a:solidFill>
              </a:rPr>
              <a:t>prasmes</a:t>
            </a:r>
            <a:r>
              <a:rPr lang="en-US" sz="1600" dirty="0">
                <a:solidFill>
                  <a:schemeClr val="bg1"/>
                </a:solidFill>
              </a:rPr>
              <a:t>. </a:t>
            </a:r>
            <a:r>
              <a:rPr lang="en-US" sz="1600" dirty="0" err="1">
                <a:solidFill>
                  <a:schemeClr val="bg1"/>
                </a:solidFill>
              </a:rPr>
              <a:t>Varat</a:t>
            </a:r>
            <a:r>
              <a:rPr lang="en-US" sz="1600" dirty="0">
                <a:solidFill>
                  <a:schemeClr val="bg1"/>
                </a:solidFill>
              </a:rPr>
              <a:t> </a:t>
            </a:r>
            <a:r>
              <a:rPr lang="en-US" sz="1600" dirty="0" err="1">
                <a:solidFill>
                  <a:schemeClr val="bg1"/>
                </a:solidFill>
              </a:rPr>
              <a:t>tās</a:t>
            </a:r>
            <a:r>
              <a:rPr lang="en-US" sz="1600" dirty="0">
                <a:solidFill>
                  <a:schemeClr val="bg1"/>
                </a:solidFill>
              </a:rPr>
              <a:t> </a:t>
            </a:r>
            <a:r>
              <a:rPr lang="en-US" sz="1600" dirty="0" err="1">
                <a:solidFill>
                  <a:schemeClr val="bg1"/>
                </a:solidFill>
              </a:rPr>
              <a:t>uzskaitīt</a:t>
            </a:r>
            <a:r>
              <a:rPr lang="en-US" sz="1600" dirty="0">
                <a:solidFill>
                  <a:schemeClr val="bg1"/>
                </a:solidFill>
              </a:rPr>
              <a:t>, </a:t>
            </a:r>
            <a:r>
              <a:rPr lang="en-US" sz="1600" dirty="0" err="1">
                <a:solidFill>
                  <a:schemeClr val="bg1"/>
                </a:solidFill>
              </a:rPr>
              <a:t>izmantojot</a:t>
            </a:r>
            <a:r>
              <a:rPr lang="en-US" sz="1600" dirty="0">
                <a:solidFill>
                  <a:schemeClr val="bg1"/>
                </a:solidFill>
              </a:rPr>
              <a:t> </a:t>
            </a:r>
            <a:r>
              <a:rPr lang="en-US" sz="1600" dirty="0" err="1">
                <a:solidFill>
                  <a:schemeClr val="bg1"/>
                </a:solidFill>
              </a:rPr>
              <a:t>tabulu</a:t>
            </a:r>
            <a:r>
              <a:rPr lang="en-US" sz="1600" dirty="0">
                <a:solidFill>
                  <a:schemeClr val="bg1"/>
                </a:solidFill>
              </a:rPr>
              <a:t>, </a:t>
            </a:r>
            <a:r>
              <a:rPr lang="en-US" sz="1600" dirty="0" err="1">
                <a:solidFill>
                  <a:schemeClr val="bg1"/>
                </a:solidFill>
              </a:rPr>
              <a:t>piemēram</a:t>
            </a:r>
            <a:r>
              <a:rPr lang="en-US" sz="1600" dirty="0">
                <a:solidFill>
                  <a:schemeClr val="bg1"/>
                </a:solidFill>
              </a:rPr>
              <a:t>, </a:t>
            </a:r>
            <a:r>
              <a:rPr lang="en-US" sz="1600" dirty="0" err="1">
                <a:solidFill>
                  <a:schemeClr val="bg1"/>
                </a:solidFill>
              </a:rPr>
              <a:t>zemāk</a:t>
            </a:r>
            <a:r>
              <a:rPr lang="en-US" sz="1600" dirty="0">
                <a:solidFill>
                  <a:schemeClr val="bg1"/>
                </a:solidFill>
              </a:rPr>
              <a:t>.</a:t>
            </a:r>
          </a:p>
          <a:p>
            <a:pPr marL="342900" indent="-342900">
              <a:buClr>
                <a:schemeClr val="bg1"/>
              </a:buClr>
              <a:buFont typeface="+mj-lt"/>
              <a:buAutoNum type="arabicPeriod"/>
            </a:pPr>
            <a:endParaRPr lang="en-US" sz="1600" dirty="0">
              <a:solidFill>
                <a:schemeClr val="bg1"/>
              </a:solidFill>
            </a:endParaRPr>
          </a:p>
          <a:p>
            <a:pPr marL="342900" indent="-342900">
              <a:buClr>
                <a:schemeClr val="bg1"/>
              </a:buClr>
              <a:buFont typeface="+mj-lt"/>
              <a:buAutoNum type="arabicPeriod"/>
            </a:pPr>
            <a:endParaRPr lang="en-US" sz="1600" dirty="0">
              <a:solidFill>
                <a:schemeClr val="bg1"/>
              </a:solidFill>
            </a:endParaRPr>
          </a:p>
          <a:p>
            <a:pPr marL="342900" indent="-342900">
              <a:buClr>
                <a:schemeClr val="bg1"/>
              </a:buClr>
              <a:buFont typeface="+mj-lt"/>
              <a:buAutoNum type="arabicPeriod"/>
            </a:pPr>
            <a:endParaRPr lang="en-US" sz="1600" dirty="0">
              <a:solidFill>
                <a:schemeClr val="bg1"/>
              </a:solidFill>
            </a:endParaRPr>
          </a:p>
          <a:p>
            <a:pPr marL="342900" indent="-342900">
              <a:buClr>
                <a:schemeClr val="bg1"/>
              </a:buClr>
              <a:buFont typeface="+mj-lt"/>
              <a:buAutoNum type="arabicPeriod"/>
            </a:pPr>
            <a:endParaRPr lang="en-US" sz="1600" dirty="0">
              <a:solidFill>
                <a:schemeClr val="bg1"/>
              </a:solidFill>
            </a:endParaRPr>
          </a:p>
          <a:p>
            <a:pPr lvl="8">
              <a:buClr>
                <a:schemeClr val="bg1"/>
              </a:buClr>
            </a:pPr>
            <a:r>
              <a:rPr lang="en-US" sz="1600" dirty="0">
                <a:solidFill>
                  <a:schemeClr val="bg1"/>
                </a:solidFill>
              </a:rPr>
              <a:t> </a:t>
            </a:r>
          </a:p>
        </p:txBody>
      </p:sp>
      <p:graphicFrame>
        <p:nvGraphicFramePr>
          <p:cNvPr id="5" name="Tabela 17">
            <a:extLst>
              <a:ext uri="{FF2B5EF4-FFF2-40B4-BE49-F238E27FC236}">
                <a16:creationId xmlns:a16="http://schemas.microsoft.com/office/drawing/2014/main" id="{98CE0544-5CB6-7D40-2157-A1CEAD9E7A76}"/>
              </a:ext>
            </a:extLst>
          </p:cNvPr>
          <p:cNvGraphicFramePr>
            <a:graphicFrameLocks noGrp="1"/>
          </p:cNvGraphicFramePr>
          <p:nvPr>
            <p:extLst>
              <p:ext uri="{D42A27DB-BD31-4B8C-83A1-F6EECF244321}">
                <p14:modId xmlns:p14="http://schemas.microsoft.com/office/powerpoint/2010/main" val="119466176"/>
              </p:ext>
            </p:extLst>
          </p:nvPr>
        </p:nvGraphicFramePr>
        <p:xfrm>
          <a:off x="1524000" y="2290402"/>
          <a:ext cx="6096000" cy="1259840"/>
        </p:xfrm>
        <a:graphic>
          <a:graphicData uri="http://schemas.openxmlformats.org/drawingml/2006/table">
            <a:tbl>
              <a:tblPr firstRow="1" bandRow="1">
                <a:tableStyleId>{03D50EAF-3163-4F20-88ED-F5F79476F2F4}</a:tableStyleId>
              </a:tblPr>
              <a:tblGrid>
                <a:gridCol w="1395307">
                  <a:extLst>
                    <a:ext uri="{9D8B030D-6E8A-4147-A177-3AD203B41FA5}">
                      <a16:colId xmlns:a16="http://schemas.microsoft.com/office/drawing/2014/main" val="364779715"/>
                    </a:ext>
                  </a:extLst>
                </a:gridCol>
                <a:gridCol w="1652693">
                  <a:extLst>
                    <a:ext uri="{9D8B030D-6E8A-4147-A177-3AD203B41FA5}">
                      <a16:colId xmlns:a16="http://schemas.microsoft.com/office/drawing/2014/main" val="3791412791"/>
                    </a:ext>
                  </a:extLst>
                </a:gridCol>
                <a:gridCol w="1524000">
                  <a:extLst>
                    <a:ext uri="{9D8B030D-6E8A-4147-A177-3AD203B41FA5}">
                      <a16:colId xmlns:a16="http://schemas.microsoft.com/office/drawing/2014/main" val="2044071620"/>
                    </a:ext>
                  </a:extLst>
                </a:gridCol>
                <a:gridCol w="1524000">
                  <a:extLst>
                    <a:ext uri="{9D8B030D-6E8A-4147-A177-3AD203B41FA5}">
                      <a16:colId xmlns:a16="http://schemas.microsoft.com/office/drawing/2014/main" val="2490703222"/>
                    </a:ext>
                  </a:extLst>
                </a:gridCol>
              </a:tblGrid>
              <a:tr h="370840">
                <a:tc>
                  <a:txBody>
                    <a:bodyPr/>
                    <a:lstStyle/>
                    <a:p>
                      <a:pPr algn="ctr"/>
                      <a:r>
                        <a:rPr lang="pt-PT" b="1" dirty="0">
                          <a:solidFill>
                            <a:schemeClr val="bg1"/>
                          </a:solidFill>
                        </a:rPr>
                        <a:t>Prasme </a:t>
                      </a:r>
                    </a:p>
                  </a:txBody>
                  <a:tcPr/>
                </a:tc>
                <a:tc>
                  <a:txBody>
                    <a:bodyPr/>
                    <a:lstStyle/>
                    <a:p>
                      <a:pPr algn="ctr"/>
                      <a:r>
                        <a:rPr lang="pt-PT" b="1" dirty="0" err="1">
                          <a:solidFill>
                            <a:schemeClr val="bg1"/>
                          </a:solidFill>
                        </a:rPr>
                        <a:t>Pierādījums</a:t>
                      </a:r>
                      <a:r>
                        <a:rPr lang="pt-PT" b="1" dirty="0">
                          <a:solidFill>
                            <a:schemeClr val="bg1"/>
                          </a:solidFill>
                        </a:rPr>
                        <a:t> prasmei</a:t>
                      </a:r>
                    </a:p>
                  </a:txBody>
                  <a:tcPr/>
                </a:tc>
                <a:tc gridSpan="2">
                  <a:txBody>
                    <a:bodyPr/>
                    <a:lstStyle/>
                    <a:p>
                      <a:pPr algn="ctr"/>
                      <a:r>
                        <a:rPr lang="pt-PT" b="1" dirty="0">
                          <a:solidFill>
                            <a:schemeClr val="bg1"/>
                          </a:solidFill>
                        </a:rPr>
                        <a:t>Prasmes </a:t>
                      </a:r>
                      <a:r>
                        <a:rPr lang="pt-PT" b="1" dirty="0" err="1">
                          <a:solidFill>
                            <a:schemeClr val="bg1"/>
                          </a:solidFill>
                        </a:rPr>
                        <a:t>pilnveidei</a:t>
                      </a:r>
                      <a:endParaRPr lang="pt-PT" b="1" dirty="0">
                        <a:solidFill>
                          <a:schemeClr val="bg1"/>
                        </a:solidFill>
                      </a:endParaRPr>
                    </a:p>
                  </a:txBody>
                  <a:tcPr/>
                </a:tc>
                <a:tc hMerge="1">
                  <a:txBody>
                    <a:bodyPr/>
                    <a:lstStyle/>
                    <a:p>
                      <a:endParaRPr lang="pt-PT" dirty="0"/>
                    </a:p>
                  </a:txBody>
                  <a:tcPr/>
                </a:tc>
                <a:extLst>
                  <a:ext uri="{0D108BD9-81ED-4DB2-BD59-A6C34878D82A}">
                    <a16:rowId xmlns:a16="http://schemas.microsoft.com/office/drawing/2014/main" val="771980003"/>
                  </a:ext>
                </a:extLst>
              </a:tr>
              <a:tr h="370840">
                <a:tc>
                  <a:txBody>
                    <a:bodyPr/>
                    <a:lstStyle/>
                    <a:p>
                      <a:endParaRPr lang="pt-PT" dirty="0"/>
                    </a:p>
                  </a:txBody>
                  <a:tcPr/>
                </a:tc>
                <a:tc>
                  <a:txBody>
                    <a:bodyPr/>
                    <a:lstStyle/>
                    <a:p>
                      <a:endParaRPr lang="pt-PT" dirty="0"/>
                    </a:p>
                  </a:txBody>
                  <a:tcPr/>
                </a:tc>
                <a:tc>
                  <a:txBody>
                    <a:bodyPr/>
                    <a:lstStyle/>
                    <a:p>
                      <a:pPr algn="ctr"/>
                      <a:r>
                        <a:rPr lang="pt-PT" sz="1200" b="1" dirty="0" err="1">
                          <a:solidFill>
                            <a:schemeClr val="bg1"/>
                          </a:solidFill>
                        </a:rPr>
                        <a:t>Kā</a:t>
                      </a:r>
                      <a:r>
                        <a:rPr lang="pt-PT" sz="1200" b="1" dirty="0">
                          <a:solidFill>
                            <a:schemeClr val="bg1"/>
                          </a:solidFill>
                        </a:rPr>
                        <a:t>?</a:t>
                      </a:r>
                    </a:p>
                  </a:txBody>
                  <a:tcPr/>
                </a:tc>
                <a:tc>
                  <a:txBody>
                    <a:bodyPr/>
                    <a:lstStyle/>
                    <a:p>
                      <a:pPr algn="ctr"/>
                      <a:r>
                        <a:rPr lang="pt-PT" sz="1200" b="1" dirty="0" err="1">
                          <a:solidFill>
                            <a:schemeClr val="bg1"/>
                          </a:solidFill>
                        </a:rPr>
                        <a:t>Kad</a:t>
                      </a:r>
                      <a:r>
                        <a:rPr lang="pt-PT" sz="1200" b="1" dirty="0">
                          <a:solidFill>
                            <a:schemeClr val="bg1"/>
                          </a:solidFill>
                        </a:rPr>
                        <a:t>?</a:t>
                      </a:r>
                    </a:p>
                  </a:txBody>
                  <a:tcPr/>
                </a:tc>
                <a:extLst>
                  <a:ext uri="{0D108BD9-81ED-4DB2-BD59-A6C34878D82A}">
                    <a16:rowId xmlns:a16="http://schemas.microsoft.com/office/drawing/2014/main" val="1367797902"/>
                  </a:ext>
                </a:extLst>
              </a:tr>
              <a:tr h="370840">
                <a:tc>
                  <a:txBody>
                    <a:bodyPr/>
                    <a:lstStyle/>
                    <a:p>
                      <a:endParaRPr lang="pt-PT" dirty="0"/>
                    </a:p>
                  </a:txBody>
                  <a:tcPr/>
                </a:tc>
                <a:tc>
                  <a:txBody>
                    <a:bodyPr/>
                    <a:lstStyle/>
                    <a:p>
                      <a:endParaRPr lang="pt-PT" dirty="0"/>
                    </a:p>
                  </a:txBody>
                  <a:tcPr/>
                </a:tc>
                <a:tc>
                  <a:txBody>
                    <a:bodyPr/>
                    <a:lstStyle/>
                    <a:p>
                      <a:pPr algn="ctr"/>
                      <a:endParaRPr lang="pt-PT" sz="1200" b="1" dirty="0">
                        <a:solidFill>
                          <a:schemeClr val="bg1"/>
                        </a:solidFill>
                      </a:endParaRPr>
                    </a:p>
                  </a:txBody>
                  <a:tcPr/>
                </a:tc>
                <a:tc>
                  <a:txBody>
                    <a:bodyPr/>
                    <a:lstStyle/>
                    <a:p>
                      <a:pPr algn="ctr"/>
                      <a:endParaRPr lang="pt-PT" sz="1200" b="1" dirty="0">
                        <a:solidFill>
                          <a:schemeClr val="bg1"/>
                        </a:solidFill>
                      </a:endParaRPr>
                    </a:p>
                  </a:txBody>
                  <a:tcPr/>
                </a:tc>
                <a:extLst>
                  <a:ext uri="{0D108BD9-81ED-4DB2-BD59-A6C34878D82A}">
                    <a16:rowId xmlns:a16="http://schemas.microsoft.com/office/drawing/2014/main" val="2401268424"/>
                  </a:ext>
                </a:extLst>
              </a:tr>
            </a:tbl>
          </a:graphicData>
        </a:graphic>
      </p:graphicFrame>
    </p:spTree>
    <p:extLst>
      <p:ext uri="{BB962C8B-B14F-4D97-AF65-F5344CB8AC3E}">
        <p14:creationId xmlns:p14="http://schemas.microsoft.com/office/powerpoint/2010/main" val="2874258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9749A98-D1E1-4396-BC44-B5C6C57C150C}"/>
              </a:ext>
            </a:extLst>
          </p:cNvPr>
          <p:cNvSpPr txBox="1"/>
          <p:nvPr/>
        </p:nvSpPr>
        <p:spPr>
          <a:xfrm>
            <a:off x="2692320" y="474134"/>
            <a:ext cx="2804160" cy="584775"/>
          </a:xfrm>
          <a:prstGeom prst="rect">
            <a:avLst/>
          </a:prstGeom>
          <a:noFill/>
        </p:spPr>
        <p:txBody>
          <a:bodyPr wrap="square" rtlCol="0">
            <a:spAutoFit/>
          </a:bodyPr>
          <a:lstStyle/>
          <a:p>
            <a:pPr algn="ctr"/>
            <a:r>
              <a:rPr lang="de-DE" sz="3200" dirty="0" err="1">
                <a:solidFill>
                  <a:schemeClr val="bg1"/>
                </a:solidFill>
              </a:rPr>
              <a:t>Aktivitāte</a:t>
            </a:r>
            <a:endParaRPr lang="en-GB" sz="3200" dirty="0">
              <a:solidFill>
                <a:schemeClr val="bg1"/>
              </a:solidFill>
            </a:endParaRPr>
          </a:p>
        </p:txBody>
      </p:sp>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hteck 3">
            <a:extLst>
              <a:ext uri="{FF2B5EF4-FFF2-40B4-BE49-F238E27FC236}">
                <a16:creationId xmlns:a16="http://schemas.microsoft.com/office/drawing/2014/main" id="{A9CA3CB8-33BC-4873-6C11-82EDF72C869D}"/>
              </a:ext>
            </a:extLst>
          </p:cNvPr>
          <p:cNvSpPr/>
          <p:nvPr/>
        </p:nvSpPr>
        <p:spPr>
          <a:xfrm>
            <a:off x="579120" y="1587040"/>
            <a:ext cx="7985760" cy="338554"/>
          </a:xfrm>
          <a:prstGeom prst="rect">
            <a:avLst/>
          </a:prstGeom>
          <a:ln>
            <a:noFill/>
          </a:ln>
        </p:spPr>
        <p:txBody>
          <a:bodyPr wrap="square">
            <a:spAutoFit/>
          </a:bodyPr>
          <a:lstStyle/>
          <a:p>
            <a:pPr>
              <a:buClr>
                <a:schemeClr val="bg1"/>
              </a:buClr>
            </a:pPr>
            <a:endParaRPr lang="en-US" sz="1600" dirty="0">
              <a:solidFill>
                <a:schemeClr val="bg1"/>
              </a:solidFill>
            </a:endParaRPr>
          </a:p>
        </p:txBody>
      </p:sp>
      <p:sp>
        <p:nvSpPr>
          <p:cNvPr id="2" name="CaixaDeTexto 1">
            <a:extLst>
              <a:ext uri="{FF2B5EF4-FFF2-40B4-BE49-F238E27FC236}">
                <a16:creationId xmlns:a16="http://schemas.microsoft.com/office/drawing/2014/main" id="{E9FBC905-0A02-0BE3-DD44-46FCC5E75EA8}"/>
              </a:ext>
            </a:extLst>
          </p:cNvPr>
          <p:cNvSpPr txBox="1"/>
          <p:nvPr/>
        </p:nvSpPr>
        <p:spPr>
          <a:xfrm>
            <a:off x="579120" y="1058909"/>
            <a:ext cx="7908907" cy="3785652"/>
          </a:xfrm>
          <a:prstGeom prst="rect">
            <a:avLst/>
          </a:prstGeom>
          <a:noFill/>
        </p:spPr>
        <p:txBody>
          <a:bodyPr wrap="square" rtlCol="0">
            <a:spAutoFit/>
          </a:bodyPr>
          <a:lstStyle/>
          <a:p>
            <a:pPr marL="342900" lvl="8" indent="-342900">
              <a:buClr>
                <a:schemeClr val="bg1"/>
              </a:buClr>
              <a:buFont typeface="+mj-lt"/>
              <a:buAutoNum type="alphaLcParenR"/>
            </a:pPr>
            <a:r>
              <a:rPr lang="lv-LV" sz="1600" dirty="0">
                <a:solidFill>
                  <a:schemeClr val="bg1"/>
                </a:solidFill>
              </a:rPr>
              <a:t>Katrai savai prasmei padomājiet par laiku, kad izmantojāt šo prasmi ar pozitīviem rezultātiem — kāpēc jūs to izmantojāt, kā to izmantojāt un kas notika tās dēļ.</a:t>
            </a:r>
          </a:p>
          <a:p>
            <a:pPr lvl="8">
              <a:buClr>
                <a:schemeClr val="bg1"/>
              </a:buClr>
            </a:pPr>
            <a:r>
              <a:rPr lang="lv-LV" sz="1600" dirty="0">
                <a:solidFill>
                  <a:schemeClr val="bg1"/>
                </a:solidFill>
              </a:rPr>
              <a:t>- Izmantojiet pozitīvus, aktīvus darbības vārdus, piemēram, saskaņoti, izstrādāti, piegādāti utt.</a:t>
            </a:r>
          </a:p>
          <a:p>
            <a:pPr lvl="8">
              <a:buClr>
                <a:schemeClr val="bg1"/>
              </a:buClr>
            </a:pPr>
            <a:r>
              <a:rPr lang="lv-LV" sz="1600" dirty="0">
                <a:solidFill>
                  <a:schemeClr val="bg1"/>
                </a:solidFill>
              </a:rPr>
              <a:t>- Ja iespējams, iekļaujiet kvantitatīvi nosakāmus datus, lai atbalstītu jūsu pierādījumus par konkrētu prasmi.</a:t>
            </a:r>
          </a:p>
          <a:p>
            <a:pPr marL="342900" lvl="8" indent="-342900">
              <a:buClr>
                <a:schemeClr val="bg1"/>
              </a:buClr>
              <a:buFont typeface="+mj-lt"/>
              <a:buAutoNum type="alphaLcParenR"/>
            </a:pPr>
            <a:endParaRPr lang="lv-LV" sz="1600" dirty="0">
              <a:solidFill>
                <a:schemeClr val="bg1"/>
              </a:solidFill>
            </a:endParaRPr>
          </a:p>
          <a:p>
            <a:pPr marL="342900" lvl="8" indent="-342900">
              <a:buClr>
                <a:schemeClr val="bg1"/>
              </a:buClr>
              <a:buFont typeface="+mj-lt"/>
              <a:buAutoNum type="alphaLcParenR"/>
            </a:pPr>
            <a:r>
              <a:rPr lang="lv-LV" sz="1600" dirty="0">
                <a:solidFill>
                  <a:schemeClr val="bg1"/>
                </a:solidFill>
              </a:rPr>
              <a:t>Ja ir prasmes, kuras vēlaties attīstīt, apsveriet veidu, kā šīs prasmes attīstīt, un nosakiet sev termiņu, lai to paveiktu. Pajautājiet sev:</a:t>
            </a:r>
          </a:p>
          <a:p>
            <a:pPr lvl="8">
              <a:buClr>
                <a:schemeClr val="bg1"/>
              </a:buClr>
            </a:pPr>
            <a:r>
              <a:rPr lang="lv-LV" sz="1600" dirty="0">
                <a:solidFill>
                  <a:schemeClr val="bg1"/>
                </a:solidFill>
              </a:rPr>
              <a:t>- Kuras prasmes ir manas prioritātes?</a:t>
            </a:r>
          </a:p>
          <a:p>
            <a:pPr lvl="8">
              <a:buClr>
                <a:schemeClr val="bg1"/>
              </a:buClr>
            </a:pPr>
            <a:r>
              <a:rPr lang="lv-LV" sz="1600" dirty="0">
                <a:solidFill>
                  <a:schemeClr val="bg1"/>
                </a:solidFill>
              </a:rPr>
              <a:t>- Kā es varu iegūt vairāk pieredzes manās vēlamajās prasmēs? Vai ir apmācības iespējas? Kas varētu man palīdzēt attīstīt šo prasmi?</a:t>
            </a:r>
          </a:p>
          <a:p>
            <a:pPr lvl="8">
              <a:buClr>
                <a:schemeClr val="bg1"/>
              </a:buClr>
            </a:pPr>
            <a:r>
              <a:rPr lang="lv-LV" sz="1600" dirty="0">
                <a:solidFill>
                  <a:schemeClr val="bg1"/>
                </a:solidFill>
              </a:rPr>
              <a:t>- Kāds ir mans laiks, lai apgūtu šo jauno prasmi?</a:t>
            </a:r>
            <a:endParaRPr lang="en-US" sz="1600" dirty="0">
              <a:solidFill>
                <a:schemeClr val="bg1"/>
              </a:solidFill>
            </a:endParaRPr>
          </a:p>
          <a:p>
            <a:pPr>
              <a:buClr>
                <a:schemeClr val="bg1"/>
              </a:buClr>
            </a:pPr>
            <a:endParaRPr lang="en-US" sz="1600" dirty="0">
              <a:solidFill>
                <a:schemeClr val="bg1"/>
              </a:solidFill>
            </a:endParaRPr>
          </a:p>
          <a:p>
            <a:pPr>
              <a:buClr>
                <a:schemeClr val="bg1"/>
              </a:buClr>
            </a:pPr>
            <a:endParaRPr lang="en-US" sz="1600" dirty="0">
              <a:solidFill>
                <a:schemeClr val="bg1"/>
              </a:solidFill>
            </a:endParaRPr>
          </a:p>
        </p:txBody>
      </p:sp>
    </p:spTree>
    <p:extLst>
      <p:ext uri="{BB962C8B-B14F-4D97-AF65-F5344CB8AC3E}">
        <p14:creationId xmlns:p14="http://schemas.microsoft.com/office/powerpoint/2010/main" val="473060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39749A98-D1E1-4396-BC44-B5C6C57C150C}"/>
              </a:ext>
            </a:extLst>
          </p:cNvPr>
          <p:cNvSpPr txBox="1"/>
          <p:nvPr/>
        </p:nvSpPr>
        <p:spPr>
          <a:xfrm>
            <a:off x="2692320" y="474134"/>
            <a:ext cx="2804160" cy="584775"/>
          </a:xfrm>
          <a:prstGeom prst="rect">
            <a:avLst/>
          </a:prstGeom>
          <a:noFill/>
        </p:spPr>
        <p:txBody>
          <a:bodyPr wrap="square" rtlCol="0">
            <a:spAutoFit/>
          </a:bodyPr>
          <a:lstStyle/>
          <a:p>
            <a:pPr algn="ctr"/>
            <a:r>
              <a:rPr lang="de-DE" sz="3200" dirty="0" err="1">
                <a:solidFill>
                  <a:schemeClr val="bg1"/>
                </a:solidFill>
              </a:rPr>
              <a:t>Aktivitāte</a:t>
            </a:r>
            <a:endParaRPr lang="en-GB" sz="3200" dirty="0">
              <a:solidFill>
                <a:schemeClr val="bg1"/>
              </a:solidFill>
            </a:endParaRPr>
          </a:p>
        </p:txBody>
      </p:sp>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hteck 3">
            <a:extLst>
              <a:ext uri="{FF2B5EF4-FFF2-40B4-BE49-F238E27FC236}">
                <a16:creationId xmlns:a16="http://schemas.microsoft.com/office/drawing/2014/main" id="{A9CA3CB8-33BC-4873-6C11-82EDF72C869D}"/>
              </a:ext>
            </a:extLst>
          </p:cNvPr>
          <p:cNvSpPr/>
          <p:nvPr/>
        </p:nvSpPr>
        <p:spPr>
          <a:xfrm>
            <a:off x="579120" y="1587040"/>
            <a:ext cx="7985760" cy="338554"/>
          </a:xfrm>
          <a:prstGeom prst="rect">
            <a:avLst/>
          </a:prstGeom>
          <a:ln>
            <a:noFill/>
          </a:ln>
        </p:spPr>
        <p:txBody>
          <a:bodyPr wrap="square">
            <a:spAutoFit/>
          </a:bodyPr>
          <a:lstStyle/>
          <a:p>
            <a:pPr>
              <a:buClr>
                <a:schemeClr val="bg1"/>
              </a:buClr>
            </a:pPr>
            <a:endParaRPr lang="en-US" sz="1600" dirty="0">
              <a:solidFill>
                <a:schemeClr val="bg1"/>
              </a:solidFill>
            </a:endParaRPr>
          </a:p>
        </p:txBody>
      </p:sp>
      <p:sp>
        <p:nvSpPr>
          <p:cNvPr id="2" name="CaixaDeTexto 1">
            <a:extLst>
              <a:ext uri="{FF2B5EF4-FFF2-40B4-BE49-F238E27FC236}">
                <a16:creationId xmlns:a16="http://schemas.microsoft.com/office/drawing/2014/main" id="{E9FBC905-0A02-0BE3-DD44-46FCC5E75EA8}"/>
              </a:ext>
            </a:extLst>
          </p:cNvPr>
          <p:cNvSpPr txBox="1"/>
          <p:nvPr/>
        </p:nvSpPr>
        <p:spPr>
          <a:xfrm>
            <a:off x="557760" y="1517227"/>
            <a:ext cx="7908907" cy="1569660"/>
          </a:xfrm>
          <a:prstGeom prst="rect">
            <a:avLst/>
          </a:prstGeom>
          <a:noFill/>
        </p:spPr>
        <p:txBody>
          <a:bodyPr wrap="square" rtlCol="0">
            <a:spAutoFit/>
          </a:bodyPr>
          <a:lstStyle/>
          <a:p>
            <a:pPr marL="342900" indent="-342900">
              <a:buClr>
                <a:schemeClr val="bg1"/>
              </a:buClr>
              <a:buFont typeface="+mj-lt"/>
              <a:buAutoNum type="arabicPeriod" startAt="2"/>
            </a:pPr>
            <a:r>
              <a:rPr lang="en-US" sz="1600" dirty="0" err="1">
                <a:solidFill>
                  <a:schemeClr val="bg1"/>
                </a:solidFill>
              </a:rPr>
              <a:t>Pārskatiet</a:t>
            </a:r>
            <a:r>
              <a:rPr lang="en-US" sz="1600" dirty="0">
                <a:solidFill>
                  <a:schemeClr val="bg1"/>
                </a:solidFill>
              </a:rPr>
              <a:t> </a:t>
            </a:r>
            <a:r>
              <a:rPr lang="en-US" sz="1600" dirty="0" err="1">
                <a:solidFill>
                  <a:schemeClr val="bg1"/>
                </a:solidFill>
              </a:rPr>
              <a:t>darba</a:t>
            </a:r>
            <a:r>
              <a:rPr lang="en-US" sz="1600" dirty="0">
                <a:solidFill>
                  <a:schemeClr val="bg1"/>
                </a:solidFill>
              </a:rPr>
              <a:t> </a:t>
            </a:r>
            <a:r>
              <a:rPr lang="en-US" sz="1600" dirty="0" err="1">
                <a:solidFill>
                  <a:schemeClr val="bg1"/>
                </a:solidFill>
              </a:rPr>
              <a:t>aprakstus</a:t>
            </a:r>
            <a:r>
              <a:rPr lang="en-US" sz="1600" dirty="0">
                <a:solidFill>
                  <a:schemeClr val="bg1"/>
                </a:solidFill>
              </a:rPr>
              <a:t> no </a:t>
            </a:r>
            <a:r>
              <a:rPr lang="en-US" sz="1600" dirty="0" err="1">
                <a:solidFill>
                  <a:schemeClr val="bg1"/>
                </a:solidFill>
              </a:rPr>
              <a:t>jomām</a:t>
            </a:r>
            <a:r>
              <a:rPr lang="en-US" sz="1600" dirty="0">
                <a:solidFill>
                  <a:schemeClr val="bg1"/>
                </a:solidFill>
              </a:rPr>
              <a:t>, kas </a:t>
            </a:r>
            <a:r>
              <a:rPr lang="en-US" sz="1600" dirty="0" err="1">
                <a:solidFill>
                  <a:schemeClr val="bg1"/>
                </a:solidFill>
              </a:rPr>
              <a:t>jūs</a:t>
            </a:r>
            <a:r>
              <a:rPr lang="en-US" sz="1600" dirty="0">
                <a:solidFill>
                  <a:schemeClr val="bg1"/>
                </a:solidFill>
              </a:rPr>
              <a:t> </a:t>
            </a:r>
            <a:r>
              <a:rPr lang="en-US" sz="1600" dirty="0" err="1">
                <a:solidFill>
                  <a:schemeClr val="bg1"/>
                </a:solidFill>
              </a:rPr>
              <a:t>varētu</a:t>
            </a:r>
            <a:r>
              <a:rPr lang="en-US" sz="1600" dirty="0">
                <a:solidFill>
                  <a:schemeClr val="bg1"/>
                </a:solidFill>
              </a:rPr>
              <a:t> </a:t>
            </a:r>
            <a:r>
              <a:rPr lang="en-US" sz="1600" dirty="0" err="1">
                <a:solidFill>
                  <a:schemeClr val="bg1"/>
                </a:solidFill>
              </a:rPr>
              <a:t>interesēt</a:t>
            </a:r>
            <a:r>
              <a:rPr lang="en-US" sz="1600" dirty="0">
                <a:solidFill>
                  <a:schemeClr val="bg1"/>
                </a:solidFill>
              </a:rPr>
              <a:t>, </a:t>
            </a:r>
            <a:r>
              <a:rPr lang="en-US" sz="1600" dirty="0" err="1">
                <a:solidFill>
                  <a:schemeClr val="bg1"/>
                </a:solidFill>
              </a:rPr>
              <a:t>lai</a:t>
            </a:r>
            <a:r>
              <a:rPr lang="en-US" sz="1600" dirty="0">
                <a:solidFill>
                  <a:schemeClr val="bg1"/>
                </a:solidFill>
              </a:rPr>
              <a:t> </a:t>
            </a:r>
            <a:r>
              <a:rPr lang="en-US" sz="1600" dirty="0" err="1">
                <a:solidFill>
                  <a:schemeClr val="bg1"/>
                </a:solidFill>
              </a:rPr>
              <a:t>palīdzētu</a:t>
            </a:r>
            <a:r>
              <a:rPr lang="en-US" sz="1600" dirty="0">
                <a:solidFill>
                  <a:schemeClr val="bg1"/>
                </a:solidFill>
              </a:rPr>
              <a:t> </a:t>
            </a:r>
            <a:r>
              <a:rPr lang="en-US" sz="1600" dirty="0" err="1">
                <a:solidFill>
                  <a:schemeClr val="bg1"/>
                </a:solidFill>
              </a:rPr>
              <a:t>izpētīt</a:t>
            </a:r>
            <a:r>
              <a:rPr lang="en-US" sz="1600" dirty="0">
                <a:solidFill>
                  <a:schemeClr val="bg1"/>
                </a:solidFill>
              </a:rPr>
              <a:t> un </a:t>
            </a:r>
            <a:r>
              <a:rPr lang="en-US" sz="1600" dirty="0" err="1">
                <a:solidFill>
                  <a:schemeClr val="bg1"/>
                </a:solidFill>
              </a:rPr>
              <a:t>izprast</a:t>
            </a:r>
            <a:r>
              <a:rPr lang="en-US" sz="1600" dirty="0">
                <a:solidFill>
                  <a:schemeClr val="bg1"/>
                </a:solidFill>
              </a:rPr>
              <a:t> </a:t>
            </a:r>
            <a:r>
              <a:rPr lang="en-US" sz="1600" dirty="0" err="1">
                <a:solidFill>
                  <a:schemeClr val="bg1"/>
                </a:solidFill>
              </a:rPr>
              <a:t>dažādās</a:t>
            </a:r>
            <a:r>
              <a:rPr lang="en-US" sz="1600" dirty="0">
                <a:solidFill>
                  <a:schemeClr val="bg1"/>
                </a:solidFill>
              </a:rPr>
              <a:t> </a:t>
            </a:r>
            <a:r>
              <a:rPr lang="en-US" sz="1600" dirty="0" err="1">
                <a:solidFill>
                  <a:schemeClr val="bg1"/>
                </a:solidFill>
              </a:rPr>
              <a:t>profesijās</a:t>
            </a:r>
            <a:r>
              <a:rPr lang="en-US" sz="1600" dirty="0">
                <a:solidFill>
                  <a:schemeClr val="bg1"/>
                </a:solidFill>
              </a:rPr>
              <a:t> un </a:t>
            </a:r>
            <a:r>
              <a:rPr lang="en-US" sz="1600" dirty="0" err="1">
                <a:solidFill>
                  <a:schemeClr val="bg1"/>
                </a:solidFill>
              </a:rPr>
              <a:t>nozarēs</a:t>
            </a:r>
            <a:r>
              <a:rPr lang="en-US" sz="1600" dirty="0">
                <a:solidFill>
                  <a:schemeClr val="bg1"/>
                </a:solidFill>
              </a:rPr>
              <a:t> </a:t>
            </a:r>
            <a:r>
              <a:rPr lang="en-US" sz="1600" dirty="0" err="1">
                <a:solidFill>
                  <a:schemeClr val="bg1"/>
                </a:solidFill>
              </a:rPr>
              <a:t>nepieciešamās</a:t>
            </a:r>
            <a:r>
              <a:rPr lang="en-US" sz="1600" dirty="0">
                <a:solidFill>
                  <a:schemeClr val="bg1"/>
                </a:solidFill>
              </a:rPr>
              <a:t> </a:t>
            </a:r>
            <a:r>
              <a:rPr lang="en-US" sz="1600" dirty="0" err="1">
                <a:solidFill>
                  <a:schemeClr val="bg1"/>
                </a:solidFill>
              </a:rPr>
              <a:t>prasmes</a:t>
            </a:r>
            <a:r>
              <a:rPr lang="en-US" sz="1600" dirty="0">
                <a:solidFill>
                  <a:schemeClr val="bg1"/>
                </a:solidFill>
              </a:rPr>
              <a:t>.</a:t>
            </a:r>
          </a:p>
          <a:p>
            <a:pPr>
              <a:buClr>
                <a:schemeClr val="bg1"/>
              </a:buClr>
            </a:pPr>
            <a:r>
              <a:rPr lang="en-US" sz="1600" dirty="0">
                <a:solidFill>
                  <a:schemeClr val="bg1"/>
                </a:solidFill>
              </a:rPr>
              <a:t>	- </a:t>
            </a:r>
            <a:r>
              <a:rPr lang="en-US" sz="1600" dirty="0" err="1">
                <a:solidFill>
                  <a:schemeClr val="bg1"/>
                </a:solidFill>
              </a:rPr>
              <a:t>Šajos</a:t>
            </a:r>
            <a:r>
              <a:rPr lang="en-US" sz="1600" dirty="0">
                <a:solidFill>
                  <a:schemeClr val="bg1"/>
                </a:solidFill>
              </a:rPr>
              <a:t> </a:t>
            </a:r>
            <a:r>
              <a:rPr lang="en-US" sz="1600" dirty="0" err="1">
                <a:solidFill>
                  <a:schemeClr val="bg1"/>
                </a:solidFill>
              </a:rPr>
              <a:t>amatu</a:t>
            </a:r>
            <a:r>
              <a:rPr lang="en-US" sz="1600" dirty="0">
                <a:solidFill>
                  <a:schemeClr val="bg1"/>
                </a:solidFill>
              </a:rPr>
              <a:t> </a:t>
            </a:r>
            <a:r>
              <a:rPr lang="en-US" sz="1600" dirty="0" err="1">
                <a:solidFill>
                  <a:schemeClr val="bg1"/>
                </a:solidFill>
              </a:rPr>
              <a:t>aprakstos</a:t>
            </a:r>
            <a:r>
              <a:rPr lang="en-US" sz="1600" dirty="0">
                <a:solidFill>
                  <a:schemeClr val="bg1"/>
                </a:solidFill>
              </a:rPr>
              <a:t> </a:t>
            </a:r>
            <a:r>
              <a:rPr lang="en-US" sz="1600" dirty="0" err="1">
                <a:solidFill>
                  <a:schemeClr val="bg1"/>
                </a:solidFill>
              </a:rPr>
              <a:t>varat</a:t>
            </a:r>
            <a:r>
              <a:rPr lang="en-US" sz="1600" dirty="0">
                <a:solidFill>
                  <a:schemeClr val="bg1"/>
                </a:solidFill>
              </a:rPr>
              <a:t> </a:t>
            </a:r>
            <a:r>
              <a:rPr lang="en-US" sz="1600" dirty="0" err="1">
                <a:solidFill>
                  <a:schemeClr val="bg1"/>
                </a:solidFill>
              </a:rPr>
              <a:t>izcelt</a:t>
            </a:r>
            <a:r>
              <a:rPr lang="en-US" sz="1600" dirty="0">
                <a:solidFill>
                  <a:schemeClr val="bg1"/>
                </a:solidFill>
              </a:rPr>
              <a:t> </a:t>
            </a:r>
            <a:r>
              <a:rPr lang="en-US" sz="1600" dirty="0" err="1">
                <a:solidFill>
                  <a:schemeClr val="bg1"/>
                </a:solidFill>
              </a:rPr>
              <a:t>būtiskās</a:t>
            </a:r>
            <a:r>
              <a:rPr lang="en-US" sz="1600" dirty="0">
                <a:solidFill>
                  <a:schemeClr val="bg1"/>
                </a:solidFill>
              </a:rPr>
              <a:t> un </a:t>
            </a:r>
            <a:r>
              <a:rPr lang="en-US" sz="1600" dirty="0" err="1">
                <a:solidFill>
                  <a:schemeClr val="bg1"/>
                </a:solidFill>
              </a:rPr>
              <a:t>vēlamās</a:t>
            </a:r>
            <a:r>
              <a:rPr lang="en-US" sz="1600" dirty="0">
                <a:solidFill>
                  <a:schemeClr val="bg1"/>
                </a:solidFill>
              </a:rPr>
              <a:t> </a:t>
            </a:r>
            <a:r>
              <a:rPr lang="en-US" sz="1600" dirty="0" err="1">
                <a:solidFill>
                  <a:schemeClr val="bg1"/>
                </a:solidFill>
              </a:rPr>
              <a:t>prasmes</a:t>
            </a:r>
            <a:r>
              <a:rPr lang="en-US" sz="1600" dirty="0">
                <a:solidFill>
                  <a:schemeClr val="bg1"/>
                </a:solidFill>
              </a:rPr>
              <a:t> </a:t>
            </a:r>
            <a:r>
              <a:rPr lang="en-US" sz="1600" dirty="0" err="1">
                <a:solidFill>
                  <a:schemeClr val="bg1"/>
                </a:solidFill>
              </a:rPr>
              <a:t>vai</a:t>
            </a:r>
            <a:r>
              <a:rPr lang="en-US" sz="1600" dirty="0">
                <a:solidFill>
                  <a:schemeClr val="bg1"/>
                </a:solidFill>
              </a:rPr>
              <a:t> 	</a:t>
            </a:r>
            <a:r>
              <a:rPr lang="en-US" sz="1600" dirty="0" err="1">
                <a:solidFill>
                  <a:schemeClr val="bg1"/>
                </a:solidFill>
              </a:rPr>
              <a:t>kritērijus</a:t>
            </a:r>
            <a:r>
              <a:rPr lang="en-US" sz="1600" dirty="0">
                <a:solidFill>
                  <a:schemeClr val="bg1"/>
                </a:solidFill>
              </a:rPr>
              <a:t> un </a:t>
            </a:r>
            <a:r>
              <a:rPr lang="en-US" sz="1600" dirty="0" err="1">
                <a:solidFill>
                  <a:schemeClr val="bg1"/>
                </a:solidFill>
              </a:rPr>
              <a:t>izveidot</a:t>
            </a:r>
            <a:r>
              <a:rPr lang="en-US" sz="1600" dirty="0">
                <a:solidFill>
                  <a:schemeClr val="bg1"/>
                </a:solidFill>
              </a:rPr>
              <a:t> </a:t>
            </a:r>
            <a:r>
              <a:rPr lang="en-US" sz="1600" dirty="0" err="1">
                <a:solidFill>
                  <a:schemeClr val="bg1"/>
                </a:solidFill>
              </a:rPr>
              <a:t>prasmju</a:t>
            </a:r>
            <a:r>
              <a:rPr lang="en-US" sz="1600" dirty="0">
                <a:solidFill>
                  <a:schemeClr val="bg1"/>
                </a:solidFill>
              </a:rPr>
              <a:t> </a:t>
            </a:r>
            <a:r>
              <a:rPr lang="en-US" sz="1600" dirty="0" err="1">
                <a:solidFill>
                  <a:schemeClr val="bg1"/>
                </a:solidFill>
              </a:rPr>
              <a:t>galveno</a:t>
            </a:r>
            <a:r>
              <a:rPr lang="en-US" sz="1600" dirty="0">
                <a:solidFill>
                  <a:schemeClr val="bg1"/>
                </a:solidFill>
              </a:rPr>
              <a:t> </a:t>
            </a:r>
            <a:r>
              <a:rPr lang="en-US" sz="1600" dirty="0" err="1">
                <a:solidFill>
                  <a:schemeClr val="bg1"/>
                </a:solidFill>
              </a:rPr>
              <a:t>sarakstu</a:t>
            </a:r>
            <a:r>
              <a:rPr lang="en-US" sz="1600" dirty="0">
                <a:solidFill>
                  <a:schemeClr val="bg1"/>
                </a:solidFill>
              </a:rPr>
              <a:t>. </a:t>
            </a:r>
            <a:r>
              <a:rPr lang="en-US" sz="1600" dirty="0" err="1">
                <a:solidFill>
                  <a:schemeClr val="bg1"/>
                </a:solidFill>
              </a:rPr>
              <a:t>Šis</a:t>
            </a:r>
            <a:r>
              <a:rPr lang="en-US" sz="1600" dirty="0">
                <a:solidFill>
                  <a:schemeClr val="bg1"/>
                </a:solidFill>
              </a:rPr>
              <a:t> </a:t>
            </a:r>
            <a:r>
              <a:rPr lang="en-US" sz="1600" dirty="0" err="1">
                <a:solidFill>
                  <a:schemeClr val="bg1"/>
                </a:solidFill>
              </a:rPr>
              <a:t>uzdevums</a:t>
            </a:r>
            <a:r>
              <a:rPr lang="en-US" sz="1600" dirty="0">
                <a:solidFill>
                  <a:schemeClr val="bg1"/>
                </a:solidFill>
              </a:rPr>
              <a:t> </a:t>
            </a:r>
            <a:r>
              <a:rPr lang="en-US" sz="1600" dirty="0" err="1">
                <a:solidFill>
                  <a:schemeClr val="bg1"/>
                </a:solidFill>
              </a:rPr>
              <a:t>palīdz</a:t>
            </a:r>
            <a:r>
              <a:rPr lang="en-US" sz="1600" dirty="0">
                <a:solidFill>
                  <a:schemeClr val="bg1"/>
                </a:solidFill>
              </a:rPr>
              <a:t> </a:t>
            </a:r>
            <a:r>
              <a:rPr lang="en-US" sz="1600" dirty="0" err="1">
                <a:solidFill>
                  <a:schemeClr val="bg1"/>
                </a:solidFill>
              </a:rPr>
              <a:t>noteikt</a:t>
            </a:r>
            <a:r>
              <a:rPr lang="en-US" sz="1600" dirty="0">
                <a:solidFill>
                  <a:schemeClr val="bg1"/>
                </a:solidFill>
              </a:rPr>
              <a:t> 	</a:t>
            </a:r>
            <a:r>
              <a:rPr lang="en-US" sz="1600" dirty="0" err="1">
                <a:solidFill>
                  <a:schemeClr val="bg1"/>
                </a:solidFill>
              </a:rPr>
              <a:t>jūsu</a:t>
            </a:r>
            <a:r>
              <a:rPr lang="en-US" sz="1600" dirty="0">
                <a:solidFill>
                  <a:schemeClr val="bg1"/>
                </a:solidFill>
              </a:rPr>
              <a:t> </a:t>
            </a:r>
            <a:r>
              <a:rPr lang="en-US" sz="1600" dirty="0" err="1">
                <a:solidFill>
                  <a:schemeClr val="bg1"/>
                </a:solidFill>
              </a:rPr>
              <a:t>prasmes</a:t>
            </a:r>
            <a:r>
              <a:rPr lang="en-US" sz="1600" dirty="0">
                <a:solidFill>
                  <a:schemeClr val="bg1"/>
                </a:solidFill>
              </a:rPr>
              <a:t> (</a:t>
            </a:r>
            <a:r>
              <a:rPr lang="en-US" sz="1600" dirty="0" err="1">
                <a:solidFill>
                  <a:schemeClr val="bg1"/>
                </a:solidFill>
              </a:rPr>
              <a:t>tehniskās</a:t>
            </a:r>
            <a:r>
              <a:rPr lang="en-US" sz="1600" dirty="0">
                <a:solidFill>
                  <a:schemeClr val="bg1"/>
                </a:solidFill>
              </a:rPr>
              <a:t>, </a:t>
            </a:r>
            <a:r>
              <a:rPr lang="en-US" sz="1600" dirty="0" err="1">
                <a:solidFill>
                  <a:schemeClr val="bg1"/>
                </a:solidFill>
              </a:rPr>
              <a:t>pētniecības</a:t>
            </a:r>
            <a:r>
              <a:rPr lang="en-US" sz="1600" dirty="0">
                <a:solidFill>
                  <a:schemeClr val="bg1"/>
                </a:solidFill>
              </a:rPr>
              <a:t>, </a:t>
            </a:r>
            <a:r>
              <a:rPr lang="en-US" sz="1600" dirty="0" err="1">
                <a:solidFill>
                  <a:schemeClr val="bg1"/>
                </a:solidFill>
              </a:rPr>
              <a:t>starppersonu</a:t>
            </a:r>
            <a:r>
              <a:rPr lang="en-US" sz="1600" dirty="0">
                <a:solidFill>
                  <a:schemeClr val="bg1"/>
                </a:solidFill>
              </a:rPr>
              <a:t> </a:t>
            </a:r>
            <a:r>
              <a:rPr lang="en-US" sz="1600" dirty="0" err="1">
                <a:solidFill>
                  <a:schemeClr val="bg1"/>
                </a:solidFill>
              </a:rPr>
              <a:t>prasmes</a:t>
            </a:r>
            <a:r>
              <a:rPr lang="en-US" sz="1600" dirty="0">
                <a:solidFill>
                  <a:schemeClr val="bg1"/>
                </a:solidFill>
              </a:rPr>
              <a:t>), </a:t>
            </a:r>
            <a:r>
              <a:rPr lang="en-US" sz="1600" dirty="0" err="1">
                <a:solidFill>
                  <a:schemeClr val="bg1"/>
                </a:solidFill>
              </a:rPr>
              <a:t>kā</a:t>
            </a:r>
            <a:r>
              <a:rPr lang="en-US" sz="1600" dirty="0">
                <a:solidFill>
                  <a:schemeClr val="bg1"/>
                </a:solidFill>
              </a:rPr>
              <a:t> </a:t>
            </a:r>
            <a:r>
              <a:rPr lang="en-US" sz="1600" dirty="0" err="1">
                <a:solidFill>
                  <a:schemeClr val="bg1"/>
                </a:solidFill>
              </a:rPr>
              <a:t>arī</a:t>
            </a:r>
            <a:r>
              <a:rPr lang="en-US" sz="1600" dirty="0">
                <a:solidFill>
                  <a:schemeClr val="bg1"/>
                </a:solidFill>
              </a:rPr>
              <a:t> 	</a:t>
            </a:r>
            <a:r>
              <a:rPr lang="en-US" sz="1600" dirty="0" err="1">
                <a:solidFill>
                  <a:schemeClr val="bg1"/>
                </a:solidFill>
              </a:rPr>
              <a:t>noteikt</a:t>
            </a:r>
            <a:r>
              <a:rPr lang="en-US" sz="1600" dirty="0">
                <a:solidFill>
                  <a:schemeClr val="bg1"/>
                </a:solidFill>
              </a:rPr>
              <a:t> </a:t>
            </a:r>
            <a:r>
              <a:rPr lang="en-US" sz="1600" dirty="0" err="1">
                <a:solidFill>
                  <a:schemeClr val="bg1"/>
                </a:solidFill>
              </a:rPr>
              <a:t>prasmes</a:t>
            </a:r>
            <a:r>
              <a:rPr lang="en-US" sz="1600" dirty="0">
                <a:solidFill>
                  <a:schemeClr val="bg1"/>
                </a:solidFill>
              </a:rPr>
              <a:t>, </a:t>
            </a:r>
            <a:r>
              <a:rPr lang="en-US" sz="1600" dirty="0" err="1">
                <a:solidFill>
                  <a:schemeClr val="bg1"/>
                </a:solidFill>
              </a:rPr>
              <a:t>kuras</a:t>
            </a:r>
            <a:r>
              <a:rPr lang="en-US" sz="1600" dirty="0">
                <a:solidFill>
                  <a:schemeClr val="bg1"/>
                </a:solidFill>
              </a:rPr>
              <a:t> </a:t>
            </a:r>
            <a:r>
              <a:rPr lang="en-US" sz="1600" dirty="0" err="1">
                <a:solidFill>
                  <a:schemeClr val="bg1"/>
                </a:solidFill>
              </a:rPr>
              <a:t>jūs</a:t>
            </a:r>
            <a:r>
              <a:rPr lang="en-US" sz="1600" dirty="0">
                <a:solidFill>
                  <a:schemeClr val="bg1"/>
                </a:solidFill>
              </a:rPr>
              <a:t> </a:t>
            </a:r>
            <a:r>
              <a:rPr lang="en-US" sz="1600" dirty="0" err="1">
                <a:solidFill>
                  <a:schemeClr val="bg1"/>
                </a:solidFill>
              </a:rPr>
              <a:t>varētu</a:t>
            </a:r>
            <a:r>
              <a:rPr lang="en-US" sz="1600" dirty="0">
                <a:solidFill>
                  <a:schemeClr val="bg1"/>
                </a:solidFill>
              </a:rPr>
              <a:t> </a:t>
            </a:r>
            <a:r>
              <a:rPr lang="en-US" sz="1600" dirty="0" err="1">
                <a:solidFill>
                  <a:schemeClr val="bg1"/>
                </a:solidFill>
              </a:rPr>
              <a:t>vēlēties</a:t>
            </a:r>
            <a:r>
              <a:rPr lang="en-US" sz="1600" dirty="0">
                <a:solidFill>
                  <a:schemeClr val="bg1"/>
                </a:solidFill>
              </a:rPr>
              <a:t> </a:t>
            </a:r>
            <a:r>
              <a:rPr lang="en-US" sz="1600" dirty="0" err="1">
                <a:solidFill>
                  <a:schemeClr val="bg1"/>
                </a:solidFill>
              </a:rPr>
              <a:t>attīstīt</a:t>
            </a:r>
            <a:r>
              <a:rPr lang="en-US" sz="1600" dirty="0">
                <a:solidFill>
                  <a:schemeClr val="bg1"/>
                </a:solidFill>
              </a:rPr>
              <a:t>.</a:t>
            </a:r>
          </a:p>
        </p:txBody>
      </p:sp>
    </p:spTree>
    <p:extLst>
      <p:ext uri="{BB962C8B-B14F-4D97-AF65-F5344CB8AC3E}">
        <p14:creationId xmlns:p14="http://schemas.microsoft.com/office/powerpoint/2010/main" val="1136994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4;p58">
            <a:extLst>
              <a:ext uri="{FF2B5EF4-FFF2-40B4-BE49-F238E27FC236}">
                <a16:creationId xmlns:a16="http://schemas.microsoft.com/office/drawing/2014/main" id="{96EBF432-EF2C-4F19-B9C1-8FD2068CFC2E}"/>
              </a:ext>
            </a:extLst>
          </p:cNvPr>
          <p:cNvSpPr txBox="1">
            <a:spLocks/>
          </p:cNvSpPr>
          <p:nvPr/>
        </p:nvSpPr>
        <p:spPr>
          <a:xfrm>
            <a:off x="712412" y="654496"/>
            <a:ext cx="8431587" cy="205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Montserrat"/>
              <a:buNone/>
              <a:defRPr sz="60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9pPr>
          </a:lstStyle>
          <a:p>
            <a:pPr algn="l"/>
            <a:r>
              <a:rPr lang="lv-LV" sz="4400" dirty="0"/>
              <a:t>Apsveicam!</a:t>
            </a:r>
          </a:p>
          <a:p>
            <a:pPr algn="l"/>
            <a:endParaRPr lang="lv-LV" sz="4000" dirty="0"/>
          </a:p>
          <a:p>
            <a:pPr algn="l"/>
            <a:r>
              <a:rPr lang="lv-LV" sz="3200" dirty="0"/>
              <a:t>Jūs apguvāt B daļu - B moduli</a:t>
            </a:r>
          </a:p>
          <a:p>
            <a:pPr algn="l"/>
            <a:r>
              <a:rPr lang="lv-LV" sz="3200" dirty="0"/>
              <a:t>par </a:t>
            </a:r>
            <a:r>
              <a:rPr lang="lv-LV" sz="3200" dirty="0">
                <a:solidFill>
                  <a:schemeClr val="bg1"/>
                </a:solidFill>
              </a:rPr>
              <a:t>modeļiem caurviju prasmju atpazīšanai!</a:t>
            </a:r>
            <a:endParaRPr lang="en-GB" sz="1600" dirty="0">
              <a:solidFill>
                <a:schemeClr val="bg1"/>
              </a:solidFill>
            </a:endParaRPr>
          </a:p>
        </p:txBody>
      </p:sp>
    </p:spTree>
    <p:extLst>
      <p:ext uri="{BB962C8B-B14F-4D97-AF65-F5344CB8AC3E}">
        <p14:creationId xmlns:p14="http://schemas.microsoft.com/office/powerpoint/2010/main" val="1507495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65D8DB-3183-4BE7-A738-31923CAA71CF}"/>
              </a:ext>
            </a:extLst>
          </p:cNvPr>
          <p:cNvPicPr>
            <a:picLocks noChangeAspect="1"/>
          </p:cNvPicPr>
          <p:nvPr/>
        </p:nvPicPr>
        <p:blipFill>
          <a:blip r:embed="rId2"/>
          <a:srcRect/>
          <a:stretch/>
        </p:blipFill>
        <p:spPr>
          <a:xfrm>
            <a:off x="2344057" y="535202"/>
            <a:ext cx="4455886" cy="1020958"/>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D99CB96-9427-E787-7028-916FA61125AF}"/>
              </a:ext>
            </a:extLst>
          </p:cNvPr>
          <p:cNvPicPr>
            <a:picLocks noChangeAspect="1"/>
          </p:cNvPicPr>
          <p:nvPr/>
        </p:nvPicPr>
        <p:blipFill>
          <a:blip r:embed="rId3"/>
          <a:stretch>
            <a:fillRect/>
          </a:stretch>
        </p:blipFill>
        <p:spPr>
          <a:xfrm>
            <a:off x="1545773" y="2571750"/>
            <a:ext cx="6052456" cy="1620140"/>
          </a:xfrm>
          <a:prstGeom prst="rect">
            <a:avLst/>
          </a:prstGeom>
        </p:spPr>
      </p:pic>
      <p:pic>
        <p:nvPicPr>
          <p:cNvPr id="4" name="Grafik 3">
            <a:extLst>
              <a:ext uri="{FF2B5EF4-FFF2-40B4-BE49-F238E27FC236}">
                <a16:creationId xmlns:a16="http://schemas.microsoft.com/office/drawing/2014/main" id="{E9DE5D32-9C65-476B-A40C-15807016D87C}"/>
              </a:ext>
            </a:extLst>
          </p:cNvPr>
          <p:cNvPicPr>
            <a:picLocks noChangeAspect="1"/>
          </p:cNvPicPr>
          <p:nvPr/>
        </p:nvPicPr>
        <p:blipFill>
          <a:blip r:embed="rId4"/>
          <a:stretch>
            <a:fillRect/>
          </a:stretch>
        </p:blipFill>
        <p:spPr>
          <a:xfrm>
            <a:off x="3167803" y="3594778"/>
            <a:ext cx="1496985" cy="597112"/>
          </a:xfrm>
          <a:prstGeom prst="rect">
            <a:avLst/>
          </a:prstGeom>
        </p:spPr>
      </p:pic>
    </p:spTree>
    <p:extLst>
      <p:ext uri="{BB962C8B-B14F-4D97-AF65-F5344CB8AC3E}">
        <p14:creationId xmlns:p14="http://schemas.microsoft.com/office/powerpoint/2010/main" val="47681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19998" y="1683965"/>
            <a:ext cx="7302567"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A1:</a:t>
            </a:r>
            <a:br>
              <a:rPr lang="en-GB" sz="4000" dirty="0">
                <a:solidFill>
                  <a:schemeClr val="bg1"/>
                </a:solidFill>
              </a:rPr>
            </a:br>
            <a:r>
              <a:rPr lang="en-GB" sz="4000" dirty="0">
                <a:solidFill>
                  <a:schemeClr val="bg1"/>
                </a:solidFill>
              </a:rPr>
              <a:t>Kas </a:t>
            </a:r>
            <a:r>
              <a:rPr lang="en-GB" sz="4000" dirty="0" err="1">
                <a:solidFill>
                  <a:schemeClr val="bg1"/>
                </a:solidFill>
              </a:rPr>
              <a:t>ir</a:t>
            </a:r>
            <a:r>
              <a:rPr lang="en-GB" sz="4000" dirty="0">
                <a:solidFill>
                  <a:schemeClr val="bg1"/>
                </a:solidFill>
              </a:rPr>
              <a:t> </a:t>
            </a:r>
            <a:r>
              <a:rPr lang="en-GB" sz="4000" dirty="0" err="1">
                <a:solidFill>
                  <a:schemeClr val="bg1"/>
                </a:solidFill>
              </a:rPr>
              <a:t>prasmju</a:t>
            </a:r>
            <a:r>
              <a:rPr lang="en-GB" sz="4000" dirty="0">
                <a:solidFill>
                  <a:schemeClr val="bg1"/>
                </a:solidFill>
              </a:rPr>
              <a:t> </a:t>
            </a:r>
            <a:r>
              <a:rPr lang="en-GB" sz="4000" dirty="0" err="1">
                <a:solidFill>
                  <a:schemeClr val="bg1"/>
                </a:solidFill>
              </a:rPr>
              <a:t>atpazīšanas</a:t>
            </a:r>
            <a:r>
              <a:rPr lang="en-GB" sz="4000" dirty="0">
                <a:solidFill>
                  <a:schemeClr val="bg1"/>
                </a:solidFill>
              </a:rPr>
              <a:t> </a:t>
            </a:r>
            <a:r>
              <a:rPr lang="en-GB" sz="4000" dirty="0" err="1">
                <a:solidFill>
                  <a:srgbClr val="FFFF00"/>
                </a:solidFill>
              </a:rPr>
              <a:t>procesa</a:t>
            </a:r>
            <a:r>
              <a:rPr lang="en-GB" sz="4000" dirty="0">
                <a:solidFill>
                  <a:srgbClr val="FFFF00"/>
                </a:solidFill>
              </a:rPr>
              <a:t> </a:t>
            </a:r>
            <a:r>
              <a:rPr lang="en-GB" sz="4000" dirty="0" err="1">
                <a:solidFill>
                  <a:srgbClr val="FFFF00"/>
                </a:solidFill>
              </a:rPr>
              <a:t>dalībnieki</a:t>
            </a:r>
            <a:r>
              <a:rPr lang="en-GB" sz="4000" dirty="0">
                <a:solidFill>
                  <a:schemeClr val="bg1"/>
                </a:solidFill>
              </a:rPr>
              <a:t>?</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37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4"/>
            <a:ext cx="7821493" cy="1564620"/>
          </a:xfrm>
          <a:prstGeom prst="rect">
            <a:avLst/>
          </a:prstGeom>
        </p:spPr>
        <p:txBody>
          <a:bodyPr spcFirstLastPara="1" wrap="square" lIns="91425" tIns="91425" rIns="91425" bIns="91425" anchor="t" anchorCtr="0">
            <a:noAutofit/>
          </a:bodyPr>
          <a:lstStyle/>
          <a:p>
            <a:pPr algn="l"/>
            <a:r>
              <a:rPr lang="en-GB" sz="1600" b="1" dirty="0">
                <a:solidFill>
                  <a:schemeClr val="bg1"/>
                </a:solidFill>
              </a:rPr>
              <a:t>Kas </a:t>
            </a:r>
            <a:r>
              <a:rPr lang="en-GB" sz="1600" b="1" dirty="0" err="1">
                <a:solidFill>
                  <a:schemeClr val="bg1"/>
                </a:solidFill>
              </a:rPr>
              <a:t>ir</a:t>
            </a:r>
            <a:r>
              <a:rPr lang="en-GB" sz="1600" b="1" dirty="0">
                <a:solidFill>
                  <a:schemeClr val="bg1"/>
                </a:solidFill>
              </a:rPr>
              <a:t> </a:t>
            </a:r>
            <a:r>
              <a:rPr lang="en-GB" sz="1600" b="1" dirty="0" err="1">
                <a:solidFill>
                  <a:schemeClr val="bg1"/>
                </a:solidFill>
              </a:rPr>
              <a:t>prasmju</a:t>
            </a:r>
            <a:r>
              <a:rPr lang="en-GB" sz="1600" b="1" dirty="0">
                <a:solidFill>
                  <a:schemeClr val="bg1"/>
                </a:solidFill>
              </a:rPr>
              <a:t> </a:t>
            </a:r>
            <a:r>
              <a:rPr lang="en-GB" sz="1600" b="1" dirty="0" err="1">
                <a:solidFill>
                  <a:schemeClr val="bg1"/>
                </a:solidFill>
              </a:rPr>
              <a:t>atpazīšanas</a:t>
            </a:r>
            <a:r>
              <a:rPr lang="en-GB" sz="1600" b="1" dirty="0">
                <a:solidFill>
                  <a:schemeClr val="bg1"/>
                </a:solidFill>
              </a:rPr>
              <a:t> </a:t>
            </a:r>
            <a:r>
              <a:rPr lang="en-GB" sz="1600" b="1" dirty="0" err="1">
                <a:solidFill>
                  <a:srgbClr val="FFFF00"/>
                </a:solidFill>
              </a:rPr>
              <a:t>procesa</a:t>
            </a:r>
            <a:r>
              <a:rPr lang="en-GB" sz="1600" b="1" dirty="0">
                <a:solidFill>
                  <a:srgbClr val="FFFF00"/>
                </a:solidFill>
              </a:rPr>
              <a:t> </a:t>
            </a:r>
            <a:r>
              <a:rPr lang="en-GB" sz="1600" b="1" dirty="0" err="1">
                <a:solidFill>
                  <a:srgbClr val="FFFF00"/>
                </a:solidFill>
              </a:rPr>
              <a:t>dalībnieki</a:t>
            </a:r>
            <a:r>
              <a:rPr lang="en-GB" sz="1600" b="1" dirty="0">
                <a:solidFill>
                  <a:schemeClr val="bg1"/>
                </a:solidFill>
              </a:rPr>
              <a:t>? </a:t>
            </a:r>
          </a:p>
          <a:p>
            <a:pPr algn="l"/>
            <a:r>
              <a:rPr lang="en-IE" dirty="0"/>
              <a:t> </a:t>
            </a:r>
            <a:endParaRPr lang="en-GB" dirty="0"/>
          </a:p>
          <a:p>
            <a:pPr algn="l"/>
            <a:r>
              <a:rPr lang="lv-LV" dirty="0">
                <a:solidFill>
                  <a:schemeClr val="bg1"/>
                </a:solidFill>
              </a:rPr>
              <a:t>Prasmju atpazīšanas procesa dalībnieki var atšķirties atkarībā no atpazīšanas procesa konkrētā konteksta un mērķa. Tomēr ir dažas kopīgas dalībnieku iesaistīšanas tēmas, kas tiks prezentētas nākamajā slaidā.</a:t>
            </a:r>
            <a:endParaRPr lang="en-IE" dirty="0">
              <a:solidFill>
                <a:schemeClr val="bg1"/>
              </a:solidFill>
            </a:endParaRPr>
          </a:p>
          <a:p>
            <a:pPr algn="l"/>
            <a:endParaRPr lang="en-IE" dirty="0"/>
          </a:p>
          <a:p>
            <a:pPr algn="l"/>
            <a:endParaRPr lang="en-IE" dirty="0"/>
          </a:p>
          <a:p>
            <a:pPr algn="l"/>
            <a:endParaRPr lang="en-IE" dirty="0"/>
          </a:p>
          <a:p>
            <a:pPr algn="l"/>
            <a:endParaRPr lang="en-IE" dirty="0"/>
          </a:p>
          <a:p>
            <a:pPr algn="l"/>
            <a:endParaRPr lang="en-IE" dirty="0"/>
          </a:p>
          <a:p>
            <a:pPr algn="l"/>
            <a:endParaRPr lang="en-GB" dirty="0"/>
          </a:p>
          <a:p>
            <a:pPr algn="l"/>
            <a:r>
              <a:rPr lang="de-DE" sz="1200" dirty="0">
                <a:solidFill>
                  <a:schemeClr val="bg1"/>
                </a:solidFill>
                <a:hlinkClick r:id="rId3"/>
              </a:rPr>
              <a:t>https://unesdoc.unesco.org/ark:/48223/pf0000374905</a:t>
            </a:r>
            <a:r>
              <a:rPr lang="de-DE" sz="1200" dirty="0">
                <a:solidFill>
                  <a:schemeClr val="bg1"/>
                </a:solidFill>
              </a:rPr>
              <a:t> </a:t>
            </a:r>
            <a:endParaRPr lang="en-GB" sz="1200"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4"/>
            <a:ext cx="7821493" cy="440246"/>
          </a:xfrm>
          <a:prstGeom prst="rect">
            <a:avLst/>
          </a:prstGeom>
        </p:spPr>
        <p:txBody>
          <a:bodyPr spcFirstLastPara="1" wrap="square" lIns="91425" tIns="91425" rIns="91425" bIns="91425" anchor="t" anchorCtr="0">
            <a:noAutofit/>
          </a:bodyPr>
          <a:lstStyle/>
          <a:p>
            <a:pPr algn="l"/>
            <a:r>
              <a:rPr lang="en-GB" sz="1600" b="1" dirty="0">
                <a:solidFill>
                  <a:schemeClr val="bg1"/>
                </a:solidFill>
              </a:rPr>
              <a:t>Kas </a:t>
            </a:r>
            <a:r>
              <a:rPr lang="en-GB" sz="1600" b="1" dirty="0" err="1">
                <a:solidFill>
                  <a:schemeClr val="bg1"/>
                </a:solidFill>
              </a:rPr>
              <a:t>ir</a:t>
            </a:r>
            <a:r>
              <a:rPr lang="en-GB" sz="1600" b="1" dirty="0">
                <a:solidFill>
                  <a:schemeClr val="bg1"/>
                </a:solidFill>
              </a:rPr>
              <a:t> </a:t>
            </a:r>
            <a:r>
              <a:rPr lang="en-GB" sz="1600" b="1" dirty="0" err="1">
                <a:solidFill>
                  <a:schemeClr val="bg1"/>
                </a:solidFill>
              </a:rPr>
              <a:t>prasmju</a:t>
            </a:r>
            <a:r>
              <a:rPr lang="en-GB" sz="1600" b="1" dirty="0">
                <a:solidFill>
                  <a:schemeClr val="bg1"/>
                </a:solidFill>
              </a:rPr>
              <a:t> </a:t>
            </a:r>
            <a:r>
              <a:rPr lang="en-GB" sz="1600" b="1" dirty="0" err="1">
                <a:solidFill>
                  <a:schemeClr val="bg1"/>
                </a:solidFill>
              </a:rPr>
              <a:t>atpazīšanas</a:t>
            </a:r>
            <a:r>
              <a:rPr lang="en-GB" sz="1600" b="1" dirty="0">
                <a:solidFill>
                  <a:schemeClr val="bg1"/>
                </a:solidFill>
              </a:rPr>
              <a:t> </a:t>
            </a:r>
            <a:r>
              <a:rPr lang="en-GB" sz="1600" b="1" dirty="0" err="1">
                <a:solidFill>
                  <a:srgbClr val="FFFF00"/>
                </a:solidFill>
              </a:rPr>
              <a:t>procesa</a:t>
            </a:r>
            <a:r>
              <a:rPr lang="en-GB" sz="1600" b="1" dirty="0">
                <a:solidFill>
                  <a:srgbClr val="FFFF00"/>
                </a:solidFill>
              </a:rPr>
              <a:t> </a:t>
            </a:r>
            <a:r>
              <a:rPr lang="en-GB" sz="1600" b="1" dirty="0" err="1">
                <a:solidFill>
                  <a:srgbClr val="FFFF00"/>
                </a:solidFill>
              </a:rPr>
              <a:t>dalībnieki</a:t>
            </a:r>
            <a:r>
              <a:rPr lang="en-GB" sz="1600" b="1" dirty="0">
                <a:solidFill>
                  <a:schemeClr val="bg1"/>
                </a:solidFill>
              </a:rPr>
              <a:t>?</a:t>
            </a:r>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 name="Diagrama 2">
            <a:extLst>
              <a:ext uri="{FF2B5EF4-FFF2-40B4-BE49-F238E27FC236}">
                <a16:creationId xmlns:a16="http://schemas.microsoft.com/office/drawing/2014/main" id="{520137CA-51F2-5650-D5D0-813087BB6F89}"/>
              </a:ext>
            </a:extLst>
          </p:cNvPr>
          <p:cNvGraphicFramePr/>
          <p:nvPr>
            <p:extLst>
              <p:ext uri="{D42A27DB-BD31-4B8C-83A1-F6EECF244321}">
                <p14:modId xmlns:p14="http://schemas.microsoft.com/office/powerpoint/2010/main" val="1948255682"/>
              </p:ext>
            </p:extLst>
          </p:nvPr>
        </p:nvGraphicFramePr>
        <p:xfrm>
          <a:off x="1967448" y="1564640"/>
          <a:ext cx="5015858" cy="2810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196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a:solidFill>
                  <a:schemeClr val="bg1"/>
                </a:solidFill>
              </a:rPr>
              <a:t>Kas </a:t>
            </a:r>
            <a:r>
              <a:rPr lang="en-GB" sz="1600" b="1" dirty="0" err="1">
                <a:solidFill>
                  <a:schemeClr val="bg1"/>
                </a:solidFill>
              </a:rPr>
              <a:t>ir</a:t>
            </a:r>
            <a:r>
              <a:rPr lang="en-GB" sz="1600" b="1" dirty="0">
                <a:solidFill>
                  <a:schemeClr val="bg1"/>
                </a:solidFill>
              </a:rPr>
              <a:t> </a:t>
            </a:r>
            <a:r>
              <a:rPr lang="en-GB" sz="1600" b="1" dirty="0" err="1">
                <a:solidFill>
                  <a:schemeClr val="bg1"/>
                </a:solidFill>
              </a:rPr>
              <a:t>prasmju</a:t>
            </a:r>
            <a:r>
              <a:rPr lang="en-GB" sz="1600" b="1" dirty="0">
                <a:solidFill>
                  <a:schemeClr val="bg1"/>
                </a:solidFill>
              </a:rPr>
              <a:t> </a:t>
            </a:r>
            <a:r>
              <a:rPr lang="en-GB" sz="1600" b="1" dirty="0" err="1">
                <a:solidFill>
                  <a:schemeClr val="bg1"/>
                </a:solidFill>
              </a:rPr>
              <a:t>atpazīšanas</a:t>
            </a:r>
            <a:r>
              <a:rPr lang="en-GB" sz="1600" b="1" dirty="0">
                <a:solidFill>
                  <a:schemeClr val="bg1"/>
                </a:solidFill>
              </a:rPr>
              <a:t> </a:t>
            </a:r>
            <a:r>
              <a:rPr lang="en-GB" sz="1600" b="1" dirty="0" err="1">
                <a:solidFill>
                  <a:srgbClr val="FFFF00"/>
                </a:solidFill>
              </a:rPr>
              <a:t>procesa</a:t>
            </a:r>
            <a:r>
              <a:rPr lang="en-GB" sz="1600" b="1" dirty="0">
                <a:solidFill>
                  <a:srgbClr val="FFFF00"/>
                </a:solidFill>
              </a:rPr>
              <a:t> </a:t>
            </a:r>
            <a:r>
              <a:rPr lang="en-GB" sz="1600" b="1" dirty="0" err="1">
                <a:solidFill>
                  <a:srgbClr val="FFFF00"/>
                </a:solidFill>
              </a:rPr>
              <a:t>dalībnieki</a:t>
            </a:r>
            <a:r>
              <a:rPr lang="en-GB" sz="1600" b="1" dirty="0">
                <a:solidFill>
                  <a:schemeClr val="bg1"/>
                </a:solidFill>
              </a:rPr>
              <a:t>?</a:t>
            </a:r>
            <a:endParaRPr lang="en-GB" dirty="0"/>
          </a:p>
          <a:p>
            <a:pPr algn="l"/>
            <a:r>
              <a:rPr lang="en-IE" dirty="0"/>
              <a:t> </a:t>
            </a:r>
            <a:endParaRPr lang="en-GB" dirty="0"/>
          </a:p>
          <a:p>
            <a:pPr algn="l">
              <a:buFont typeface="Arial" panose="020B0604020202020204" pitchFamily="34" charset="0"/>
              <a:buChar char="•"/>
            </a:pPr>
            <a:r>
              <a:rPr lang="lv-LV" dirty="0">
                <a:solidFill>
                  <a:srgbClr val="FFFF00"/>
                </a:solidFill>
              </a:rPr>
              <a:t>Kompetences īpašnieks: </a:t>
            </a:r>
            <a:r>
              <a:rPr lang="lv-LV" dirty="0">
                <a:solidFill>
                  <a:schemeClr val="bg1"/>
                </a:solidFill>
              </a:rPr>
              <a:t>persona, kurai ir atzītās prasmes un zināšanas.</a:t>
            </a:r>
          </a:p>
          <a:p>
            <a:pPr algn="l">
              <a:buFont typeface="Arial" panose="020B0604020202020204" pitchFamily="34" charset="0"/>
              <a:buChar char="•"/>
            </a:pPr>
            <a:endParaRPr lang="lv-LV" dirty="0">
              <a:solidFill>
                <a:srgbClr val="FFFF00"/>
              </a:solidFill>
            </a:endParaRPr>
          </a:p>
          <a:p>
            <a:pPr algn="l">
              <a:buFont typeface="Arial" panose="020B0604020202020204" pitchFamily="34" charset="0"/>
              <a:buChar char="•"/>
            </a:pPr>
            <a:r>
              <a:rPr lang="lv-LV" dirty="0">
                <a:solidFill>
                  <a:srgbClr val="FFFF00"/>
                </a:solidFill>
              </a:rPr>
              <a:t>Vērtētājs: </a:t>
            </a:r>
            <a:r>
              <a:rPr lang="lv-LV" dirty="0">
                <a:solidFill>
                  <a:schemeClr val="bg1"/>
                </a:solidFill>
              </a:rPr>
              <a:t>persona vai grupa, kas ir atbildīga par kompetences novērtēšanu. Viņiem parasti ir zināšanas un kvalifikācija, lai pieņemtu spriedumus par novērtējamo kompetenci.</a:t>
            </a:r>
          </a:p>
          <a:p>
            <a:pPr algn="l">
              <a:buFont typeface="Arial" panose="020B0604020202020204" pitchFamily="34" charset="0"/>
              <a:buChar char="•"/>
            </a:pPr>
            <a:endParaRPr lang="lv-LV" dirty="0">
              <a:solidFill>
                <a:srgbClr val="FFFF00"/>
              </a:solidFill>
            </a:endParaRPr>
          </a:p>
          <a:p>
            <a:pPr algn="l">
              <a:buFont typeface="Arial" panose="020B0604020202020204" pitchFamily="34" charset="0"/>
              <a:buChar char="•"/>
            </a:pPr>
            <a:r>
              <a:rPr lang="lv-LV" dirty="0">
                <a:solidFill>
                  <a:srgbClr val="FFFF00"/>
                </a:solidFill>
              </a:rPr>
              <a:t>Darba devējs/vadītājs: </a:t>
            </a:r>
            <a:r>
              <a:rPr lang="lv-LV" dirty="0">
                <a:solidFill>
                  <a:schemeClr val="bg1"/>
                </a:solidFill>
              </a:rPr>
              <a:t>persona vai organizācija, kas, iespējams, ir uzsākusi atzīšanas procesu un ir ieinteresēta atzītajā prasmē. Viņi var arī sniegt pierādījumus par kompetences īpašnieka darba pieredzi.</a:t>
            </a:r>
            <a:endParaRPr lang="en-IE" dirty="0">
              <a:solidFill>
                <a:schemeClr val="bg1"/>
              </a:solidFill>
            </a:endParaRPr>
          </a:p>
          <a:p>
            <a:pPr algn="l"/>
            <a:endParaRPr lang="en-IE" dirty="0"/>
          </a:p>
          <a:p>
            <a:pPr algn="l"/>
            <a:endParaRPr lang="en-IE" dirty="0"/>
          </a:p>
          <a:p>
            <a:pPr algn="l"/>
            <a:endParaRPr lang="en-IE" dirty="0"/>
          </a:p>
          <a:p>
            <a:pPr algn="l"/>
            <a:endParaRPr lang="en-IE" dirty="0"/>
          </a:p>
          <a:p>
            <a:pPr algn="l"/>
            <a:endParaRPr lang="en-GB" dirty="0"/>
          </a:p>
          <a:p>
            <a:pPr algn="l"/>
            <a:r>
              <a:rPr lang="de-DE" sz="1200" dirty="0">
                <a:solidFill>
                  <a:schemeClr val="bg1"/>
                </a:solidFill>
                <a:hlinkClick r:id="rId3"/>
              </a:rPr>
              <a:t>https://unesdoc.unesco.org/ark:/48223/pf0000374905</a:t>
            </a:r>
            <a:r>
              <a:rPr lang="de-DE" sz="1200" dirty="0">
                <a:solidFill>
                  <a:schemeClr val="bg1"/>
                </a:solidFill>
              </a:rPr>
              <a:t> </a:t>
            </a:r>
            <a:endParaRPr lang="en-GB" sz="1200"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376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88212" cy="2882831"/>
          </a:xfrm>
          <a:prstGeom prst="rect">
            <a:avLst/>
          </a:prstGeom>
        </p:spPr>
        <p:txBody>
          <a:bodyPr spcFirstLastPara="1" wrap="square" lIns="91425" tIns="91425" rIns="91425" bIns="91425" anchor="t" anchorCtr="0">
            <a:noAutofit/>
          </a:bodyPr>
          <a:lstStyle/>
          <a:p>
            <a:pPr algn="l"/>
            <a:r>
              <a:rPr lang="en-GB" sz="1600" b="1" dirty="0">
                <a:solidFill>
                  <a:schemeClr val="bg1"/>
                </a:solidFill>
              </a:rPr>
              <a:t>Kas </a:t>
            </a:r>
            <a:r>
              <a:rPr lang="en-GB" sz="1600" b="1" dirty="0" err="1">
                <a:solidFill>
                  <a:schemeClr val="bg1"/>
                </a:solidFill>
              </a:rPr>
              <a:t>ir</a:t>
            </a:r>
            <a:r>
              <a:rPr lang="en-GB" sz="1600" b="1" dirty="0">
                <a:solidFill>
                  <a:schemeClr val="bg1"/>
                </a:solidFill>
              </a:rPr>
              <a:t> </a:t>
            </a:r>
            <a:r>
              <a:rPr lang="en-GB" sz="1600" b="1" dirty="0" err="1">
                <a:solidFill>
                  <a:schemeClr val="bg1"/>
                </a:solidFill>
              </a:rPr>
              <a:t>prasmju</a:t>
            </a:r>
            <a:r>
              <a:rPr lang="en-GB" sz="1600" b="1" dirty="0">
                <a:solidFill>
                  <a:schemeClr val="bg1"/>
                </a:solidFill>
              </a:rPr>
              <a:t> </a:t>
            </a:r>
            <a:r>
              <a:rPr lang="en-GB" sz="1600" b="1" dirty="0" err="1">
                <a:solidFill>
                  <a:schemeClr val="bg1"/>
                </a:solidFill>
              </a:rPr>
              <a:t>atpazīšanas</a:t>
            </a:r>
            <a:r>
              <a:rPr lang="en-GB" sz="1600" b="1" dirty="0">
                <a:solidFill>
                  <a:schemeClr val="bg1"/>
                </a:solidFill>
              </a:rPr>
              <a:t> </a:t>
            </a:r>
            <a:r>
              <a:rPr lang="en-GB" sz="1600" b="1" dirty="0" err="1">
                <a:solidFill>
                  <a:srgbClr val="FFFF00"/>
                </a:solidFill>
              </a:rPr>
              <a:t>procesa</a:t>
            </a:r>
            <a:r>
              <a:rPr lang="en-GB" sz="1600" b="1" dirty="0">
                <a:solidFill>
                  <a:srgbClr val="FFFF00"/>
                </a:solidFill>
              </a:rPr>
              <a:t> </a:t>
            </a:r>
            <a:r>
              <a:rPr lang="en-GB" sz="1600" b="1" dirty="0" err="1">
                <a:solidFill>
                  <a:srgbClr val="FFFF00"/>
                </a:solidFill>
              </a:rPr>
              <a:t>dalībnieki</a:t>
            </a:r>
            <a:r>
              <a:rPr lang="en-GB" sz="1600" b="1" dirty="0">
                <a:solidFill>
                  <a:schemeClr val="bg1"/>
                </a:solidFill>
              </a:rPr>
              <a:t>?</a:t>
            </a:r>
            <a:endParaRPr lang="en-GB" dirty="0"/>
          </a:p>
          <a:p>
            <a:pPr algn="l"/>
            <a:r>
              <a:rPr lang="en-IE" dirty="0"/>
              <a:t> </a:t>
            </a:r>
            <a:endParaRPr lang="en-GB" dirty="0"/>
          </a:p>
          <a:p>
            <a:pPr algn="l">
              <a:buFont typeface="Arial" panose="020B0604020202020204" pitchFamily="34" charset="0"/>
              <a:buChar char="•"/>
            </a:pPr>
            <a:r>
              <a:rPr lang="lv-LV" dirty="0">
                <a:solidFill>
                  <a:srgbClr val="FFFF00"/>
                </a:solidFill>
              </a:rPr>
              <a:t>Profesionālā iestāde: </a:t>
            </a:r>
            <a:r>
              <a:rPr lang="lv-LV" dirty="0">
                <a:solidFill>
                  <a:schemeClr val="bg1"/>
                </a:solidFill>
              </a:rPr>
              <a:t>reglamentējoša vai nozarei specifiska iestāde, kas ir atbildīga par standartu noteikšanu profesijai vai nozarei, kurā kompetence tiek atzīta.</a:t>
            </a:r>
          </a:p>
          <a:p>
            <a:pPr algn="l">
              <a:buFont typeface="Arial" panose="020B0604020202020204" pitchFamily="34" charset="0"/>
              <a:buChar char="•"/>
            </a:pPr>
            <a:endParaRPr lang="lv-LV" dirty="0">
              <a:solidFill>
                <a:srgbClr val="FFFF00"/>
              </a:solidFill>
            </a:endParaRPr>
          </a:p>
          <a:p>
            <a:pPr algn="l">
              <a:buFont typeface="Arial" panose="020B0604020202020204" pitchFamily="34" charset="0"/>
              <a:buChar char="•"/>
            </a:pPr>
            <a:r>
              <a:rPr lang="lv-LV" dirty="0">
                <a:solidFill>
                  <a:srgbClr val="FFFF00"/>
                </a:solidFill>
              </a:rPr>
              <a:t>Pasniedzējs/izglītotājs: </a:t>
            </a:r>
            <a:r>
              <a:rPr lang="lv-LV" dirty="0">
                <a:solidFill>
                  <a:schemeClr val="bg1"/>
                </a:solidFill>
              </a:rPr>
              <a:t>persona vai organizācija, kas nodrošināja apmācību vai izglītību kompetences īpašniekam.</a:t>
            </a:r>
          </a:p>
          <a:p>
            <a:pPr algn="l">
              <a:buFont typeface="Arial" panose="020B0604020202020204" pitchFamily="34" charset="0"/>
              <a:buChar char="•"/>
            </a:pPr>
            <a:endParaRPr lang="lv-LV" dirty="0">
              <a:solidFill>
                <a:srgbClr val="FFFF00"/>
              </a:solidFill>
            </a:endParaRPr>
          </a:p>
          <a:p>
            <a:pPr algn="l">
              <a:buFont typeface="Arial" panose="020B0604020202020204" pitchFamily="34" charset="0"/>
              <a:buChar char="•"/>
            </a:pPr>
            <a:r>
              <a:rPr lang="lv-LV" dirty="0">
                <a:solidFill>
                  <a:srgbClr val="FFFF00"/>
                </a:solidFill>
              </a:rPr>
              <a:t>Vienaudžu grupa: </a:t>
            </a:r>
            <a:r>
              <a:rPr lang="lv-LV" dirty="0">
                <a:solidFill>
                  <a:schemeClr val="bg1"/>
                </a:solidFill>
              </a:rPr>
              <a:t>kolēģi vai citi profesionāļi, kas var sniegt atsauksmes par kompetences īpašnieka prasmēm un zināšanām.</a:t>
            </a:r>
            <a:endParaRPr lang="en-IE" dirty="0">
              <a:solidFill>
                <a:schemeClr val="bg1"/>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47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1354647"/>
          </a:xfrm>
          <a:prstGeom prst="rect">
            <a:avLst/>
          </a:prstGeom>
        </p:spPr>
        <p:txBody>
          <a:bodyPr spcFirstLastPara="1" wrap="square" lIns="91425" tIns="91425" rIns="91425" bIns="91425" anchor="t" anchorCtr="0">
            <a:noAutofit/>
          </a:bodyPr>
          <a:lstStyle/>
          <a:p>
            <a:pPr algn="l"/>
            <a:r>
              <a:rPr lang="en-GB" sz="1600" b="1" dirty="0">
                <a:solidFill>
                  <a:schemeClr val="bg1"/>
                </a:solidFill>
              </a:rPr>
              <a:t>Kas </a:t>
            </a:r>
            <a:r>
              <a:rPr lang="en-GB" sz="1600" b="1" dirty="0" err="1">
                <a:solidFill>
                  <a:schemeClr val="bg1"/>
                </a:solidFill>
              </a:rPr>
              <a:t>ir</a:t>
            </a:r>
            <a:r>
              <a:rPr lang="en-GB" sz="1600" b="1" dirty="0">
                <a:solidFill>
                  <a:schemeClr val="bg1"/>
                </a:solidFill>
              </a:rPr>
              <a:t> </a:t>
            </a:r>
            <a:r>
              <a:rPr lang="en-GB" sz="1600" b="1" dirty="0" err="1">
                <a:solidFill>
                  <a:schemeClr val="bg1"/>
                </a:solidFill>
              </a:rPr>
              <a:t>prasmju</a:t>
            </a:r>
            <a:r>
              <a:rPr lang="en-GB" sz="1600" b="1" dirty="0">
                <a:solidFill>
                  <a:schemeClr val="bg1"/>
                </a:solidFill>
              </a:rPr>
              <a:t> </a:t>
            </a:r>
            <a:r>
              <a:rPr lang="en-GB" sz="1600" b="1" dirty="0" err="1">
                <a:solidFill>
                  <a:schemeClr val="bg1"/>
                </a:solidFill>
              </a:rPr>
              <a:t>atpazīšanas</a:t>
            </a:r>
            <a:r>
              <a:rPr lang="en-GB" sz="1600" b="1" dirty="0">
                <a:solidFill>
                  <a:schemeClr val="bg1"/>
                </a:solidFill>
              </a:rPr>
              <a:t> </a:t>
            </a:r>
            <a:r>
              <a:rPr lang="en-GB" sz="1600" b="1" dirty="0" err="1">
                <a:solidFill>
                  <a:srgbClr val="FFFF00"/>
                </a:solidFill>
              </a:rPr>
              <a:t>procesa</a:t>
            </a:r>
            <a:r>
              <a:rPr lang="en-GB" sz="1600" b="1" dirty="0">
                <a:solidFill>
                  <a:srgbClr val="FFFF00"/>
                </a:solidFill>
              </a:rPr>
              <a:t> </a:t>
            </a:r>
            <a:r>
              <a:rPr lang="en-GB" sz="1600" b="1" dirty="0" err="1">
                <a:solidFill>
                  <a:srgbClr val="FFFF00"/>
                </a:solidFill>
              </a:rPr>
              <a:t>dalībnieki</a:t>
            </a:r>
            <a:r>
              <a:rPr lang="en-GB" sz="1600" b="1" dirty="0">
                <a:solidFill>
                  <a:schemeClr val="bg1"/>
                </a:solidFill>
              </a:rPr>
              <a:t>?</a:t>
            </a:r>
            <a:endParaRPr lang="en-GB" dirty="0"/>
          </a:p>
          <a:p>
            <a:pPr algn="l"/>
            <a:r>
              <a:rPr lang="en-IE" dirty="0"/>
              <a:t> </a:t>
            </a:r>
            <a:endParaRPr lang="en-GB" dirty="0"/>
          </a:p>
          <a:p>
            <a:pPr algn="l">
              <a:buFont typeface="Arial" panose="020B0604020202020204" pitchFamily="34" charset="0"/>
              <a:buChar char="•"/>
            </a:pPr>
            <a:r>
              <a:rPr lang="lv-LV" dirty="0">
                <a:solidFill>
                  <a:srgbClr val="FFFF00"/>
                </a:solidFill>
              </a:rPr>
              <a:t>Attiecīgās ieinteresētās personas: </a:t>
            </a:r>
            <a:r>
              <a:rPr lang="lv-LV" dirty="0">
                <a:solidFill>
                  <a:schemeClr val="bg1"/>
                </a:solidFill>
              </a:rPr>
              <a:t>citas personas vai grupas, kuras ir ieinteresētas, lai viņu kompetences tiktu atzītas, piemēram, klienti vai piegādātāji.</a:t>
            </a:r>
            <a:endParaRPr lang="en-US" dirty="0">
              <a:solidFill>
                <a:schemeClr val="bg1"/>
              </a:solidFill>
            </a:endParaRPr>
          </a:p>
          <a:p>
            <a:pPr marL="114300" indent="0" algn="l"/>
            <a:endParaRPr lang="en-US" dirty="0">
              <a:solidFill>
                <a:srgbClr val="FFFF00"/>
              </a:solidFill>
            </a:endParaRPr>
          </a:p>
          <a:p>
            <a:pPr algn="l">
              <a:buFont typeface="Arial" panose="020B0604020202020204" pitchFamily="34" charset="0"/>
              <a:buChar char="•"/>
            </a:pPr>
            <a:endParaRPr lang="en-US" dirty="0">
              <a:solidFill>
                <a:srgbClr val="FFFF00"/>
              </a:solidFill>
            </a:endParaRPr>
          </a:p>
          <a:p>
            <a:pPr algn="l"/>
            <a:endParaRPr lang="en-IE" dirty="0"/>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10421"/>
      </p:ext>
    </p:extLst>
  </p:cSld>
  <p:clrMapOvr>
    <a:masterClrMapping/>
  </p:clrMapOvr>
</p:sld>
</file>

<file path=ppt/theme/theme1.xml><?xml version="1.0" encoding="utf-8"?>
<a:theme xmlns:a="http://schemas.openxmlformats.org/drawingml/2006/main"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Custom 1">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TotalTime>
  <Words>1905</Words>
  <Application>Microsoft Office PowerPoint</Application>
  <PresentationFormat>On-screen Show (16:9)</PresentationFormat>
  <Paragraphs>291</Paragraphs>
  <Slides>37</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Montserrat</vt:lpstr>
      <vt:lpstr>Muli</vt:lpstr>
      <vt:lpstr>Noto Sans</vt:lpstr>
      <vt:lpstr>Open Sans</vt:lpstr>
      <vt:lpstr>Professional Company Report by Slidesgo</vt:lpstr>
      <vt:lpstr>PowerPoint Presentation</vt:lpstr>
      <vt:lpstr>Ievads</vt:lpstr>
      <vt:lpstr>A: Par tēmu Modeļi caurviju prasmju atpazīšanai </vt:lpstr>
      <vt:lpstr>A1: Kas ir prasmju atpazīšanas procesa dalībnieki?</vt:lpstr>
      <vt:lpstr>PowerPoint Presentation</vt:lpstr>
      <vt:lpstr>PowerPoint Presentation</vt:lpstr>
      <vt:lpstr>PowerPoint Presentation</vt:lpstr>
      <vt:lpstr>PowerPoint Presentation</vt:lpstr>
      <vt:lpstr>PowerPoint Presentation</vt:lpstr>
      <vt:lpstr>A2:  Prasmju atpazīšanas procesa posmi</vt:lpstr>
      <vt:lpstr>PowerPoint Presentation</vt:lpstr>
      <vt:lpstr>PowerPoint Presentation</vt:lpstr>
      <vt:lpstr>PowerPoint Presentation</vt:lpstr>
      <vt:lpstr>PowerPoint Presentation</vt:lpstr>
      <vt:lpstr>A3: Instrumenti caurviju prasmju novērtēšanas atbalstam</vt:lpstr>
      <vt:lpstr>PowerPoint Presentation</vt:lpstr>
      <vt:lpstr>PowerPoint Presentation</vt:lpstr>
      <vt:lpstr>PowerPoint Presentation</vt:lpstr>
      <vt:lpstr>PowerPoint Presentation</vt:lpstr>
      <vt:lpstr>PowerPoint Presentation</vt:lpstr>
      <vt:lpstr>A4: Caurviju prasmju atpazīšanas matrica</vt:lpstr>
      <vt:lpstr>PowerPoint Presentation</vt:lpstr>
      <vt:lpstr>PowerPoint Presentation</vt:lpstr>
      <vt:lpstr>PowerPoint Presentation</vt:lpstr>
      <vt:lpstr>A5: Caurviju prasmju analīze, balstoties uz pierādījumiem</vt:lpstr>
      <vt:lpstr>PowerPoint Presentation</vt:lpstr>
      <vt:lpstr>PowerPoint Presentation</vt:lpstr>
      <vt:lpstr>PowerPoint Presentation</vt:lpstr>
      <vt:lpstr>PowerPoint Presentation</vt:lpstr>
      <vt:lpstr>PowerPoint Presentation</vt:lpstr>
      <vt:lpstr>B: Aktivitāte  Personu iesaistīšana viņu prasmju atpazīšanas procesā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UPB;Marc Beutner</dc:creator>
  <cp:lastModifiedBy>Daiga Kalniņa</cp:lastModifiedBy>
  <cp:revision>140</cp:revision>
  <dcterms:modified xsi:type="dcterms:W3CDTF">2024-01-13T18:01:45Z</dcterms:modified>
</cp:coreProperties>
</file>