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Lst>
  <p:sldSz cy="5143500" cx="9144000"/>
  <p:notesSz cx="6858000" cy="9144000"/>
  <p:embeddedFontLst>
    <p:embeddedFont>
      <p:font typeface="Montserrat"/>
      <p:regular r:id="rId37"/>
      <p:bold r:id="rId38"/>
      <p:italic r:id="rId39"/>
      <p:boldItalic r:id="rId40"/>
    </p:embeddedFont>
    <p:embeddedFont>
      <p:font typeface="Noto Sans"/>
      <p:regular r:id="rId41"/>
      <p:bold r:id="rId42"/>
      <p:italic r:id="rId43"/>
      <p:boldItalic r:id="rId44"/>
    </p:embeddedFont>
    <p:embeddedFont>
      <p:font typeface="BenchNine"/>
      <p:regular r:id="rId45"/>
      <p:bold r:id="rId46"/>
    </p:embeddedFont>
    <p:embeddedFont>
      <p:font typeface="Josefin Sans"/>
      <p:regular r:id="rId47"/>
      <p:bold r:id="rId48"/>
      <p:italic r:id="rId49"/>
      <p:boldItalic r:id="rId50"/>
    </p:embeddedFont>
    <p:embeddedFont>
      <p:font typeface="Open Sans"/>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5" roundtripDataSignature="AMtx7mg1t9k08sFEvrX5KCpWtxc4mGiC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42" Type="http://schemas.openxmlformats.org/officeDocument/2006/relationships/font" Target="fonts/NotoSans-bold.fntdata"/><Relationship Id="rId41" Type="http://schemas.openxmlformats.org/officeDocument/2006/relationships/font" Target="fonts/NotoSans-regular.fntdata"/><Relationship Id="rId44" Type="http://schemas.openxmlformats.org/officeDocument/2006/relationships/font" Target="fonts/NotoSans-boldItalic.fntdata"/><Relationship Id="rId43" Type="http://schemas.openxmlformats.org/officeDocument/2006/relationships/font" Target="fonts/NotoSans-italic.fntdata"/><Relationship Id="rId46" Type="http://schemas.openxmlformats.org/officeDocument/2006/relationships/font" Target="fonts/BenchNine-bold.fntdata"/><Relationship Id="rId45" Type="http://schemas.openxmlformats.org/officeDocument/2006/relationships/font" Target="fonts/BenchNin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JosefinSans-bold.fntdata"/><Relationship Id="rId47" Type="http://schemas.openxmlformats.org/officeDocument/2006/relationships/font" Target="fonts/JosefinSans-regular.fntdata"/><Relationship Id="rId49" Type="http://schemas.openxmlformats.org/officeDocument/2006/relationships/font" Target="fonts/JosefinSans-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font" Target="fonts/Montserrat-regular.fntdata"/><Relationship Id="rId36" Type="http://schemas.openxmlformats.org/officeDocument/2006/relationships/slide" Target="slides/slide32.xml"/><Relationship Id="rId39" Type="http://schemas.openxmlformats.org/officeDocument/2006/relationships/font" Target="fonts/Montserrat-italic.fntdata"/><Relationship Id="rId38" Type="http://schemas.openxmlformats.org/officeDocument/2006/relationships/font" Target="fonts/Montserrat-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OpenSans-regular.fntdata"/><Relationship Id="rId50" Type="http://schemas.openxmlformats.org/officeDocument/2006/relationships/font" Target="fonts/JosefinSans-boldItalic.fntdata"/><Relationship Id="rId53" Type="http://schemas.openxmlformats.org/officeDocument/2006/relationships/font" Target="fonts/OpenSans-italic.fntdata"/><Relationship Id="rId52" Type="http://schemas.openxmlformats.org/officeDocument/2006/relationships/font" Target="fonts/OpenSans-bold.fntdata"/><Relationship Id="rId11" Type="http://schemas.openxmlformats.org/officeDocument/2006/relationships/slide" Target="slides/slide7.xml"/><Relationship Id="rId55" Type="http://customschemas.google.com/relationships/presentationmetadata" Target="metadata"/><Relationship Id="rId10" Type="http://schemas.openxmlformats.org/officeDocument/2006/relationships/slide" Target="slides/slide6.xml"/><Relationship Id="rId54" Type="http://schemas.openxmlformats.org/officeDocument/2006/relationships/font" Target="fonts/OpenSans-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0" name="Google Shape;53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4" name="Google Shape;54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8" name="Google Shape;55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 name="Google Shape;9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3"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1_1">
    <p:bg>
      <p:bgPr>
        <a:gradFill>
          <a:gsLst>
            <a:gs pos="0">
              <a:schemeClr val="dk1"/>
            </a:gs>
            <a:gs pos="100000">
              <a:schemeClr val="lt2"/>
            </a:gs>
          </a:gsLst>
          <a:lin ang="0" scaled="0"/>
        </a:gradFill>
      </p:bgPr>
    </p:bg>
    <p:spTree>
      <p:nvGrpSpPr>
        <p:cNvPr id="14" name="Shape 14"/>
        <p:cNvGrpSpPr/>
        <p:nvPr/>
      </p:nvGrpSpPr>
      <p:grpSpPr>
        <a:xfrm>
          <a:off x="0" y="0"/>
          <a:ext cx="0" cy="0"/>
          <a:chOff x="0" y="0"/>
          <a:chExt cx="0" cy="0"/>
        </a:xfrm>
      </p:grpSpPr>
      <p:sp>
        <p:nvSpPr>
          <p:cNvPr id="15" name="Google Shape;15;p35"/>
          <p:cNvSpPr txBox="1"/>
          <p:nvPr>
            <p:ph type="title"/>
          </p:nvPr>
        </p:nvSpPr>
        <p:spPr>
          <a:xfrm>
            <a:off x="1560825" y="1587425"/>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16" name="Google Shape;16;p35"/>
          <p:cNvSpPr txBox="1"/>
          <p:nvPr>
            <p:ph idx="1" type="subTitle"/>
          </p:nvPr>
        </p:nvSpPr>
        <p:spPr>
          <a:xfrm>
            <a:off x="2355900" y="1874500"/>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17" name="Google Shape;17;p35"/>
          <p:cNvSpPr txBox="1"/>
          <p:nvPr>
            <p:ph idx="2" type="title"/>
          </p:nvPr>
        </p:nvSpPr>
        <p:spPr>
          <a:xfrm>
            <a:off x="4784275" y="1587400"/>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8" name="Google Shape;18;p35"/>
          <p:cNvSpPr txBox="1"/>
          <p:nvPr>
            <p:ph idx="3" type="subTitle"/>
          </p:nvPr>
        </p:nvSpPr>
        <p:spPr>
          <a:xfrm>
            <a:off x="4784275" y="1874500"/>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19" name="Google Shape;19;p35"/>
          <p:cNvSpPr txBox="1"/>
          <p:nvPr>
            <p:ph idx="4" type="title"/>
          </p:nvPr>
        </p:nvSpPr>
        <p:spPr>
          <a:xfrm>
            <a:off x="4784275" y="3110125"/>
            <a:ext cx="2799000" cy="421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i="0" sz="140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20" name="Google Shape;20;p35"/>
          <p:cNvSpPr txBox="1"/>
          <p:nvPr>
            <p:ph idx="5" type="subTitle"/>
          </p:nvPr>
        </p:nvSpPr>
        <p:spPr>
          <a:xfrm>
            <a:off x="4784275" y="3397225"/>
            <a:ext cx="1917900" cy="644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p:txBody>
      </p:sp>
      <p:sp>
        <p:nvSpPr>
          <p:cNvPr id="21" name="Google Shape;21;p35"/>
          <p:cNvSpPr txBox="1"/>
          <p:nvPr>
            <p:ph idx="6" type="title"/>
          </p:nvPr>
        </p:nvSpPr>
        <p:spPr>
          <a:xfrm>
            <a:off x="1560900" y="3110150"/>
            <a:ext cx="2799000" cy="421500"/>
          </a:xfrm>
          <a:prstGeom prst="rect">
            <a:avLst/>
          </a:prstGeom>
          <a:noFill/>
          <a:ln>
            <a:noFill/>
          </a:ln>
        </p:spPr>
        <p:txBody>
          <a:bodyPr anchorCtr="0" anchor="ctr" bIns="0" lIns="0" spcFirstLastPara="1" rIns="0" wrap="square" tIns="0">
            <a:noAutofit/>
          </a:bodyPr>
          <a:lstStyle>
            <a:lvl1pPr lvl="0" algn="r">
              <a:lnSpc>
                <a:spcPct val="100000"/>
              </a:lnSpc>
              <a:spcBef>
                <a:spcPts val="0"/>
              </a:spcBef>
              <a:spcAft>
                <a:spcPts val="0"/>
              </a:spcAft>
              <a:buSzPts val="1400"/>
              <a:buNone/>
              <a:defRPr i="0" sz="140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p:txBody>
      </p:sp>
      <p:sp>
        <p:nvSpPr>
          <p:cNvPr id="22" name="Google Shape;22;p35"/>
          <p:cNvSpPr txBox="1"/>
          <p:nvPr>
            <p:ph idx="7" type="subTitle"/>
          </p:nvPr>
        </p:nvSpPr>
        <p:spPr>
          <a:xfrm>
            <a:off x="2355900" y="3397225"/>
            <a:ext cx="2003700" cy="6447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p:txBody>
      </p:sp>
      <p:sp>
        <p:nvSpPr>
          <p:cNvPr id="23" name="Google Shape;23;p35"/>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4" name="Google Shape;24;p35"/>
          <p:cNvSpPr txBox="1"/>
          <p:nvPr>
            <p:ph idx="9" type="title"/>
          </p:nvPr>
        </p:nvSpPr>
        <p:spPr>
          <a:xfrm>
            <a:off x="7393940" y="1363904"/>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
        <p:nvSpPr>
          <p:cNvPr id="25" name="Google Shape;25;p35"/>
          <p:cNvSpPr txBox="1"/>
          <p:nvPr>
            <p:ph idx="13" type="title"/>
          </p:nvPr>
        </p:nvSpPr>
        <p:spPr>
          <a:xfrm>
            <a:off x="717604" y="2885223"/>
            <a:ext cx="1028700" cy="554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35"/>
          <p:cNvSpPr txBox="1"/>
          <p:nvPr>
            <p:ph idx="14" type="title"/>
          </p:nvPr>
        </p:nvSpPr>
        <p:spPr>
          <a:xfrm>
            <a:off x="7393940" y="2885223"/>
            <a:ext cx="1028700" cy="55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dk1"/>
            </a:gs>
            <a:gs pos="100000">
              <a:schemeClr val="lt2"/>
            </a:gs>
          </a:gsLst>
          <a:lin ang="2698631" scaled="0"/>
        </a:gradFill>
      </p:bgPr>
    </p:bg>
    <p:spTree>
      <p:nvGrpSpPr>
        <p:cNvPr id="27" name="Shape 27"/>
        <p:cNvGrpSpPr/>
        <p:nvPr/>
      </p:nvGrpSpPr>
      <p:grpSpPr>
        <a:xfrm>
          <a:off x="0" y="0"/>
          <a:ext cx="0" cy="0"/>
          <a:chOff x="0" y="0"/>
          <a:chExt cx="0" cy="0"/>
        </a:xfrm>
      </p:grpSpPr>
      <p:sp>
        <p:nvSpPr>
          <p:cNvPr id="28" name="Google Shape;28;p36"/>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9" name="Google Shape;29;p36"/>
          <p:cNvSpPr txBox="1"/>
          <p:nvPr>
            <p:ph idx="1" type="subTitle"/>
          </p:nvPr>
        </p:nvSpPr>
        <p:spPr>
          <a:xfrm>
            <a:off x="6205575" y="3547225"/>
            <a:ext cx="22152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4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chemeClr val="lt2"/>
            </a:gs>
            <a:gs pos="100000">
              <a:schemeClr val="dk1"/>
            </a:gs>
          </a:gsLst>
          <a:lin ang="2698631" scaled="0"/>
        </a:gradFill>
      </p:bgPr>
    </p:bg>
    <p:spTree>
      <p:nvGrpSpPr>
        <p:cNvPr id="30" name="Shape 30"/>
        <p:cNvGrpSpPr/>
        <p:nvPr/>
      </p:nvGrpSpPr>
      <p:grpSpPr>
        <a:xfrm>
          <a:off x="0" y="0"/>
          <a:ext cx="0" cy="0"/>
          <a:chOff x="0" y="0"/>
          <a:chExt cx="0" cy="0"/>
        </a:xfrm>
      </p:grpSpPr>
      <p:sp>
        <p:nvSpPr>
          <p:cNvPr id="31" name="Google Shape;31;p37"/>
          <p:cNvSpPr txBox="1"/>
          <p:nvPr>
            <p:ph type="title"/>
          </p:nvPr>
        </p:nvSpPr>
        <p:spPr>
          <a:xfrm>
            <a:off x="5573475" y="1621225"/>
            <a:ext cx="2847300" cy="8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p:txBody>
      </p:sp>
      <p:sp>
        <p:nvSpPr>
          <p:cNvPr id="32" name="Google Shape;32;p37"/>
          <p:cNvSpPr txBox="1"/>
          <p:nvPr>
            <p:ph idx="1" type="subTitle"/>
          </p:nvPr>
        </p:nvSpPr>
        <p:spPr>
          <a:xfrm>
            <a:off x="4634100" y="2571750"/>
            <a:ext cx="3786600" cy="792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lt1"/>
              </a:buClr>
              <a:buSzPts val="2800"/>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
    <p:bg>
      <p:bgPr>
        <a:gradFill>
          <a:gsLst>
            <a:gs pos="0">
              <a:schemeClr val="lt2"/>
            </a:gs>
            <a:gs pos="100000">
              <a:schemeClr val="dk1"/>
            </a:gs>
          </a:gsLst>
          <a:lin ang="0" scaled="0"/>
        </a:gradFill>
      </p:bgPr>
    </p:bg>
    <p:spTree>
      <p:nvGrpSpPr>
        <p:cNvPr id="33" name="Shape 33"/>
        <p:cNvGrpSpPr/>
        <p:nvPr/>
      </p:nvGrpSpPr>
      <p:grpSpPr>
        <a:xfrm>
          <a:off x="0" y="0"/>
          <a:ext cx="0" cy="0"/>
          <a:chOff x="0" y="0"/>
          <a:chExt cx="0" cy="0"/>
        </a:xfrm>
      </p:grpSpPr>
      <p:sp>
        <p:nvSpPr>
          <p:cNvPr id="34" name="Google Shape;34;p38"/>
          <p:cNvSpPr txBox="1"/>
          <p:nvPr>
            <p:ph type="title"/>
          </p:nvPr>
        </p:nvSpPr>
        <p:spPr>
          <a:xfrm>
            <a:off x="3456150" y="3172325"/>
            <a:ext cx="2231700" cy="3654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SzPts val="1200"/>
              <a:buNone/>
              <a:defRPr i="0" sz="1200"/>
            </a:lvl1pPr>
            <a:lvl2pPr lvl="1" algn="l">
              <a:lnSpc>
                <a:spcPct val="100000"/>
              </a:lnSpc>
              <a:spcBef>
                <a:spcPts val="0"/>
              </a:spcBef>
              <a:spcAft>
                <a:spcPts val="0"/>
              </a:spcAft>
              <a:buSzPts val="1300"/>
              <a:buFont typeface="BenchNine"/>
              <a:buNone/>
              <a:defRPr sz="1300">
                <a:latin typeface="BenchNine"/>
                <a:ea typeface="BenchNine"/>
                <a:cs typeface="BenchNine"/>
                <a:sym typeface="BenchNine"/>
              </a:defRPr>
            </a:lvl2pPr>
            <a:lvl3pPr lvl="2" algn="l">
              <a:lnSpc>
                <a:spcPct val="100000"/>
              </a:lnSpc>
              <a:spcBef>
                <a:spcPts val="0"/>
              </a:spcBef>
              <a:spcAft>
                <a:spcPts val="0"/>
              </a:spcAft>
              <a:buSzPts val="1300"/>
              <a:buFont typeface="BenchNine"/>
              <a:buNone/>
              <a:defRPr sz="1300">
                <a:latin typeface="BenchNine"/>
                <a:ea typeface="BenchNine"/>
                <a:cs typeface="BenchNine"/>
                <a:sym typeface="BenchNine"/>
              </a:defRPr>
            </a:lvl3pPr>
            <a:lvl4pPr lvl="3" algn="l">
              <a:lnSpc>
                <a:spcPct val="100000"/>
              </a:lnSpc>
              <a:spcBef>
                <a:spcPts val="0"/>
              </a:spcBef>
              <a:spcAft>
                <a:spcPts val="0"/>
              </a:spcAft>
              <a:buSzPts val="1300"/>
              <a:buFont typeface="BenchNine"/>
              <a:buNone/>
              <a:defRPr sz="1300">
                <a:latin typeface="BenchNine"/>
                <a:ea typeface="BenchNine"/>
                <a:cs typeface="BenchNine"/>
                <a:sym typeface="BenchNine"/>
              </a:defRPr>
            </a:lvl4pPr>
            <a:lvl5pPr lvl="4" algn="l">
              <a:lnSpc>
                <a:spcPct val="100000"/>
              </a:lnSpc>
              <a:spcBef>
                <a:spcPts val="0"/>
              </a:spcBef>
              <a:spcAft>
                <a:spcPts val="0"/>
              </a:spcAft>
              <a:buSzPts val="1300"/>
              <a:buFont typeface="BenchNine"/>
              <a:buNone/>
              <a:defRPr sz="1300">
                <a:latin typeface="BenchNine"/>
                <a:ea typeface="BenchNine"/>
                <a:cs typeface="BenchNine"/>
                <a:sym typeface="BenchNine"/>
              </a:defRPr>
            </a:lvl5pPr>
            <a:lvl6pPr lvl="5" algn="l">
              <a:lnSpc>
                <a:spcPct val="100000"/>
              </a:lnSpc>
              <a:spcBef>
                <a:spcPts val="0"/>
              </a:spcBef>
              <a:spcAft>
                <a:spcPts val="0"/>
              </a:spcAft>
              <a:buSzPts val="1300"/>
              <a:buFont typeface="BenchNine"/>
              <a:buNone/>
              <a:defRPr sz="1300">
                <a:latin typeface="BenchNine"/>
                <a:ea typeface="BenchNine"/>
                <a:cs typeface="BenchNine"/>
                <a:sym typeface="BenchNine"/>
              </a:defRPr>
            </a:lvl6pPr>
            <a:lvl7pPr lvl="6" algn="l">
              <a:lnSpc>
                <a:spcPct val="100000"/>
              </a:lnSpc>
              <a:spcBef>
                <a:spcPts val="0"/>
              </a:spcBef>
              <a:spcAft>
                <a:spcPts val="0"/>
              </a:spcAft>
              <a:buSzPts val="1300"/>
              <a:buFont typeface="BenchNine"/>
              <a:buNone/>
              <a:defRPr sz="1300">
                <a:latin typeface="BenchNine"/>
                <a:ea typeface="BenchNine"/>
                <a:cs typeface="BenchNine"/>
                <a:sym typeface="BenchNine"/>
              </a:defRPr>
            </a:lvl7pPr>
            <a:lvl8pPr lvl="7" algn="l">
              <a:lnSpc>
                <a:spcPct val="100000"/>
              </a:lnSpc>
              <a:spcBef>
                <a:spcPts val="0"/>
              </a:spcBef>
              <a:spcAft>
                <a:spcPts val="0"/>
              </a:spcAft>
              <a:buSzPts val="1300"/>
              <a:buFont typeface="BenchNine"/>
              <a:buNone/>
              <a:defRPr sz="1300">
                <a:latin typeface="BenchNine"/>
                <a:ea typeface="BenchNine"/>
                <a:cs typeface="BenchNine"/>
                <a:sym typeface="BenchNine"/>
              </a:defRPr>
            </a:lvl8pPr>
            <a:lvl9pPr lvl="8" algn="l">
              <a:lnSpc>
                <a:spcPct val="100000"/>
              </a:lnSpc>
              <a:spcBef>
                <a:spcPts val="0"/>
              </a:spcBef>
              <a:spcAft>
                <a:spcPts val="0"/>
              </a:spcAft>
              <a:buSzPts val="1300"/>
              <a:buFont typeface="BenchNine"/>
              <a:buNone/>
              <a:defRPr sz="1300">
                <a:latin typeface="BenchNine"/>
                <a:ea typeface="BenchNine"/>
                <a:cs typeface="BenchNine"/>
                <a:sym typeface="BenchNine"/>
              </a:defRPr>
            </a:lvl9pPr>
          </a:lstStyle>
          <a:p/>
        </p:txBody>
      </p:sp>
      <p:sp>
        <p:nvSpPr>
          <p:cNvPr id="35" name="Google Shape;35;p38"/>
          <p:cNvSpPr txBox="1"/>
          <p:nvPr>
            <p:ph idx="1" type="subTitle"/>
          </p:nvPr>
        </p:nvSpPr>
        <p:spPr>
          <a:xfrm>
            <a:off x="1933200" y="2030225"/>
            <a:ext cx="5277600" cy="12633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1800"/>
              <a:buNone/>
              <a:defRPr>
                <a:latin typeface="Open Sans"/>
                <a:ea typeface="Open Sans"/>
                <a:cs typeface="Open Sans"/>
                <a:sym typeface="Open Sans"/>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p:cSld name="BLANK_1_1_1">
    <p:bg>
      <p:bgPr>
        <a:gradFill>
          <a:gsLst>
            <a:gs pos="0">
              <a:schemeClr val="lt2"/>
            </a:gs>
            <a:gs pos="100000">
              <a:schemeClr val="dk1"/>
            </a:gs>
          </a:gsLst>
          <a:lin ang="0" scaled="0"/>
        </a:gradFill>
      </p:bgPr>
    </p:bg>
    <p:spTree>
      <p:nvGrpSpPr>
        <p:cNvPr id="36" name="Shape 36"/>
        <p:cNvGrpSpPr/>
        <p:nvPr/>
      </p:nvGrpSpPr>
      <p:grpSpPr>
        <a:xfrm>
          <a:off x="0" y="0"/>
          <a:ext cx="0" cy="0"/>
          <a:chOff x="0" y="0"/>
          <a:chExt cx="0" cy="0"/>
        </a:xfrm>
      </p:grpSpPr>
      <p:sp>
        <p:nvSpPr>
          <p:cNvPr id="37" name="Google Shape;37;p39"/>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sz="36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38" name="Google Shape;38;p39"/>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1400">
                <a:latin typeface="Open Sans"/>
                <a:ea typeface="Open Sans"/>
                <a:cs typeface="Open Sans"/>
                <a:sym typeface="Open Sans"/>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SECTION_TITLE_AND_DESCRIPTION_2">
    <p:bg>
      <p:bgPr>
        <a:gradFill>
          <a:gsLst>
            <a:gs pos="0">
              <a:schemeClr val="lt2"/>
            </a:gs>
            <a:gs pos="100000">
              <a:schemeClr val="dk1"/>
            </a:gs>
          </a:gsLst>
          <a:lin ang="0" scaled="0"/>
        </a:gradFill>
      </p:bgPr>
    </p:bg>
    <p:spTree>
      <p:nvGrpSpPr>
        <p:cNvPr id="39" name="Shape 39"/>
        <p:cNvGrpSpPr/>
        <p:nvPr/>
      </p:nvGrpSpPr>
      <p:grpSpPr>
        <a:xfrm>
          <a:off x="0" y="0"/>
          <a:ext cx="0" cy="0"/>
          <a:chOff x="0" y="0"/>
          <a:chExt cx="0" cy="0"/>
        </a:xfrm>
      </p:grpSpPr>
      <p:sp>
        <p:nvSpPr>
          <p:cNvPr id="40" name="Google Shape;40;p40"/>
          <p:cNvSpPr txBox="1"/>
          <p:nvPr>
            <p:ph type="title"/>
          </p:nvPr>
        </p:nvSpPr>
        <p:spPr>
          <a:xfrm>
            <a:off x="720000" y="1233175"/>
            <a:ext cx="4461300" cy="1482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200"/>
              <a:buNone/>
              <a:defRPr sz="3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1" name="Google Shape;41;p40"/>
          <p:cNvSpPr txBox="1"/>
          <p:nvPr>
            <p:ph idx="1" type="subTitle"/>
          </p:nvPr>
        </p:nvSpPr>
        <p:spPr>
          <a:xfrm>
            <a:off x="720000" y="2872425"/>
            <a:ext cx="4828200" cy="1591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800"/>
              <a:buFont typeface="Open Sans"/>
              <a:buChar char="●"/>
              <a:defRPr sz="1400">
                <a:latin typeface="Open Sans"/>
                <a:ea typeface="Open Sans"/>
                <a:cs typeface="Open Sans"/>
                <a:sym typeface="Open Sans"/>
              </a:defRPr>
            </a:lvl1pPr>
            <a:lvl2pPr lvl="1" algn="ctr">
              <a:lnSpc>
                <a:spcPct val="100000"/>
              </a:lnSpc>
              <a:spcBef>
                <a:spcPts val="0"/>
              </a:spcBef>
              <a:spcAft>
                <a:spcPts val="0"/>
              </a:spcAft>
              <a:buSzPts val="800"/>
              <a:buFont typeface="Open Sans"/>
              <a:buChar char="○"/>
              <a:defRPr sz="2100"/>
            </a:lvl2pPr>
            <a:lvl3pPr lvl="2" algn="ctr">
              <a:lnSpc>
                <a:spcPct val="100000"/>
              </a:lnSpc>
              <a:spcBef>
                <a:spcPts val="0"/>
              </a:spcBef>
              <a:spcAft>
                <a:spcPts val="0"/>
              </a:spcAft>
              <a:buSzPts val="800"/>
              <a:buFont typeface="Open Sans"/>
              <a:buChar char="■"/>
              <a:defRPr sz="2100"/>
            </a:lvl3pPr>
            <a:lvl4pPr lvl="3" algn="ctr">
              <a:lnSpc>
                <a:spcPct val="100000"/>
              </a:lnSpc>
              <a:spcBef>
                <a:spcPts val="0"/>
              </a:spcBef>
              <a:spcAft>
                <a:spcPts val="0"/>
              </a:spcAft>
              <a:buSzPts val="800"/>
              <a:buFont typeface="Open Sans"/>
              <a:buChar char="●"/>
              <a:defRPr sz="2100"/>
            </a:lvl4pPr>
            <a:lvl5pPr lvl="4" algn="ctr">
              <a:lnSpc>
                <a:spcPct val="100000"/>
              </a:lnSpc>
              <a:spcBef>
                <a:spcPts val="0"/>
              </a:spcBef>
              <a:spcAft>
                <a:spcPts val="0"/>
              </a:spcAft>
              <a:buSzPts val="1100"/>
              <a:buFont typeface="Open Sans"/>
              <a:buChar char="○"/>
              <a:defRPr sz="2100"/>
            </a:lvl5pPr>
            <a:lvl6pPr lvl="5" algn="ctr">
              <a:lnSpc>
                <a:spcPct val="100000"/>
              </a:lnSpc>
              <a:spcBef>
                <a:spcPts val="0"/>
              </a:spcBef>
              <a:spcAft>
                <a:spcPts val="0"/>
              </a:spcAft>
              <a:buSzPts val="1100"/>
              <a:buFont typeface="Open Sans"/>
              <a:buChar char="■"/>
              <a:defRPr sz="2100"/>
            </a:lvl6pPr>
            <a:lvl7pPr lvl="6" algn="ctr">
              <a:lnSpc>
                <a:spcPct val="100000"/>
              </a:lnSpc>
              <a:spcBef>
                <a:spcPts val="0"/>
              </a:spcBef>
              <a:spcAft>
                <a:spcPts val="0"/>
              </a:spcAft>
              <a:buSzPts val="700"/>
              <a:buFont typeface="Open Sans"/>
              <a:buChar char="●"/>
              <a:defRPr sz="2100"/>
            </a:lvl7pPr>
            <a:lvl8pPr lvl="7" algn="ctr">
              <a:lnSpc>
                <a:spcPct val="100000"/>
              </a:lnSpc>
              <a:spcBef>
                <a:spcPts val="0"/>
              </a:spcBef>
              <a:spcAft>
                <a:spcPts val="0"/>
              </a:spcAft>
              <a:buSzPts val="700"/>
              <a:buFont typeface="Open Sans"/>
              <a:buChar char="○"/>
              <a:defRPr sz="2100"/>
            </a:lvl8pPr>
            <a:lvl9pPr lvl="8" algn="ctr">
              <a:lnSpc>
                <a:spcPct val="100000"/>
              </a:lnSpc>
              <a:spcBef>
                <a:spcPts val="0"/>
              </a:spcBef>
              <a:spcAft>
                <a:spcPts val="0"/>
              </a:spcAft>
              <a:buSzPts val="600"/>
              <a:buFont typeface="Open Sans"/>
              <a:buChar char="■"/>
              <a:defRPr sz="2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gradFill>
          <a:gsLst>
            <a:gs pos="0">
              <a:schemeClr val="dk1"/>
            </a:gs>
            <a:gs pos="100000">
              <a:schemeClr val="lt2"/>
            </a:gs>
          </a:gsLst>
          <a:lin ang="2698631" scaled="0"/>
        </a:gradFill>
      </p:bgPr>
    </p:bg>
    <p:spTree>
      <p:nvGrpSpPr>
        <p:cNvPr id="42" name="Shape 42"/>
        <p:cNvGrpSpPr/>
        <p:nvPr/>
      </p:nvGrpSpPr>
      <p:grpSpPr>
        <a:xfrm>
          <a:off x="0" y="0"/>
          <a:ext cx="0" cy="0"/>
          <a:chOff x="0" y="0"/>
          <a:chExt cx="0" cy="0"/>
        </a:xfrm>
      </p:grpSpPr>
      <p:sp>
        <p:nvSpPr>
          <p:cNvPr id="43" name="Google Shape;43;p4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4" name="Google Shape;44;p4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atin typeface="Open Sans"/>
                <a:ea typeface="Open Sans"/>
                <a:cs typeface="Open Sans"/>
                <a:sym typeface="Open Sans"/>
              </a:defRPr>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gradFill>
          <a:gsLst>
            <a:gs pos="0">
              <a:schemeClr val="dk1"/>
            </a:gs>
            <a:gs pos="100000">
              <a:schemeClr val="lt2"/>
            </a:gs>
          </a:gsLst>
          <a:lin ang="2698631" scaled="0"/>
        </a:gradFill>
      </p:bgPr>
    </p:bg>
    <p:spTree>
      <p:nvGrpSpPr>
        <p:cNvPr id="45" name="Shape 4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theme" Target="../theme/theme2.xml"/><Relationship Id="rId12" Type="http://schemas.openxmlformats.org/officeDocument/2006/relationships/slideLayout" Target="../slideLayouts/slideLayout9.xml"/><Relationship Id="rId1" Type="http://schemas.openxmlformats.org/officeDocument/2006/relationships/image" Target="../media/image16.png"/><Relationship Id="rId2" Type="http://schemas.openxmlformats.org/officeDocument/2006/relationships/image" Target="../media/image15.jpg"/><Relationship Id="rId3" Type="http://schemas.openxmlformats.org/officeDocument/2006/relationships/image" Target="../media/image1.jpg"/><Relationship Id="rId4" Type="http://schemas.openxmlformats.org/officeDocument/2006/relationships/slideLayout" Target="../slideLayouts/slideLayout1.xml"/><Relationship Id="rId9" Type="http://schemas.openxmlformats.org/officeDocument/2006/relationships/slideLayout" Target="../slideLayouts/slideLayout6.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800"/>
              <a:buFont typeface="Montserrat"/>
              <a:buNone/>
              <a:defRPr b="1" i="0" sz="28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2pPr>
            <a:lvl3pPr lvl="2"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3pPr>
            <a:lvl4pPr lvl="3"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4pPr>
            <a:lvl5pPr lvl="4"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5pPr>
            <a:lvl6pPr lvl="5"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6pPr>
            <a:lvl7pPr lvl="6"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7pPr>
            <a:lvl8pPr lvl="7"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8pPr>
            <a:lvl9pPr lvl="8" marR="0" rtl="0" algn="l">
              <a:lnSpc>
                <a:spcPct val="100000"/>
              </a:lnSpc>
              <a:spcBef>
                <a:spcPts val="0"/>
              </a:spcBef>
              <a:spcAft>
                <a:spcPts val="0"/>
              </a:spcAft>
              <a:buClr>
                <a:schemeClr val="lt1"/>
              </a:buClr>
              <a:buSzPts val="2800"/>
              <a:buFont typeface="Josefin Sans"/>
              <a:buNone/>
              <a:defRPr b="1" i="0" sz="2800" u="none" cap="none" strike="noStrike">
                <a:solidFill>
                  <a:schemeClr val="lt1"/>
                </a:solidFill>
                <a:latin typeface="Josefin Sans"/>
                <a:ea typeface="Josefin Sans"/>
                <a:cs typeface="Josefin Sans"/>
                <a:sym typeface="Josefin Sans"/>
              </a:defRPr>
            </a:lvl9pPr>
          </a:lstStyle>
          <a:p/>
        </p:txBody>
      </p:sp>
      <p:sp>
        <p:nvSpPr>
          <p:cNvPr id="7" name="Google Shape;7;p3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1pPr>
            <a:lvl2pPr indent="-317500" lvl="1" marL="914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17500" lvl="2" marL="1371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4pPr>
            <a:lvl5pPr indent="-317500" lvl="4" marL="22860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5pPr>
            <a:lvl6pPr indent="-317500" lvl="5" marL="27432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6pPr>
            <a:lvl7pPr indent="-317500" lvl="6" marL="32004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7pPr>
            <a:lvl8pPr indent="-317500" lvl="7" marL="3657600" marR="0" rtl="0" algn="l">
              <a:lnSpc>
                <a:spcPct val="115000"/>
              </a:lnSpc>
              <a:spcBef>
                <a:spcPts val="16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8pPr>
            <a:lvl9pPr indent="-317500" lvl="8" marL="4114800" marR="0" rtl="0" algn="l">
              <a:lnSpc>
                <a:spcPct val="115000"/>
              </a:lnSpc>
              <a:spcBef>
                <a:spcPts val="1600"/>
              </a:spcBef>
              <a:spcAft>
                <a:spcPts val="1600"/>
              </a:spcAft>
              <a:buClr>
                <a:schemeClr val="lt1"/>
              </a:buClr>
              <a:buSzPts val="1400"/>
              <a:buFont typeface="Arial"/>
              <a:buChar char="■"/>
              <a:defRPr b="0" i="0" sz="1400" u="none" cap="none" strike="noStrike">
                <a:solidFill>
                  <a:schemeClr val="lt1"/>
                </a:solidFill>
                <a:latin typeface="Arial"/>
                <a:ea typeface="Arial"/>
                <a:cs typeface="Arial"/>
                <a:sym typeface="Arial"/>
              </a:defRPr>
            </a:lvl9pPr>
          </a:lstStyle>
          <a:p/>
        </p:txBody>
      </p:sp>
      <p:sp>
        <p:nvSpPr>
          <p:cNvPr id="8" name="Google Shape;8;p33"/>
          <p:cNvSpPr txBox="1"/>
          <p:nvPr/>
        </p:nvSpPr>
        <p:spPr>
          <a:xfrm>
            <a:off x="8155641" y="4655872"/>
            <a:ext cx="78665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600" u="none" cap="none" strike="noStrike">
                <a:solidFill>
                  <a:srgbClr val="1F2126"/>
                </a:solidFill>
                <a:latin typeface="Arial"/>
                <a:ea typeface="Arial"/>
                <a:cs typeface="Arial"/>
                <a:sym typeface="Arial"/>
              </a:rPr>
              <a:t>-</a:t>
            </a:r>
            <a:fld id="{00000000-1234-1234-1234-123412341234}" type="slidenum">
              <a:rPr b="0" i="0" lang="de-DE" sz="1600" u="none" cap="none" strike="noStrike">
                <a:solidFill>
                  <a:srgbClr val="1F2126"/>
                </a:solidFill>
                <a:latin typeface="Arial"/>
                <a:ea typeface="Arial"/>
                <a:cs typeface="Arial"/>
                <a:sym typeface="Arial"/>
              </a:rPr>
              <a:t>‹#›</a:t>
            </a:fld>
            <a:r>
              <a:rPr b="0" i="0" lang="de-DE" sz="1600" u="none" cap="none" strike="noStrike">
                <a:solidFill>
                  <a:srgbClr val="1F2126"/>
                </a:solidFill>
                <a:latin typeface="Arial"/>
                <a:ea typeface="Arial"/>
                <a:cs typeface="Arial"/>
                <a:sym typeface="Arial"/>
              </a:rPr>
              <a:t>-</a:t>
            </a:r>
            <a:endParaRPr b="0" i="0" sz="1600" u="none" cap="none" strike="noStrike">
              <a:solidFill>
                <a:srgbClr val="1F2126"/>
              </a:solidFill>
              <a:latin typeface="Arial"/>
              <a:ea typeface="Arial"/>
              <a:cs typeface="Arial"/>
              <a:sym typeface="Arial"/>
            </a:endParaRPr>
          </a:p>
        </p:txBody>
      </p:sp>
      <p:pic>
        <p:nvPicPr>
          <p:cNvPr id="9" name="Google Shape;9;p33"/>
          <p:cNvPicPr preferRelativeResize="0"/>
          <p:nvPr/>
        </p:nvPicPr>
        <p:blipFill rotWithShape="1">
          <a:blip r:embed="rId1">
            <a:alphaModFix/>
          </a:blip>
          <a:srcRect b="0" l="0" r="0" t="0"/>
          <a:stretch/>
        </p:blipFill>
        <p:spPr>
          <a:xfrm>
            <a:off x="6807458" y="36752"/>
            <a:ext cx="2070292" cy="474357"/>
          </a:xfrm>
          <a:prstGeom prst="rect">
            <a:avLst/>
          </a:prstGeom>
          <a:noFill/>
          <a:ln>
            <a:noFill/>
          </a:ln>
        </p:spPr>
      </p:pic>
      <p:pic>
        <p:nvPicPr>
          <p:cNvPr descr="Text&#10;&#10;Description automatically generated with medium confidence" id="10" name="Google Shape;10;p33"/>
          <p:cNvPicPr preferRelativeResize="0"/>
          <p:nvPr/>
        </p:nvPicPr>
        <p:blipFill rotWithShape="1">
          <a:blip r:embed="rId2">
            <a:alphaModFix/>
          </a:blip>
          <a:srcRect b="0" l="0" r="0" t="0"/>
          <a:stretch/>
        </p:blipFill>
        <p:spPr>
          <a:xfrm>
            <a:off x="266250" y="71894"/>
            <a:ext cx="1778558" cy="373131"/>
          </a:xfrm>
          <a:prstGeom prst="rect">
            <a:avLst/>
          </a:prstGeom>
          <a:noFill/>
          <a:ln>
            <a:noFill/>
          </a:ln>
        </p:spPr>
      </p:pic>
      <p:sp>
        <p:nvSpPr>
          <p:cNvPr id="11" name="Google Shape;11;p33"/>
          <p:cNvSpPr txBox="1"/>
          <p:nvPr/>
        </p:nvSpPr>
        <p:spPr>
          <a:xfrm>
            <a:off x="1887416" y="4655872"/>
            <a:ext cx="6065656" cy="31803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baseline="30000" i="0" lang="de-DE" sz="1100" u="none" cap="none" strike="noStrike">
                <a:solidFill>
                  <a:srgbClr val="000000"/>
                </a:solidFill>
                <a:latin typeface="Noto Sans"/>
                <a:ea typeface="Noto Sans"/>
                <a:cs typeface="Noto Sans"/>
                <a:sym typeface="Noto Sans"/>
              </a:rPr>
              <a:t>“The European Commission’s support of this publication does not constitute an endorsement of the contents, which reflect the views only of the authors, and the Commission can not be held responsible for any use which may be made of the information therein.” </a:t>
            </a:r>
            <a:endParaRPr/>
          </a:p>
        </p:txBody>
      </p:sp>
      <p:pic>
        <p:nvPicPr>
          <p:cNvPr id="12" name="Google Shape;12;p33"/>
          <p:cNvPicPr preferRelativeResize="0"/>
          <p:nvPr/>
        </p:nvPicPr>
        <p:blipFill rotWithShape="1">
          <a:blip r:embed="rId3">
            <a:alphaModFix/>
          </a:blip>
          <a:srcRect b="0" l="0" r="0" t="0"/>
          <a:stretch/>
        </p:blipFill>
        <p:spPr>
          <a:xfrm>
            <a:off x="201706" y="4667252"/>
            <a:ext cx="838200" cy="2952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hyperlink" Target="https://teambuilding.com/blog/virtual-escape-rooms" TargetMode="External"/><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 name="Shape 49"/>
        <p:cNvGrpSpPr/>
        <p:nvPr/>
      </p:nvGrpSpPr>
      <p:grpSpPr>
        <a:xfrm>
          <a:off x="0" y="0"/>
          <a:ext cx="0" cy="0"/>
          <a:chOff x="0" y="0"/>
          <a:chExt cx="0" cy="0"/>
        </a:xfrm>
      </p:grpSpPr>
      <p:sp>
        <p:nvSpPr>
          <p:cNvPr id="50" name="Google Shape;50;p1"/>
          <p:cNvSpPr txBox="1"/>
          <p:nvPr/>
        </p:nvSpPr>
        <p:spPr>
          <a:xfrm>
            <a:off x="0" y="2571750"/>
            <a:ext cx="9143999" cy="136747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lt1"/>
              </a:buClr>
              <a:buSzPts val="3600"/>
              <a:buFont typeface="Montserrat"/>
              <a:buNone/>
            </a:pPr>
            <a:r>
              <a:rPr b="1" i="0" lang="de-DE" sz="2400" u="none" cap="none" strike="noStrike">
                <a:solidFill>
                  <a:srgbClr val="1F2126"/>
                </a:solidFill>
                <a:latin typeface="Montserrat"/>
                <a:ea typeface="Montserrat"/>
                <a:cs typeface="Montserrat"/>
                <a:sym typeface="Montserrat"/>
              </a:rPr>
              <a:t>In-Service Training Programme</a:t>
            </a:r>
            <a:br>
              <a:rPr b="1" i="0" lang="de-DE" sz="2400" u="none" cap="none" strike="noStrike">
                <a:solidFill>
                  <a:srgbClr val="1F2126"/>
                </a:solidFill>
                <a:latin typeface="Montserrat"/>
                <a:ea typeface="Montserrat"/>
                <a:cs typeface="Montserrat"/>
                <a:sym typeface="Montserrat"/>
              </a:rPr>
            </a:br>
            <a:r>
              <a:rPr b="1" i="0" lang="de-DE" sz="2400" u="none" cap="none" strike="noStrike">
                <a:solidFill>
                  <a:srgbClr val="1F2126"/>
                </a:solidFill>
                <a:latin typeface="Montserrat"/>
                <a:ea typeface="Montserrat"/>
                <a:cs typeface="Montserrat"/>
                <a:sym typeface="Montserrat"/>
              </a:rPr>
              <a:t>and Toolkit for Validation of Skills</a:t>
            </a:r>
            <a:br>
              <a:rPr b="0" i="0" lang="de-DE" sz="2400" u="none" cap="none" strike="noStrike">
                <a:solidFill>
                  <a:srgbClr val="1F2126"/>
                </a:solidFill>
                <a:latin typeface="Montserrat"/>
                <a:ea typeface="Montserrat"/>
                <a:cs typeface="Montserrat"/>
                <a:sym typeface="Montserrat"/>
              </a:rPr>
            </a:br>
            <a:br>
              <a:rPr b="0" i="0" lang="de-DE" sz="1000" u="none" cap="none" strike="noStrike">
                <a:solidFill>
                  <a:srgbClr val="1F2126"/>
                </a:solidFill>
                <a:latin typeface="Montserrat"/>
                <a:ea typeface="Montserrat"/>
                <a:cs typeface="Montserrat"/>
                <a:sym typeface="Montserrat"/>
              </a:rPr>
            </a:br>
            <a:r>
              <a:rPr b="1" i="0" lang="de-DE" sz="2000" u="none" cap="none" strike="noStrike">
                <a:solidFill>
                  <a:srgbClr val="1F2126"/>
                </a:solidFill>
                <a:latin typeface="Montserrat"/>
                <a:ea typeface="Montserrat"/>
                <a:cs typeface="Montserrat"/>
                <a:sym typeface="Montserrat"/>
              </a:rPr>
              <a:t>Part A: Building the digital pedagogic skills for VET tutors</a:t>
            </a:r>
            <a:br>
              <a:rPr b="1" i="0" lang="de-DE" sz="2000" u="none" cap="none" strike="noStrike">
                <a:solidFill>
                  <a:srgbClr val="1F2126"/>
                </a:solidFill>
                <a:latin typeface="Montserrat"/>
                <a:ea typeface="Montserrat"/>
                <a:cs typeface="Montserrat"/>
                <a:sym typeface="Montserrat"/>
              </a:rPr>
            </a:br>
            <a:r>
              <a:rPr b="1" i="0" lang="de-DE" sz="2000" u="none" cap="none" strike="noStrike">
                <a:solidFill>
                  <a:srgbClr val="1F2126"/>
                </a:solidFill>
                <a:latin typeface="Montserrat"/>
                <a:ea typeface="Montserrat"/>
                <a:cs typeface="Montserrat"/>
                <a:sym typeface="Montserrat"/>
              </a:rPr>
              <a:t> </a:t>
            </a:r>
            <a:r>
              <a:rPr b="1" i="0" lang="de-DE" sz="2000" u="none" cap="none" strike="noStrike">
                <a:solidFill>
                  <a:schemeClr val="dk1"/>
                </a:solidFill>
                <a:latin typeface="Montserrat"/>
                <a:ea typeface="Montserrat"/>
                <a:cs typeface="Montserrat"/>
                <a:sym typeface="Montserrat"/>
              </a:rPr>
              <a:t>Module C: Online educational escape rooms as a pedagogical tool</a:t>
            </a:r>
            <a:endParaRPr b="1" i="0" sz="2000" u="none" cap="none" strike="noStrike">
              <a:solidFill>
                <a:schemeClr val="dk1"/>
              </a:solidFill>
              <a:highlight>
                <a:srgbClr val="FFFF00"/>
              </a:highlight>
              <a:latin typeface="Montserrat"/>
              <a:ea typeface="Montserrat"/>
              <a:cs typeface="Montserrat"/>
              <a:sym typeface="Montserrat"/>
            </a:endParaRPr>
          </a:p>
        </p:txBody>
      </p:sp>
      <p:pic>
        <p:nvPicPr>
          <p:cNvPr id="51" name="Google Shape;51;p1"/>
          <p:cNvPicPr preferRelativeResize="0"/>
          <p:nvPr/>
        </p:nvPicPr>
        <p:blipFill rotWithShape="1">
          <a:blip r:embed="rId3">
            <a:alphaModFix/>
          </a:blip>
          <a:srcRect b="0" l="0" r="0" t="0"/>
          <a:stretch/>
        </p:blipFill>
        <p:spPr>
          <a:xfrm>
            <a:off x="1587896" y="1070218"/>
            <a:ext cx="5968208" cy="1367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0"/>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t>
            </a:r>
            <a:r>
              <a:rPr b="1" lang="de-DE">
                <a:solidFill>
                  <a:srgbClr val="FFFF00"/>
                </a:solidFill>
              </a:rPr>
              <a:t>educational escape rooms in classes and courses:</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2. Focus on psychosocial aspects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Mental well-being</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Appropriate positive behavior</a:t>
            </a:r>
            <a:endParaRPr sz="3200">
              <a:solidFill>
                <a:srgbClr val="FFFF00"/>
              </a:solidFill>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Control of emotions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Acting in a group</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58" name="Google Shape;158;p10"/>
          <p:cNvGrpSpPr/>
          <p:nvPr/>
        </p:nvGrpSpPr>
        <p:grpSpPr>
          <a:xfrm>
            <a:off x="4094400" y="4423496"/>
            <a:ext cx="808500" cy="92100"/>
            <a:chOff x="3570750" y="4704850"/>
            <a:chExt cx="808500" cy="92100"/>
          </a:xfrm>
        </p:grpSpPr>
        <p:sp>
          <p:nvSpPr>
            <p:cNvPr id="159" name="Google Shape;159;p1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63" name="Google Shape;163;p10"/>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64" name="Google Shape;164;p1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10"/>
          <p:cNvSpPr/>
          <p:nvPr/>
        </p:nvSpPr>
        <p:spPr>
          <a:xfrm>
            <a:off x="5269043" y="3956716"/>
            <a:ext cx="4572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https://escape-kit.com/en/education/5-reasons-organize-school-escape-room/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1"/>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t>
            </a:r>
            <a:r>
              <a:rPr b="1" lang="de-DE">
                <a:solidFill>
                  <a:srgbClr val="FFFF00"/>
                </a:solidFill>
              </a:rPr>
              <a:t>educational escape rooms in classes and courses:</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3. Enhancing group cohesion</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Strengthening bonds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Focus on strength</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Discover talents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Foster social interaction</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73" name="Google Shape;173;p11"/>
          <p:cNvGrpSpPr/>
          <p:nvPr/>
        </p:nvGrpSpPr>
        <p:grpSpPr>
          <a:xfrm>
            <a:off x="4094400" y="4423496"/>
            <a:ext cx="808500" cy="92100"/>
            <a:chOff x="3570750" y="4704850"/>
            <a:chExt cx="808500" cy="92100"/>
          </a:xfrm>
        </p:grpSpPr>
        <p:sp>
          <p:nvSpPr>
            <p:cNvPr id="174" name="Google Shape;174;p11"/>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1"/>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1"/>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11"/>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78" name="Google Shape;178;p11"/>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79" name="Google Shape;179;p11"/>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1"/>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1"/>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11"/>
          <p:cNvSpPr/>
          <p:nvPr/>
        </p:nvSpPr>
        <p:spPr>
          <a:xfrm>
            <a:off x="5269043" y="3956716"/>
            <a:ext cx="4572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https://escape-kit.com/en/education/5-reasons-organize-school-escape-room/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2"/>
          <p:cNvSpPr txBox="1"/>
          <p:nvPr>
            <p:ph idx="1" type="subTitle"/>
          </p:nvPr>
        </p:nvSpPr>
        <p:spPr>
          <a:xfrm>
            <a:off x="756746" y="738312"/>
            <a:ext cx="838725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t>
            </a:r>
            <a:r>
              <a:rPr b="1" lang="de-DE">
                <a:solidFill>
                  <a:srgbClr val="FFFF00"/>
                </a:solidFill>
              </a:rPr>
              <a:t>educational escape rooms in classes and courses:</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4. Improving</a:t>
            </a:r>
            <a:br>
              <a:rPr b="1" lang="de-DE" sz="3200">
                <a:solidFill>
                  <a:srgbClr val="FFFF00"/>
                </a:solidFill>
              </a:rPr>
            </a:br>
            <a:r>
              <a:rPr b="1" lang="de-DE" sz="3200">
                <a:solidFill>
                  <a:srgbClr val="FFFF00"/>
                </a:solidFill>
              </a:rPr>
              <a:t>trainer-learner relationship</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Catching attention</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Establishing trust</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Reinforce motivation</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88" name="Google Shape;188;p12"/>
          <p:cNvGrpSpPr/>
          <p:nvPr/>
        </p:nvGrpSpPr>
        <p:grpSpPr>
          <a:xfrm>
            <a:off x="4094400" y="4423496"/>
            <a:ext cx="808500" cy="92100"/>
            <a:chOff x="3570750" y="4704850"/>
            <a:chExt cx="808500" cy="92100"/>
          </a:xfrm>
        </p:grpSpPr>
        <p:sp>
          <p:nvSpPr>
            <p:cNvPr id="189" name="Google Shape;189;p12"/>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2"/>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12"/>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12"/>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93" name="Google Shape;193;p12"/>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94" name="Google Shape;194;p12"/>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2"/>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12"/>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2"/>
          <p:cNvSpPr/>
          <p:nvPr/>
        </p:nvSpPr>
        <p:spPr>
          <a:xfrm>
            <a:off x="5269043" y="3956716"/>
            <a:ext cx="4572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https://escape-kit.com/en/education/5-reasons-organize-school-escape-room/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3"/>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t>
            </a:r>
            <a:r>
              <a:rPr b="1" lang="de-DE">
                <a:solidFill>
                  <a:srgbClr val="FFFF00"/>
                </a:solidFill>
              </a:rPr>
              <a:t>educational escape rooms in classes and courses:</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5. Support of learning processes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Fostering creativity </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Support enthusiasm</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Access complex concepts</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203" name="Google Shape;203;p13"/>
          <p:cNvGrpSpPr/>
          <p:nvPr/>
        </p:nvGrpSpPr>
        <p:grpSpPr>
          <a:xfrm>
            <a:off x="4094400" y="4423496"/>
            <a:ext cx="808500" cy="92100"/>
            <a:chOff x="3570750" y="4704850"/>
            <a:chExt cx="808500" cy="92100"/>
          </a:xfrm>
        </p:grpSpPr>
        <p:sp>
          <p:nvSpPr>
            <p:cNvPr id="204" name="Google Shape;204;p13"/>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13"/>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13"/>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3"/>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08" name="Google Shape;208;p13"/>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09" name="Google Shape;209;p13"/>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13"/>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13"/>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3"/>
          <p:cNvSpPr/>
          <p:nvPr/>
        </p:nvSpPr>
        <p:spPr>
          <a:xfrm>
            <a:off x="5269043" y="3956716"/>
            <a:ext cx="4572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https://escape-kit.com/en/education/5-reasons-organize-school-escape-room/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4"/>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https://escape-kit.com</a:t>
            </a:r>
            <a:endParaRPr/>
          </a:p>
        </p:txBody>
      </p:sp>
      <p:grpSp>
        <p:nvGrpSpPr>
          <p:cNvPr id="218" name="Google Shape;218;p14"/>
          <p:cNvGrpSpPr/>
          <p:nvPr/>
        </p:nvGrpSpPr>
        <p:grpSpPr>
          <a:xfrm>
            <a:off x="4094400" y="4423496"/>
            <a:ext cx="808500" cy="92100"/>
            <a:chOff x="3570750" y="4704850"/>
            <a:chExt cx="808500" cy="92100"/>
          </a:xfrm>
        </p:grpSpPr>
        <p:sp>
          <p:nvSpPr>
            <p:cNvPr id="219" name="Google Shape;219;p1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1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1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23" name="Google Shape;223;p14"/>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24" name="Google Shape;224;p1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1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7" name="Google Shape;227;p14"/>
          <p:cNvPicPr preferRelativeResize="0"/>
          <p:nvPr/>
        </p:nvPicPr>
        <p:blipFill rotWithShape="1">
          <a:blip r:embed="rId3">
            <a:alphaModFix/>
          </a:blip>
          <a:srcRect b="0" l="0" r="0" t="0"/>
          <a:stretch/>
        </p:blipFill>
        <p:spPr>
          <a:xfrm>
            <a:off x="2090170" y="1851746"/>
            <a:ext cx="4486060" cy="25717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5"/>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Example:</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https://www.breakoutedu.com/</a:t>
            </a:r>
            <a:endParaRPr/>
          </a:p>
        </p:txBody>
      </p:sp>
      <p:grpSp>
        <p:nvGrpSpPr>
          <p:cNvPr id="233" name="Google Shape;233;p15"/>
          <p:cNvGrpSpPr/>
          <p:nvPr/>
        </p:nvGrpSpPr>
        <p:grpSpPr>
          <a:xfrm>
            <a:off x="4094400" y="4423496"/>
            <a:ext cx="808500" cy="92100"/>
            <a:chOff x="3570750" y="4704850"/>
            <a:chExt cx="808500" cy="92100"/>
          </a:xfrm>
        </p:grpSpPr>
        <p:sp>
          <p:nvSpPr>
            <p:cNvPr id="234" name="Google Shape;234;p1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1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38" name="Google Shape;238;p1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39" name="Google Shape;239;p1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1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2" name="Google Shape;242;p15"/>
          <p:cNvPicPr preferRelativeResize="0"/>
          <p:nvPr/>
        </p:nvPicPr>
        <p:blipFill rotWithShape="1">
          <a:blip r:embed="rId3">
            <a:alphaModFix/>
          </a:blip>
          <a:srcRect b="0" l="0" r="0" t="0"/>
          <a:stretch/>
        </p:blipFill>
        <p:spPr>
          <a:xfrm>
            <a:off x="2146648" y="1826772"/>
            <a:ext cx="4108291" cy="248631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6"/>
          <p:cNvSpPr txBox="1"/>
          <p:nvPr/>
        </p:nvSpPr>
        <p:spPr>
          <a:xfrm>
            <a:off x="907628" y="2571750"/>
            <a:ext cx="6525491" cy="181588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1400" u="none" cap="none" strike="noStrike">
                <a:solidFill>
                  <a:srgbClr val="FFFF00"/>
                </a:solidFill>
                <a:latin typeface="Arial"/>
                <a:ea typeface="Arial"/>
                <a:cs typeface="Arial"/>
                <a:sym typeface="Arial"/>
              </a:rPr>
              <a:t>What are some reasons for an educational escape room?</a:t>
            </a:r>
            <a:r>
              <a:rPr b="0" i="0" lang="de-DE" sz="1400" u="none" cap="none" strike="noStrike">
                <a:solidFill>
                  <a:srgbClr val="000000"/>
                </a:solidFill>
                <a:latin typeface="Arial"/>
                <a:ea typeface="Arial"/>
                <a:cs typeface="Arial"/>
                <a:sym typeface="Arial"/>
              </a:rPr>
              <a:t>:</a:t>
            </a:r>
            <a:br>
              <a:rPr b="0" i="0" lang="de-DE"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000000"/>
                </a:solidFill>
                <a:latin typeface="Arial"/>
                <a:ea typeface="Arial"/>
                <a:cs typeface="Arial"/>
                <a:sym typeface="Arial"/>
              </a:rPr>
              <a:t> </a:t>
            </a:r>
            <a:r>
              <a:rPr b="0" i="0" lang="de-DE" sz="1400" u="none" cap="none" strike="noStrike">
                <a:solidFill>
                  <a:srgbClr val="FFFF00"/>
                </a:solidFill>
                <a:latin typeface="Arial"/>
                <a:ea typeface="Arial"/>
                <a:cs typeface="Arial"/>
                <a:sym typeface="Arial"/>
              </a:rPr>
              <a:t>skill development, solve tasks, improve interaction</a:t>
            </a:r>
            <a:endParaRPr b="0"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FFFF00"/>
                </a:solidFill>
                <a:latin typeface="Arial"/>
                <a:ea typeface="Arial"/>
                <a:cs typeface="Arial"/>
                <a:sym typeface="Arial"/>
              </a:rPr>
              <a:t> i</a:t>
            </a:r>
            <a:r>
              <a:rPr b="0" i="0" lang="de-DE" sz="1400" u="none" cap="none" strike="noStrike">
                <a:solidFill>
                  <a:srgbClr val="FFFF00"/>
                </a:solidFill>
                <a:latin typeface="Arial"/>
                <a:ea typeface="Arial"/>
                <a:cs typeface="Arial"/>
                <a:sym typeface="Arial"/>
              </a:rPr>
              <a:t>mprove trainer-learner relationship, enhance performance, stimulate regulation</a:t>
            </a:r>
            <a:endParaRPr b="1"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 enhance group cohesion, skill development, support of learning processes, </a:t>
            </a:r>
            <a:endParaRPr/>
          </a:p>
          <a:p>
            <a:pPr indent="-88900" lvl="0" marL="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 support of teaching processes, enhance communication, solving riddles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48" name="Google Shape;248;p16"/>
          <p:cNvPicPr preferRelativeResize="0"/>
          <p:nvPr/>
        </p:nvPicPr>
        <p:blipFill rotWithShape="1">
          <a:blip r:embed="rId3">
            <a:alphaModFix/>
          </a:blip>
          <a:srcRect b="0" l="0" r="0" t="0"/>
          <a:stretch/>
        </p:blipFill>
        <p:spPr>
          <a:xfrm>
            <a:off x="917102" y="649549"/>
            <a:ext cx="6516017" cy="1846046"/>
          </a:xfrm>
          <a:prstGeom prst="rect">
            <a:avLst/>
          </a:prstGeom>
          <a:noFill/>
          <a:ln>
            <a:noFill/>
          </a:ln>
        </p:spPr>
      </p:pic>
      <p:grpSp>
        <p:nvGrpSpPr>
          <p:cNvPr id="249" name="Google Shape;249;p16"/>
          <p:cNvGrpSpPr/>
          <p:nvPr/>
        </p:nvGrpSpPr>
        <p:grpSpPr>
          <a:xfrm>
            <a:off x="4094400" y="4423496"/>
            <a:ext cx="808500" cy="92100"/>
            <a:chOff x="3570750" y="4704850"/>
            <a:chExt cx="808500" cy="92100"/>
          </a:xfrm>
        </p:grpSpPr>
        <p:sp>
          <p:nvSpPr>
            <p:cNvPr id="250" name="Google Shape;250;p1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1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1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4" name="Google Shape;254;p1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1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1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7"/>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A3:</a:t>
            </a:r>
            <a:br>
              <a:rPr lang="de-DE">
                <a:solidFill>
                  <a:srgbClr val="FFFF00"/>
                </a:solidFill>
              </a:rPr>
            </a:br>
            <a:r>
              <a:rPr lang="de-DE">
                <a:solidFill>
                  <a:schemeClr val="lt1"/>
                </a:solidFill>
              </a:rPr>
              <a:t>How to create</a:t>
            </a:r>
            <a:br>
              <a:rPr lang="de-DE">
                <a:solidFill>
                  <a:schemeClr val="lt1"/>
                </a:solidFill>
              </a:rPr>
            </a:br>
            <a:r>
              <a:rPr lang="de-DE">
                <a:solidFill>
                  <a:srgbClr val="FFFF00"/>
                </a:solidFill>
              </a:rPr>
              <a:t>an educational escape room?</a:t>
            </a:r>
            <a:endParaRPr b="1">
              <a:solidFill>
                <a:srgbClr val="FFFF00"/>
              </a:solidFill>
            </a:endParaRPr>
          </a:p>
        </p:txBody>
      </p:sp>
      <p:grpSp>
        <p:nvGrpSpPr>
          <p:cNvPr id="262" name="Google Shape;262;p17"/>
          <p:cNvGrpSpPr/>
          <p:nvPr/>
        </p:nvGrpSpPr>
        <p:grpSpPr>
          <a:xfrm>
            <a:off x="4094400" y="4423496"/>
            <a:ext cx="808500" cy="92100"/>
            <a:chOff x="3570750" y="4704850"/>
            <a:chExt cx="808500" cy="92100"/>
          </a:xfrm>
        </p:grpSpPr>
        <p:sp>
          <p:nvSpPr>
            <p:cNvPr id="263" name="Google Shape;263;p1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1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67" name="Google Shape;267;p1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1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1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8"/>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have  developers to consider when designing an educational escape room?</a:t>
            </a:r>
            <a:br>
              <a:rPr b="1" lang="de-DE"/>
            </a:br>
            <a:endParaRPr/>
          </a:p>
        </p:txBody>
      </p:sp>
      <p:grpSp>
        <p:nvGrpSpPr>
          <p:cNvPr id="275" name="Google Shape;275;p18"/>
          <p:cNvGrpSpPr/>
          <p:nvPr/>
        </p:nvGrpSpPr>
        <p:grpSpPr>
          <a:xfrm>
            <a:off x="4094400" y="4423496"/>
            <a:ext cx="808500" cy="92100"/>
            <a:chOff x="3570750" y="4704850"/>
            <a:chExt cx="808500" cy="92100"/>
          </a:xfrm>
        </p:grpSpPr>
        <p:sp>
          <p:nvSpPr>
            <p:cNvPr id="276" name="Google Shape;276;p1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1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1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80" name="Google Shape;280;p18"/>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81" name="Google Shape;281;p1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1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18"/>
          <p:cNvSpPr/>
          <p:nvPr/>
        </p:nvSpPr>
        <p:spPr>
          <a:xfrm>
            <a:off x="876667" y="1325643"/>
            <a:ext cx="7667235" cy="872100"/>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User Type</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„User needs assessment is carried out to determine player demographic and educational needs.”</a:t>
            </a:r>
            <a:endParaRPr b="0" i="0" sz="1400" u="none" cap="none" strike="noStrike">
              <a:solidFill>
                <a:schemeClr val="dk1"/>
              </a:solidFill>
              <a:latin typeface="Arial"/>
              <a:ea typeface="Arial"/>
              <a:cs typeface="Arial"/>
              <a:sym typeface="Arial"/>
            </a:endParaRPr>
          </a:p>
        </p:txBody>
      </p:sp>
      <p:sp>
        <p:nvSpPr>
          <p:cNvPr id="285" name="Google Shape;285;p18"/>
          <p:cNvSpPr/>
          <p:nvPr/>
        </p:nvSpPr>
        <p:spPr>
          <a:xfrm>
            <a:off x="1069282" y="3164268"/>
            <a:ext cx="7667235" cy="872100"/>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Difficulty</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„Consideration of intended users to scale difficulty of puzzles for different levels of players such as college students, undergrads, post grads, doctorates and staff.”</a:t>
            </a:r>
            <a:endParaRPr b="0" i="0" sz="1400" u="none" cap="none" strike="noStrike">
              <a:solidFill>
                <a:schemeClr val="dk1"/>
              </a:solidFill>
              <a:latin typeface="Arial"/>
              <a:ea typeface="Arial"/>
              <a:cs typeface="Arial"/>
              <a:sym typeface="Arial"/>
            </a:endParaRPr>
          </a:p>
        </p:txBody>
      </p:sp>
      <p:sp>
        <p:nvSpPr>
          <p:cNvPr id="286" name="Google Shape;286;p18"/>
          <p:cNvSpPr/>
          <p:nvPr/>
        </p:nvSpPr>
        <p:spPr>
          <a:xfrm>
            <a:off x="74950" y="2239094"/>
            <a:ext cx="7667235" cy="872100"/>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Time</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„Length of experience. Can be short experience of 15 minutes or a longer experience that lasts multiple days.”</a:t>
            </a:r>
            <a:endParaRPr b="0" i="0" sz="1400" u="none" cap="none" strike="noStrike">
              <a:solidFill>
                <a:schemeClr val="dk1"/>
              </a:solidFill>
              <a:latin typeface="Arial"/>
              <a:ea typeface="Arial"/>
              <a:cs typeface="Arial"/>
              <a:sym typeface="Arial"/>
            </a:endParaRPr>
          </a:p>
        </p:txBody>
      </p:sp>
      <p:sp>
        <p:nvSpPr>
          <p:cNvPr id="287" name="Google Shape;287;p18"/>
          <p:cNvSpPr/>
          <p:nvPr/>
        </p:nvSpPr>
        <p:spPr>
          <a:xfrm>
            <a:off x="117231" y="3987001"/>
            <a:ext cx="886264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Clark, S. et al. (2017): escapED: A Framework for Creating Educational Escape Rooms. In: International Journal of Serious Games. Volume 4, Issue 3, September 2017, http://dx.doi.org/10.17083/ijsg.v4i3.180</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9"/>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have  developers to consider when designing an educational escape room?</a:t>
            </a:r>
            <a:br>
              <a:rPr b="1" lang="de-DE"/>
            </a:br>
            <a:endParaRPr/>
          </a:p>
        </p:txBody>
      </p:sp>
      <p:grpSp>
        <p:nvGrpSpPr>
          <p:cNvPr id="293" name="Google Shape;293;p19"/>
          <p:cNvGrpSpPr/>
          <p:nvPr/>
        </p:nvGrpSpPr>
        <p:grpSpPr>
          <a:xfrm>
            <a:off x="4094400" y="4423496"/>
            <a:ext cx="808500" cy="92100"/>
            <a:chOff x="3570750" y="4704850"/>
            <a:chExt cx="808500" cy="92100"/>
          </a:xfrm>
        </p:grpSpPr>
        <p:sp>
          <p:nvSpPr>
            <p:cNvPr id="294" name="Google Shape;294;p1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298" name="Google Shape;298;p19"/>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299" name="Google Shape;299;p1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9"/>
          <p:cNvSpPr/>
          <p:nvPr/>
        </p:nvSpPr>
        <p:spPr>
          <a:xfrm>
            <a:off x="352882" y="1822865"/>
            <a:ext cx="7667235" cy="872100"/>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Mode</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„Choose mode of experience such as; Cooperation based: Players work together to solve/escape the experience vs Competitive based: Players compete to be the first to figure out the objectives.”</a:t>
            </a:r>
            <a:endParaRPr b="0" i="0" sz="1400" u="none" cap="none" strike="noStrike">
              <a:solidFill>
                <a:schemeClr val="dk1"/>
              </a:solidFill>
              <a:latin typeface="Arial"/>
              <a:ea typeface="Arial"/>
              <a:cs typeface="Arial"/>
              <a:sym typeface="Arial"/>
            </a:endParaRPr>
          </a:p>
        </p:txBody>
      </p:sp>
      <p:sp>
        <p:nvSpPr>
          <p:cNvPr id="303" name="Google Shape;303;p19"/>
          <p:cNvSpPr/>
          <p:nvPr/>
        </p:nvSpPr>
        <p:spPr>
          <a:xfrm>
            <a:off x="1160621" y="2872442"/>
            <a:ext cx="7667235" cy="872100"/>
          </a:xfrm>
          <a:prstGeom prst="roundRect">
            <a:avLst>
              <a:gd fmla="val 16667" name="adj"/>
            </a:avLst>
          </a:prstGeom>
          <a:gradFill>
            <a:gsLst>
              <a:gs pos="0">
                <a:srgbClr val="939EFF"/>
              </a:gs>
              <a:gs pos="35000">
                <a:srgbClr val="B4BDFF"/>
              </a:gs>
              <a:gs pos="100000">
                <a:srgbClr val="E0E3FF"/>
              </a:gs>
            </a:gsLst>
            <a:lin ang="16200000" scaled="0"/>
          </a:gradFill>
          <a:ln cap="flat" cmpd="sng" w="9525">
            <a:solidFill>
              <a:srgbClr val="4358D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800" u="none" cap="none" strike="noStrike">
                <a:solidFill>
                  <a:schemeClr val="dk1"/>
                </a:solidFill>
                <a:latin typeface="Arial"/>
                <a:ea typeface="Arial"/>
                <a:cs typeface="Arial"/>
                <a:sym typeface="Arial"/>
              </a:rPr>
              <a:t>Scale</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„Choose number of participants</a:t>
            </a:r>
            <a:br>
              <a:rPr b="0" i="0" lang="de-DE" sz="1400" u="none" cap="none" strike="noStrike">
                <a:solidFill>
                  <a:schemeClr val="dk1"/>
                </a:solidFill>
                <a:latin typeface="Arial"/>
                <a:ea typeface="Arial"/>
                <a:cs typeface="Arial"/>
                <a:sym typeface="Arial"/>
              </a:rPr>
            </a:br>
            <a:r>
              <a:rPr b="0" i="0" lang="de-DE" sz="1400" u="none" cap="none" strike="noStrike">
                <a:solidFill>
                  <a:schemeClr val="dk1"/>
                </a:solidFill>
                <a:latin typeface="Arial"/>
                <a:ea typeface="Arial"/>
                <a:cs typeface="Arial"/>
                <a:sym typeface="Arial"/>
              </a:rPr>
              <a:t>the game is to be designed for.”</a:t>
            </a:r>
            <a:endParaRPr b="0" i="0" sz="1400" u="none" cap="none" strike="noStrike">
              <a:solidFill>
                <a:schemeClr val="dk1"/>
              </a:solidFill>
              <a:latin typeface="Arial"/>
              <a:ea typeface="Arial"/>
              <a:cs typeface="Arial"/>
              <a:sym typeface="Arial"/>
            </a:endParaRPr>
          </a:p>
        </p:txBody>
      </p:sp>
      <p:sp>
        <p:nvSpPr>
          <p:cNvPr id="304" name="Google Shape;304;p19"/>
          <p:cNvSpPr/>
          <p:nvPr/>
        </p:nvSpPr>
        <p:spPr>
          <a:xfrm>
            <a:off x="117231" y="3987001"/>
            <a:ext cx="886264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Clark, S. et al. (2017): escapED: A Framework for Creating Educational Escape Rooms. In: International Journal of Serious Games. Volume 4, Issue 3, September 2017, http://dx.doi.org/10.17083/ijsg.v4i3.180</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0" scaled="0"/>
        </a:gradFill>
      </p:bgPr>
    </p:bg>
    <p:spTree>
      <p:nvGrpSpPr>
        <p:cNvPr id="55" name="Shape 55"/>
        <p:cNvGrpSpPr/>
        <p:nvPr/>
      </p:nvGrpSpPr>
      <p:grpSpPr>
        <a:xfrm>
          <a:off x="0" y="0"/>
          <a:ext cx="0" cy="0"/>
          <a:chOff x="0" y="0"/>
          <a:chExt cx="0" cy="0"/>
        </a:xfrm>
      </p:grpSpPr>
      <p:sp>
        <p:nvSpPr>
          <p:cNvPr id="56" name="Google Shape;56;p2"/>
          <p:cNvSpPr txBox="1"/>
          <p:nvPr>
            <p:ph type="title"/>
          </p:nvPr>
        </p:nvSpPr>
        <p:spPr>
          <a:xfrm>
            <a:off x="1560825" y="1587425"/>
            <a:ext cx="2164505" cy="4215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400"/>
              <a:buNone/>
            </a:pPr>
            <a:r>
              <a:rPr lang="de-DE" sz="1800"/>
              <a:t>Introduction</a:t>
            </a:r>
            <a:endParaRPr sz="1800"/>
          </a:p>
        </p:txBody>
      </p:sp>
      <p:sp>
        <p:nvSpPr>
          <p:cNvPr id="57" name="Google Shape;57;p2"/>
          <p:cNvSpPr txBox="1"/>
          <p:nvPr>
            <p:ph idx="2" type="title"/>
          </p:nvPr>
        </p:nvSpPr>
        <p:spPr>
          <a:xfrm>
            <a:off x="4359599" y="1710971"/>
            <a:ext cx="3450261" cy="414665"/>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400"/>
              <a:buNone/>
            </a:pPr>
            <a:r>
              <a:rPr lang="de-DE"/>
              <a:t>about the topic </a:t>
            </a:r>
            <a:br>
              <a:rPr lang="de-DE"/>
            </a:br>
            <a:r>
              <a:rPr lang="de-DE">
                <a:solidFill>
                  <a:srgbClr val="FFFF00"/>
                </a:solidFill>
              </a:rPr>
              <a:t>online educational escape rooms</a:t>
            </a:r>
            <a:br>
              <a:rPr lang="de-DE">
                <a:solidFill>
                  <a:srgbClr val="FFFF00"/>
                </a:solidFill>
              </a:rPr>
            </a:br>
            <a:r>
              <a:rPr lang="de-DE">
                <a:solidFill>
                  <a:srgbClr val="FFFF00"/>
                </a:solidFill>
              </a:rPr>
              <a:t>as pedagogical tools</a:t>
            </a:r>
            <a:endParaRPr/>
          </a:p>
        </p:txBody>
      </p:sp>
      <p:sp>
        <p:nvSpPr>
          <p:cNvPr id="58" name="Google Shape;58;p2"/>
          <p:cNvSpPr txBox="1"/>
          <p:nvPr>
            <p:ph idx="8" type="title"/>
          </p:nvPr>
        </p:nvSpPr>
        <p:spPr>
          <a:xfrm>
            <a:off x="717604" y="1363904"/>
            <a:ext cx="1028700" cy="5544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de-DE"/>
              <a:t>A</a:t>
            </a:r>
            <a:endParaRPr/>
          </a:p>
        </p:txBody>
      </p:sp>
      <p:sp>
        <p:nvSpPr>
          <p:cNvPr id="59" name="Google Shape;59;p2"/>
          <p:cNvSpPr txBox="1"/>
          <p:nvPr>
            <p:ph idx="9" type="title"/>
          </p:nvPr>
        </p:nvSpPr>
        <p:spPr>
          <a:xfrm>
            <a:off x="0" y="2143222"/>
            <a:ext cx="1028700" cy="554400"/>
          </a:xfrm>
          <a:prstGeom prst="rect">
            <a:avLst/>
          </a:prstGeom>
          <a:noFill/>
          <a:ln>
            <a:noFill/>
          </a:ln>
        </p:spPr>
        <p:txBody>
          <a:bodyPr anchorCtr="0" anchor="b" bIns="91425" lIns="91425" spcFirstLastPara="1" rIns="91425" wrap="square" tIns="91425">
            <a:noAutofit/>
          </a:bodyPr>
          <a:lstStyle/>
          <a:p>
            <a:pPr indent="0" lvl="0" marL="0" rtl="0" algn="r">
              <a:lnSpc>
                <a:spcPct val="100000"/>
              </a:lnSpc>
              <a:spcBef>
                <a:spcPts val="0"/>
              </a:spcBef>
              <a:spcAft>
                <a:spcPts val="0"/>
              </a:spcAft>
              <a:buSzPts val="2400"/>
              <a:buNone/>
            </a:pPr>
            <a:r>
              <a:rPr lang="de-DE"/>
              <a:t>B</a:t>
            </a:r>
            <a:endParaRPr/>
          </a:p>
        </p:txBody>
      </p:sp>
      <p:cxnSp>
        <p:nvCxnSpPr>
          <p:cNvPr id="60" name="Google Shape;60;p2"/>
          <p:cNvCxnSpPr/>
          <p:nvPr/>
        </p:nvCxnSpPr>
        <p:spPr>
          <a:xfrm rot="10800000">
            <a:off x="720000" y="2697622"/>
            <a:ext cx="1635900" cy="0"/>
          </a:xfrm>
          <a:prstGeom prst="straightConnector1">
            <a:avLst/>
          </a:prstGeom>
          <a:noFill/>
          <a:ln cap="flat" cmpd="sng" w="19050">
            <a:solidFill>
              <a:schemeClr val="lt1"/>
            </a:solidFill>
            <a:prstDash val="solid"/>
            <a:round/>
            <a:headEnd len="sm" w="sm" type="none"/>
            <a:tailEnd len="sm" w="sm" type="none"/>
          </a:ln>
        </p:spPr>
      </p:cxnSp>
      <p:cxnSp>
        <p:nvCxnSpPr>
          <p:cNvPr id="61" name="Google Shape;61;p2"/>
          <p:cNvCxnSpPr/>
          <p:nvPr/>
        </p:nvCxnSpPr>
        <p:spPr>
          <a:xfrm rot="10800000">
            <a:off x="720000" y="1892060"/>
            <a:ext cx="1635900" cy="0"/>
          </a:xfrm>
          <a:prstGeom prst="straightConnector1">
            <a:avLst/>
          </a:prstGeom>
          <a:noFill/>
          <a:ln cap="flat" cmpd="sng" w="19050">
            <a:solidFill>
              <a:schemeClr val="lt1"/>
            </a:solidFill>
            <a:prstDash val="solid"/>
            <a:round/>
            <a:headEnd len="sm" w="sm" type="none"/>
            <a:tailEnd len="sm" w="sm" type="none"/>
          </a:ln>
        </p:spPr>
      </p:cxnSp>
      <p:cxnSp>
        <p:nvCxnSpPr>
          <p:cNvPr id="62" name="Google Shape;62;p2"/>
          <p:cNvCxnSpPr/>
          <p:nvPr/>
        </p:nvCxnSpPr>
        <p:spPr>
          <a:xfrm>
            <a:off x="657614" y="1287444"/>
            <a:ext cx="0" cy="2662820"/>
          </a:xfrm>
          <a:prstGeom prst="straightConnector1">
            <a:avLst/>
          </a:prstGeom>
          <a:noFill/>
          <a:ln cap="flat" cmpd="sng" w="19050">
            <a:solidFill>
              <a:schemeClr val="lt1"/>
            </a:solidFill>
            <a:prstDash val="solid"/>
            <a:round/>
            <a:headEnd len="sm" w="sm" type="none"/>
            <a:tailEnd len="sm" w="sm" type="none"/>
          </a:ln>
        </p:spPr>
      </p:cxnSp>
      <p:sp>
        <p:nvSpPr>
          <p:cNvPr id="63" name="Google Shape;63;p2"/>
          <p:cNvSpPr txBox="1"/>
          <p:nvPr/>
        </p:nvSpPr>
        <p:spPr>
          <a:xfrm>
            <a:off x="1537949" y="2364694"/>
            <a:ext cx="2187378" cy="4215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chemeClr val="lt1"/>
              </a:buClr>
              <a:buSzPts val="1400"/>
              <a:buFont typeface="Montserrat"/>
              <a:buNone/>
            </a:pPr>
            <a:r>
              <a:rPr b="1" i="0" lang="de-DE" sz="1800" u="none" cap="none" strike="noStrike">
                <a:solidFill>
                  <a:schemeClr val="lt1"/>
                </a:solidFill>
                <a:latin typeface="Montserrat"/>
                <a:ea typeface="Montserrat"/>
                <a:cs typeface="Montserrat"/>
                <a:sym typeface="Montserrat"/>
              </a:rPr>
              <a:t>Training phase </a:t>
            </a:r>
            <a:endParaRPr/>
          </a:p>
        </p:txBody>
      </p:sp>
      <p:sp>
        <p:nvSpPr>
          <p:cNvPr id="64" name="Google Shape;64;p2"/>
          <p:cNvSpPr txBox="1"/>
          <p:nvPr/>
        </p:nvSpPr>
        <p:spPr>
          <a:xfrm>
            <a:off x="4373154" y="2571750"/>
            <a:ext cx="3436699" cy="41466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lt1"/>
              </a:buClr>
              <a:buSzPts val="1400"/>
              <a:buFont typeface="Montserrat"/>
              <a:buNone/>
            </a:pPr>
            <a:r>
              <a:rPr b="1" i="0" lang="de-DE" sz="1400" u="none" cap="none" strike="noStrike">
                <a:solidFill>
                  <a:schemeClr val="lt1"/>
                </a:solidFill>
                <a:latin typeface="Montserrat"/>
                <a:ea typeface="Montserrat"/>
                <a:cs typeface="Montserrat"/>
                <a:sym typeface="Montserrat"/>
              </a:rPr>
              <a:t>Small group work to the topic</a:t>
            </a:r>
            <a:br>
              <a:rPr b="1" i="0" lang="de-DE" sz="1400" u="none" cap="none" strike="noStrike">
                <a:solidFill>
                  <a:schemeClr val="lt1"/>
                </a:solidFill>
                <a:latin typeface="Montserrat"/>
                <a:ea typeface="Montserrat"/>
                <a:cs typeface="Montserrat"/>
                <a:sym typeface="Montserrat"/>
              </a:rPr>
            </a:br>
            <a:r>
              <a:rPr b="1" i="0" lang="de-DE" sz="1400" u="none" cap="none" strike="noStrike">
                <a:solidFill>
                  <a:schemeClr val="lt1"/>
                </a:solidFill>
                <a:latin typeface="Montserrat"/>
                <a:ea typeface="Montserrat"/>
                <a:cs typeface="Montserrat"/>
                <a:sym typeface="Montserrat"/>
              </a:rPr>
              <a:t> </a:t>
            </a:r>
            <a:r>
              <a:rPr b="1" i="0" lang="de-DE" sz="1400" u="none" cap="none" strike="noStrike">
                <a:solidFill>
                  <a:srgbClr val="FFFF00"/>
                </a:solidFill>
                <a:latin typeface="Montserrat"/>
                <a:ea typeface="Montserrat"/>
                <a:cs typeface="Montserrat"/>
                <a:sym typeface="Montserrat"/>
              </a:rPr>
              <a:t>online educational escape rooms</a:t>
            </a:r>
            <a:br>
              <a:rPr b="1" i="0" lang="de-DE" sz="1400" u="none" cap="none" strike="noStrike">
                <a:solidFill>
                  <a:srgbClr val="FFFF00"/>
                </a:solidFill>
                <a:latin typeface="Montserrat"/>
                <a:ea typeface="Montserrat"/>
                <a:cs typeface="Montserrat"/>
                <a:sym typeface="Montserrat"/>
              </a:rPr>
            </a:br>
            <a:r>
              <a:rPr b="1" i="0" lang="de-DE" sz="1400" u="none" cap="none" strike="noStrike">
                <a:solidFill>
                  <a:srgbClr val="FFFF00"/>
                </a:solidFill>
                <a:latin typeface="Montserrat"/>
                <a:ea typeface="Montserrat"/>
                <a:cs typeface="Montserrat"/>
                <a:sym typeface="Montserrat"/>
              </a:rPr>
              <a:t>as pedagogical tools</a:t>
            </a:r>
            <a:endParaRPr b="1" i="0" sz="14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20"/>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The Star-Model</a:t>
            </a:r>
            <a:endParaRPr/>
          </a:p>
          <a:p>
            <a:pPr indent="-342900" lvl="0" marL="457200" rtl="0" algn="l">
              <a:lnSpc>
                <a:spcPct val="100000"/>
              </a:lnSpc>
              <a:spcBef>
                <a:spcPts val="0"/>
              </a:spcBef>
              <a:spcAft>
                <a:spcPts val="0"/>
              </a:spcAft>
              <a:buSzPts val="2800"/>
              <a:buNone/>
            </a:pPr>
            <a:r>
              <a:t/>
            </a:r>
            <a:endParaRPr b="1"/>
          </a:p>
          <a:p>
            <a:pPr indent="-342900" lvl="0" marL="457200" rtl="0" algn="l">
              <a:lnSpc>
                <a:spcPct val="100000"/>
              </a:lnSpc>
              <a:spcBef>
                <a:spcPts val="0"/>
              </a:spcBef>
              <a:spcAft>
                <a:spcPts val="0"/>
              </a:spcAft>
              <a:buSzPts val="2800"/>
              <a:buNone/>
            </a:pPr>
            <a:r>
              <a:rPr b="1" lang="de-DE"/>
              <a:t>Game elements:</a:t>
            </a:r>
            <a:endParaRPr/>
          </a:p>
          <a:p>
            <a:pPr indent="-342900" lvl="0" marL="457200" rtl="0" algn="l">
              <a:lnSpc>
                <a:spcPct val="100000"/>
              </a:lnSpc>
              <a:spcBef>
                <a:spcPts val="0"/>
              </a:spcBef>
              <a:spcAft>
                <a:spcPts val="0"/>
              </a:spcAft>
              <a:buSzPts val="2800"/>
              <a:buNone/>
            </a:pPr>
            <a:r>
              <a:t/>
            </a:r>
            <a:endParaRPr b="1"/>
          </a:p>
          <a:p>
            <a:pPr indent="-342900" lvl="0" marL="457200" rtl="0" algn="l">
              <a:lnSpc>
                <a:spcPct val="100000"/>
              </a:lnSpc>
              <a:spcBef>
                <a:spcPts val="0"/>
              </a:spcBef>
              <a:spcAft>
                <a:spcPts val="0"/>
              </a:spcAft>
              <a:buSzPts val="2800"/>
              <a:buFont typeface="Arial"/>
              <a:buChar char="•"/>
            </a:pPr>
            <a:r>
              <a:rPr b="1" lang="de-DE"/>
              <a:t>the narrative =</a:t>
            </a:r>
            <a:br>
              <a:rPr b="1" lang="de-DE"/>
            </a:br>
            <a:r>
              <a:rPr b="1" lang="de-DE"/>
              <a:t>Story</a:t>
            </a:r>
            <a:endParaRPr/>
          </a:p>
          <a:p>
            <a:pPr indent="-342900" lvl="0" marL="457200" rtl="0" algn="l">
              <a:lnSpc>
                <a:spcPct val="100000"/>
              </a:lnSpc>
              <a:spcBef>
                <a:spcPts val="0"/>
              </a:spcBef>
              <a:spcAft>
                <a:spcPts val="0"/>
              </a:spcAft>
              <a:buSzPts val="2800"/>
              <a:buFont typeface="Arial"/>
              <a:buChar char="•"/>
            </a:pPr>
            <a:r>
              <a:rPr b="1" lang="de-DE"/>
              <a:t>the game-flow</a:t>
            </a:r>
            <a:endParaRPr b="1"/>
          </a:p>
          <a:p>
            <a:pPr indent="-342900" lvl="0" marL="457200" rtl="0" algn="l">
              <a:lnSpc>
                <a:spcPct val="100000"/>
              </a:lnSpc>
              <a:spcBef>
                <a:spcPts val="0"/>
              </a:spcBef>
              <a:spcAft>
                <a:spcPts val="0"/>
              </a:spcAft>
              <a:buSzPts val="2800"/>
              <a:buFont typeface="Arial"/>
              <a:buChar char="•"/>
            </a:pPr>
            <a:r>
              <a:rPr b="1" lang="de-DE"/>
              <a:t>the puzzles and</a:t>
            </a:r>
            <a:endParaRPr/>
          </a:p>
          <a:p>
            <a:pPr indent="-342900" lvl="0" marL="457200" rtl="0" algn="l">
              <a:lnSpc>
                <a:spcPct val="100000"/>
              </a:lnSpc>
              <a:spcBef>
                <a:spcPts val="0"/>
              </a:spcBef>
              <a:spcAft>
                <a:spcPts val="0"/>
              </a:spcAft>
              <a:buSzPts val="2800"/>
              <a:buFont typeface="Arial"/>
              <a:buChar char="•"/>
            </a:pPr>
            <a:r>
              <a:rPr b="1" lang="de-DE"/>
              <a:t>the equipment</a:t>
            </a:r>
            <a:endParaRPr/>
          </a:p>
        </p:txBody>
      </p:sp>
      <p:grpSp>
        <p:nvGrpSpPr>
          <p:cNvPr id="310" name="Google Shape;310;p20"/>
          <p:cNvGrpSpPr/>
          <p:nvPr/>
        </p:nvGrpSpPr>
        <p:grpSpPr>
          <a:xfrm>
            <a:off x="4094400" y="4423496"/>
            <a:ext cx="808500" cy="92100"/>
            <a:chOff x="3570750" y="4704850"/>
            <a:chExt cx="808500" cy="92100"/>
          </a:xfrm>
        </p:grpSpPr>
        <p:sp>
          <p:nvSpPr>
            <p:cNvPr id="311" name="Google Shape;311;p2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2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2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315" name="Google Shape;315;p20"/>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316" name="Google Shape;316;p2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2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2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20"/>
          <p:cNvSpPr/>
          <p:nvPr/>
        </p:nvSpPr>
        <p:spPr>
          <a:xfrm>
            <a:off x="117231" y="3987001"/>
            <a:ext cx="886264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Botturi, L. / Babazadeh, M. (2020): Designing educational escape rooms: validating the Star Model. In: International Journal of Serious Games, Vol. 7, Issue 3, September 2020, http://dx.doi.org/10.17083/ijsg.v7i3.367  </a:t>
            </a:r>
            <a:endParaRPr b="0" i="0" sz="1200" u="none" cap="none" strike="noStrike">
              <a:solidFill>
                <a:srgbClr val="FFFF00"/>
              </a:solidFill>
              <a:latin typeface="Arial"/>
              <a:ea typeface="Arial"/>
              <a:cs typeface="Arial"/>
              <a:sym typeface="Arial"/>
            </a:endParaRPr>
          </a:p>
        </p:txBody>
      </p:sp>
      <p:pic>
        <p:nvPicPr>
          <p:cNvPr id="320" name="Google Shape;320;p20"/>
          <p:cNvPicPr preferRelativeResize="0"/>
          <p:nvPr/>
        </p:nvPicPr>
        <p:blipFill rotWithShape="1">
          <a:blip r:embed="rId3">
            <a:alphaModFix/>
          </a:blip>
          <a:srcRect b="0" l="0" r="0" t="0"/>
          <a:stretch/>
        </p:blipFill>
        <p:spPr>
          <a:xfrm>
            <a:off x="2993315" y="457162"/>
            <a:ext cx="4058881" cy="3529839"/>
          </a:xfrm>
          <a:prstGeom prst="rect">
            <a:avLst/>
          </a:prstGeom>
          <a:noFill/>
          <a:ln>
            <a:noFill/>
          </a:ln>
        </p:spPr>
      </p:pic>
      <p:sp>
        <p:nvSpPr>
          <p:cNvPr id="321" name="Google Shape;321;p20"/>
          <p:cNvSpPr/>
          <p:nvPr/>
        </p:nvSpPr>
        <p:spPr>
          <a:xfrm>
            <a:off x="7065735" y="1945082"/>
            <a:ext cx="2044154"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Botturi /Babazadeh p. 45</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1"/>
          <p:cNvSpPr txBox="1"/>
          <p:nvPr>
            <p:ph idx="1" type="subTitle"/>
          </p:nvPr>
        </p:nvSpPr>
        <p:spPr>
          <a:xfrm>
            <a:off x="756746" y="738312"/>
            <a:ext cx="7929900" cy="30411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Puzzle structures in escape rooms:</a:t>
            </a:r>
            <a:endParaRPr/>
          </a:p>
          <a:p>
            <a:pPr indent="-342900" lvl="0" marL="457200" rtl="0" algn="l">
              <a:lnSpc>
                <a:spcPct val="100000"/>
              </a:lnSpc>
              <a:spcBef>
                <a:spcPts val="0"/>
              </a:spcBef>
              <a:spcAft>
                <a:spcPts val="0"/>
              </a:spcAft>
              <a:buSzPts val="2800"/>
              <a:buNone/>
            </a:pPr>
            <a:r>
              <a:t/>
            </a:r>
            <a:endParaRPr b="1" sz="1000"/>
          </a:p>
          <a:p>
            <a:pPr indent="0" lvl="0" marL="114300" rtl="0" algn="l">
              <a:lnSpc>
                <a:spcPct val="100000"/>
              </a:lnSpc>
              <a:spcBef>
                <a:spcPts val="0"/>
              </a:spcBef>
              <a:spcAft>
                <a:spcPts val="0"/>
              </a:spcAft>
              <a:buSzPts val="2800"/>
              <a:buNone/>
            </a:pPr>
            <a:r>
              <a:rPr b="1" lang="de-DE"/>
              <a:t>1. basic structures: open, sequential and path-based</a:t>
            </a:r>
            <a:br>
              <a:rPr b="1" lang="de-DE"/>
            </a:br>
            <a:r>
              <a:rPr b="1" lang="de-DE">
                <a:solidFill>
                  <a:srgbClr val="FFFF00"/>
                </a:solidFill>
              </a:rPr>
              <a:t>Squares are</a:t>
            </a:r>
            <a:br>
              <a:rPr b="1" lang="de-DE">
                <a:solidFill>
                  <a:srgbClr val="FFFF00"/>
                </a:solidFill>
              </a:rPr>
            </a:br>
            <a:r>
              <a:rPr b="1" lang="de-DE">
                <a:solidFill>
                  <a:srgbClr val="FFFF00"/>
                </a:solidFill>
              </a:rPr>
              <a:t>puzzles and</a:t>
            </a:r>
            <a:br>
              <a:rPr b="1" lang="de-DE">
                <a:solidFill>
                  <a:srgbClr val="FFFF00"/>
                </a:solidFill>
              </a:rPr>
            </a:br>
            <a:r>
              <a:rPr b="1" lang="de-DE">
                <a:solidFill>
                  <a:srgbClr val="FFFF00"/>
                </a:solidFill>
              </a:rPr>
              <a:t>rectangles are</a:t>
            </a:r>
            <a:br>
              <a:rPr b="1" lang="de-DE">
                <a:solidFill>
                  <a:srgbClr val="FFFF00"/>
                </a:solidFill>
              </a:rPr>
            </a:br>
            <a:r>
              <a:rPr b="1" lang="de-DE">
                <a:solidFill>
                  <a:srgbClr val="FFFF00"/>
                </a:solidFill>
              </a:rPr>
              <a:t>meta-puzzles</a:t>
            </a:r>
            <a:endParaRPr/>
          </a:p>
        </p:txBody>
      </p:sp>
      <p:grpSp>
        <p:nvGrpSpPr>
          <p:cNvPr id="327" name="Google Shape;327;p21"/>
          <p:cNvGrpSpPr/>
          <p:nvPr/>
        </p:nvGrpSpPr>
        <p:grpSpPr>
          <a:xfrm>
            <a:off x="4094400" y="4423496"/>
            <a:ext cx="808500" cy="92100"/>
            <a:chOff x="3570750" y="4704850"/>
            <a:chExt cx="808500" cy="92100"/>
          </a:xfrm>
        </p:grpSpPr>
        <p:sp>
          <p:nvSpPr>
            <p:cNvPr id="328" name="Google Shape;328;p21"/>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21"/>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21"/>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21"/>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332" name="Google Shape;332;p21"/>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333" name="Google Shape;333;p21"/>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21"/>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21"/>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21"/>
          <p:cNvSpPr/>
          <p:nvPr/>
        </p:nvSpPr>
        <p:spPr>
          <a:xfrm>
            <a:off x="117231" y="3987001"/>
            <a:ext cx="886264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Nicholson, S. (2015). Peeking behind the locked door: A survey of escape room facilities.</a:t>
            </a:r>
            <a:endParaRPr/>
          </a:p>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White Paper available at http://scottnicholson.com/pubs/erfacwhite.pdf, p. 17</a:t>
            </a:r>
            <a:endParaRPr b="0" i="0" sz="1200" u="none" cap="none" strike="noStrike">
              <a:solidFill>
                <a:srgbClr val="FFFF00"/>
              </a:solidFill>
              <a:latin typeface="Arial"/>
              <a:ea typeface="Arial"/>
              <a:cs typeface="Arial"/>
              <a:sym typeface="Arial"/>
            </a:endParaRPr>
          </a:p>
        </p:txBody>
      </p:sp>
      <p:sp>
        <p:nvSpPr>
          <p:cNvPr id="337" name="Google Shape;337;p21"/>
          <p:cNvSpPr/>
          <p:nvPr/>
        </p:nvSpPr>
        <p:spPr>
          <a:xfrm>
            <a:off x="1753207" y="3431452"/>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38" name="Google Shape;338;p21"/>
          <p:cNvSpPr/>
          <p:nvPr/>
        </p:nvSpPr>
        <p:spPr>
          <a:xfrm>
            <a:off x="756746" y="342729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39" name="Google Shape;339;p21"/>
          <p:cNvSpPr/>
          <p:nvPr/>
        </p:nvSpPr>
        <p:spPr>
          <a:xfrm>
            <a:off x="1242646" y="341785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40" name="Google Shape;340;p21"/>
          <p:cNvSpPr/>
          <p:nvPr/>
        </p:nvSpPr>
        <p:spPr>
          <a:xfrm>
            <a:off x="440223" y="2745481"/>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41" name="Google Shape;341;p21"/>
          <p:cNvGrpSpPr/>
          <p:nvPr/>
        </p:nvGrpSpPr>
        <p:grpSpPr>
          <a:xfrm>
            <a:off x="246185" y="3071515"/>
            <a:ext cx="363508" cy="679870"/>
            <a:chOff x="246185" y="3071515"/>
            <a:chExt cx="363508" cy="679870"/>
          </a:xfrm>
        </p:grpSpPr>
        <p:sp>
          <p:nvSpPr>
            <p:cNvPr id="342" name="Google Shape;342;p21"/>
            <p:cNvSpPr/>
            <p:nvPr/>
          </p:nvSpPr>
          <p:spPr>
            <a:xfrm>
              <a:off x="246185" y="341141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43" name="Google Shape;343;p21"/>
            <p:cNvCxnSpPr>
              <a:stCxn id="342" idx="0"/>
            </p:cNvCxnSpPr>
            <p:nvPr/>
          </p:nvCxnSpPr>
          <p:spPr>
            <a:xfrm flipH="1" rot="10800000">
              <a:off x="427893" y="3071515"/>
              <a:ext cx="181800" cy="339900"/>
            </a:xfrm>
            <a:prstGeom prst="straightConnector1">
              <a:avLst/>
            </a:prstGeom>
            <a:noFill/>
            <a:ln cap="flat" cmpd="sng" w="9525">
              <a:solidFill>
                <a:schemeClr val="accent6"/>
              </a:solidFill>
              <a:prstDash val="solid"/>
              <a:round/>
              <a:headEnd len="sm" w="sm" type="none"/>
              <a:tailEnd len="med" w="med" type="triangle"/>
            </a:ln>
          </p:spPr>
        </p:cxnSp>
      </p:grpSp>
      <p:cxnSp>
        <p:nvCxnSpPr>
          <p:cNvPr id="344" name="Google Shape;344;p21"/>
          <p:cNvCxnSpPr>
            <a:stCxn id="338" idx="0"/>
          </p:cNvCxnSpPr>
          <p:nvPr/>
        </p:nvCxnSpPr>
        <p:spPr>
          <a:xfrm rot="10800000">
            <a:off x="938454" y="3043295"/>
            <a:ext cx="0" cy="384000"/>
          </a:xfrm>
          <a:prstGeom prst="straightConnector1">
            <a:avLst/>
          </a:prstGeom>
          <a:noFill/>
          <a:ln cap="flat" cmpd="sng" w="9525">
            <a:solidFill>
              <a:schemeClr val="accent6"/>
            </a:solidFill>
            <a:prstDash val="solid"/>
            <a:round/>
            <a:headEnd len="sm" w="sm" type="none"/>
            <a:tailEnd len="med" w="med" type="triangle"/>
          </a:ln>
        </p:spPr>
      </p:cxnSp>
      <p:cxnSp>
        <p:nvCxnSpPr>
          <p:cNvPr id="345" name="Google Shape;345;p21"/>
          <p:cNvCxnSpPr/>
          <p:nvPr/>
        </p:nvCxnSpPr>
        <p:spPr>
          <a:xfrm rot="10800000">
            <a:off x="1413238" y="3043280"/>
            <a:ext cx="0" cy="384015"/>
          </a:xfrm>
          <a:prstGeom prst="straightConnector1">
            <a:avLst/>
          </a:prstGeom>
          <a:noFill/>
          <a:ln cap="flat" cmpd="sng" w="9525">
            <a:solidFill>
              <a:schemeClr val="accent6"/>
            </a:solidFill>
            <a:prstDash val="solid"/>
            <a:round/>
            <a:headEnd len="sm" w="sm" type="none"/>
            <a:tailEnd len="med" w="med" type="triangle"/>
          </a:ln>
        </p:spPr>
      </p:cxnSp>
      <p:cxnSp>
        <p:nvCxnSpPr>
          <p:cNvPr id="346" name="Google Shape;346;p21"/>
          <p:cNvCxnSpPr>
            <a:stCxn id="337" idx="0"/>
          </p:cNvCxnSpPr>
          <p:nvPr/>
        </p:nvCxnSpPr>
        <p:spPr>
          <a:xfrm rot="10800000">
            <a:off x="1728515" y="3071452"/>
            <a:ext cx="206400" cy="360000"/>
          </a:xfrm>
          <a:prstGeom prst="straightConnector1">
            <a:avLst/>
          </a:prstGeom>
          <a:noFill/>
          <a:ln cap="flat" cmpd="sng" w="9525">
            <a:solidFill>
              <a:schemeClr val="accent6"/>
            </a:solidFill>
            <a:prstDash val="solid"/>
            <a:round/>
            <a:headEnd len="sm" w="sm" type="none"/>
            <a:tailEnd len="med" w="med" type="triangle"/>
          </a:ln>
        </p:spPr>
      </p:cxnSp>
      <p:sp>
        <p:nvSpPr>
          <p:cNvPr id="347" name="Google Shape;347;p21"/>
          <p:cNvSpPr/>
          <p:nvPr/>
        </p:nvSpPr>
        <p:spPr>
          <a:xfrm>
            <a:off x="3511064" y="233464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48" name="Google Shape;348;p21"/>
          <p:cNvSpPr/>
          <p:nvPr/>
        </p:nvSpPr>
        <p:spPr>
          <a:xfrm>
            <a:off x="2943101" y="1662275"/>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349" name="Google Shape;349;p21"/>
          <p:cNvCxnSpPr/>
          <p:nvPr/>
        </p:nvCxnSpPr>
        <p:spPr>
          <a:xfrm rot="10800000">
            <a:off x="3681656" y="1960074"/>
            <a:ext cx="0" cy="384015"/>
          </a:xfrm>
          <a:prstGeom prst="straightConnector1">
            <a:avLst/>
          </a:prstGeom>
          <a:noFill/>
          <a:ln cap="flat" cmpd="sng" w="9525">
            <a:solidFill>
              <a:schemeClr val="accent6"/>
            </a:solidFill>
            <a:prstDash val="solid"/>
            <a:round/>
            <a:headEnd len="sm" w="sm" type="none"/>
            <a:tailEnd len="med" w="med" type="triangle"/>
          </a:ln>
        </p:spPr>
      </p:cxnSp>
      <p:sp>
        <p:nvSpPr>
          <p:cNvPr id="350" name="Google Shape;350;p21"/>
          <p:cNvSpPr/>
          <p:nvPr/>
        </p:nvSpPr>
        <p:spPr>
          <a:xfrm>
            <a:off x="3523232" y="294219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51" name="Google Shape;351;p21"/>
          <p:cNvCxnSpPr>
            <a:stCxn id="350" idx="0"/>
          </p:cNvCxnSpPr>
          <p:nvPr/>
        </p:nvCxnSpPr>
        <p:spPr>
          <a:xfrm rot="10800000">
            <a:off x="3704939" y="2729793"/>
            <a:ext cx="0" cy="212400"/>
          </a:xfrm>
          <a:prstGeom prst="straightConnector1">
            <a:avLst/>
          </a:prstGeom>
          <a:noFill/>
          <a:ln cap="flat" cmpd="sng" w="9525">
            <a:solidFill>
              <a:schemeClr val="accent6"/>
            </a:solidFill>
            <a:prstDash val="solid"/>
            <a:round/>
            <a:headEnd len="sm" w="sm" type="none"/>
            <a:tailEnd len="med" w="med" type="triangle"/>
          </a:ln>
        </p:spPr>
      </p:cxnSp>
      <p:sp>
        <p:nvSpPr>
          <p:cNvPr id="352" name="Google Shape;352;p21"/>
          <p:cNvSpPr/>
          <p:nvPr/>
        </p:nvSpPr>
        <p:spPr>
          <a:xfrm>
            <a:off x="3523233" y="3516621"/>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53" name="Google Shape;353;p21"/>
          <p:cNvCxnSpPr>
            <a:stCxn id="352" idx="0"/>
          </p:cNvCxnSpPr>
          <p:nvPr/>
        </p:nvCxnSpPr>
        <p:spPr>
          <a:xfrm rot="10800000">
            <a:off x="3704941" y="3304221"/>
            <a:ext cx="0" cy="212400"/>
          </a:xfrm>
          <a:prstGeom prst="straightConnector1">
            <a:avLst/>
          </a:prstGeom>
          <a:noFill/>
          <a:ln cap="flat" cmpd="sng" w="9525">
            <a:solidFill>
              <a:schemeClr val="accent6"/>
            </a:solidFill>
            <a:prstDash val="solid"/>
            <a:round/>
            <a:headEnd len="sm" w="sm" type="none"/>
            <a:tailEnd len="med" w="med" type="triangle"/>
          </a:ln>
        </p:spPr>
      </p:cxnSp>
      <p:sp>
        <p:nvSpPr>
          <p:cNvPr id="354" name="Google Shape;354;p21"/>
          <p:cNvSpPr txBox="1"/>
          <p:nvPr/>
        </p:nvSpPr>
        <p:spPr>
          <a:xfrm>
            <a:off x="938453" y="2449596"/>
            <a:ext cx="667608"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open</a:t>
            </a:r>
            <a:endParaRPr/>
          </a:p>
        </p:txBody>
      </p:sp>
      <p:sp>
        <p:nvSpPr>
          <p:cNvPr id="355" name="Google Shape;355;p21"/>
          <p:cNvSpPr txBox="1"/>
          <p:nvPr/>
        </p:nvSpPr>
        <p:spPr>
          <a:xfrm>
            <a:off x="2979842" y="1391454"/>
            <a:ext cx="150701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sequential</a:t>
            </a:r>
            <a:endParaRPr b="0" i="0" sz="1400" u="none" cap="none" strike="noStrike">
              <a:solidFill>
                <a:srgbClr val="FFFF00"/>
              </a:solidFill>
              <a:latin typeface="Arial"/>
              <a:ea typeface="Arial"/>
              <a:cs typeface="Arial"/>
              <a:sym typeface="Arial"/>
            </a:endParaRPr>
          </a:p>
        </p:txBody>
      </p:sp>
      <p:grpSp>
        <p:nvGrpSpPr>
          <p:cNvPr id="356" name="Google Shape;356;p21"/>
          <p:cNvGrpSpPr/>
          <p:nvPr/>
        </p:nvGrpSpPr>
        <p:grpSpPr>
          <a:xfrm>
            <a:off x="5433648" y="1673999"/>
            <a:ext cx="1870437" cy="2194316"/>
            <a:chOff x="5433648" y="1673999"/>
            <a:chExt cx="1870437" cy="2194316"/>
          </a:xfrm>
        </p:grpSpPr>
        <p:sp>
          <p:nvSpPr>
            <p:cNvPr id="357" name="Google Shape;357;p21"/>
            <p:cNvSpPr/>
            <p:nvPr/>
          </p:nvSpPr>
          <p:spPr>
            <a:xfrm>
              <a:off x="5433648" y="23399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58" name="Google Shape;358;p21"/>
            <p:cNvSpPr/>
            <p:nvPr/>
          </p:nvSpPr>
          <p:spPr>
            <a:xfrm>
              <a:off x="6940670" y="2359970"/>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59" name="Google Shape;359;p21"/>
            <p:cNvSpPr/>
            <p:nvPr/>
          </p:nvSpPr>
          <p:spPr>
            <a:xfrm>
              <a:off x="5944209" y="235581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60" name="Google Shape;360;p21"/>
            <p:cNvSpPr/>
            <p:nvPr/>
          </p:nvSpPr>
          <p:spPr>
            <a:xfrm>
              <a:off x="6430109" y="2346371"/>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61" name="Google Shape;361;p21"/>
            <p:cNvSpPr/>
            <p:nvPr/>
          </p:nvSpPr>
          <p:spPr>
            <a:xfrm>
              <a:off x="5627686" y="1673999"/>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362" name="Google Shape;362;p21"/>
            <p:cNvCxnSpPr>
              <a:stCxn id="357" idx="0"/>
            </p:cNvCxnSpPr>
            <p:nvPr/>
          </p:nvCxnSpPr>
          <p:spPr>
            <a:xfrm flipH="1" rot="10800000">
              <a:off x="5615356" y="2000033"/>
              <a:ext cx="181800" cy="339900"/>
            </a:xfrm>
            <a:prstGeom prst="straightConnector1">
              <a:avLst/>
            </a:prstGeom>
            <a:noFill/>
            <a:ln cap="flat" cmpd="sng" w="9525">
              <a:solidFill>
                <a:schemeClr val="accent6"/>
              </a:solidFill>
              <a:prstDash val="solid"/>
              <a:round/>
              <a:headEnd len="sm" w="sm" type="none"/>
              <a:tailEnd len="med" w="med" type="triangle"/>
            </a:ln>
          </p:spPr>
        </p:cxnSp>
        <p:cxnSp>
          <p:nvCxnSpPr>
            <p:cNvPr id="363" name="Google Shape;363;p21"/>
            <p:cNvCxnSpPr>
              <a:stCxn id="359" idx="0"/>
            </p:cNvCxnSpPr>
            <p:nvPr/>
          </p:nvCxnSpPr>
          <p:spPr>
            <a:xfrm rot="10800000">
              <a:off x="6125917" y="1971813"/>
              <a:ext cx="0" cy="384000"/>
            </a:xfrm>
            <a:prstGeom prst="straightConnector1">
              <a:avLst/>
            </a:prstGeom>
            <a:noFill/>
            <a:ln cap="flat" cmpd="sng" w="9525">
              <a:solidFill>
                <a:schemeClr val="accent6"/>
              </a:solidFill>
              <a:prstDash val="solid"/>
              <a:round/>
              <a:headEnd len="sm" w="sm" type="none"/>
              <a:tailEnd len="med" w="med" type="triangle"/>
            </a:ln>
          </p:spPr>
        </p:cxnSp>
        <p:cxnSp>
          <p:nvCxnSpPr>
            <p:cNvPr id="364" name="Google Shape;364;p21"/>
            <p:cNvCxnSpPr/>
            <p:nvPr/>
          </p:nvCxnSpPr>
          <p:spPr>
            <a:xfrm rot="10800000">
              <a:off x="6600701" y="1971798"/>
              <a:ext cx="0" cy="384015"/>
            </a:xfrm>
            <a:prstGeom prst="straightConnector1">
              <a:avLst/>
            </a:prstGeom>
            <a:noFill/>
            <a:ln cap="flat" cmpd="sng" w="9525">
              <a:solidFill>
                <a:schemeClr val="accent6"/>
              </a:solidFill>
              <a:prstDash val="solid"/>
              <a:round/>
              <a:headEnd len="sm" w="sm" type="none"/>
              <a:tailEnd len="med" w="med" type="triangle"/>
            </a:ln>
          </p:spPr>
        </p:cxnSp>
        <p:cxnSp>
          <p:nvCxnSpPr>
            <p:cNvPr id="365" name="Google Shape;365;p21"/>
            <p:cNvCxnSpPr>
              <a:stCxn id="358" idx="0"/>
            </p:cNvCxnSpPr>
            <p:nvPr/>
          </p:nvCxnSpPr>
          <p:spPr>
            <a:xfrm rot="10800000">
              <a:off x="6915977" y="1999970"/>
              <a:ext cx="206400" cy="360000"/>
            </a:xfrm>
            <a:prstGeom prst="straightConnector1">
              <a:avLst/>
            </a:prstGeom>
            <a:noFill/>
            <a:ln cap="flat" cmpd="sng" w="9525">
              <a:solidFill>
                <a:schemeClr val="accent6"/>
              </a:solidFill>
              <a:prstDash val="solid"/>
              <a:round/>
              <a:headEnd len="sm" w="sm" type="none"/>
              <a:tailEnd len="med" w="med" type="triangle"/>
            </a:ln>
          </p:spPr>
        </p:cxnSp>
        <p:sp>
          <p:nvSpPr>
            <p:cNvPr id="366" name="Google Shape;366;p21"/>
            <p:cNvSpPr/>
            <p:nvPr/>
          </p:nvSpPr>
          <p:spPr>
            <a:xfrm>
              <a:off x="5458309" y="294254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67" name="Google Shape;367;p21"/>
            <p:cNvSpPr/>
            <p:nvPr/>
          </p:nvSpPr>
          <p:spPr>
            <a:xfrm>
              <a:off x="5944209" y="293310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68" name="Google Shape;368;p21"/>
            <p:cNvCxnSpPr>
              <a:stCxn id="366" idx="0"/>
            </p:cNvCxnSpPr>
            <p:nvPr/>
          </p:nvCxnSpPr>
          <p:spPr>
            <a:xfrm rot="10800000">
              <a:off x="5640017" y="2715447"/>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369" name="Google Shape;369;p21"/>
            <p:cNvCxnSpPr/>
            <p:nvPr/>
          </p:nvCxnSpPr>
          <p:spPr>
            <a:xfrm rot="10800000">
              <a:off x="6114801" y="2715448"/>
              <a:ext cx="0" cy="227100"/>
            </a:xfrm>
            <a:prstGeom prst="straightConnector1">
              <a:avLst/>
            </a:prstGeom>
            <a:noFill/>
            <a:ln cap="flat" cmpd="sng" w="9525">
              <a:solidFill>
                <a:schemeClr val="accent6"/>
              </a:solidFill>
              <a:prstDash val="solid"/>
              <a:round/>
              <a:headEnd len="sm" w="sm" type="none"/>
              <a:tailEnd len="med" w="med" type="triangle"/>
            </a:ln>
          </p:spPr>
        </p:cxnSp>
        <p:sp>
          <p:nvSpPr>
            <p:cNvPr id="370" name="Google Shape;370;p21"/>
            <p:cNvSpPr/>
            <p:nvPr/>
          </p:nvSpPr>
          <p:spPr>
            <a:xfrm>
              <a:off x="6442277" y="295391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71" name="Google Shape;371;p21"/>
            <p:cNvSpPr/>
            <p:nvPr/>
          </p:nvSpPr>
          <p:spPr>
            <a:xfrm>
              <a:off x="6928177" y="29444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72" name="Google Shape;372;p21"/>
            <p:cNvCxnSpPr>
              <a:stCxn id="370" idx="0"/>
            </p:cNvCxnSpPr>
            <p:nvPr/>
          </p:nvCxnSpPr>
          <p:spPr>
            <a:xfrm rot="10800000">
              <a:off x="6623985" y="2741517"/>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373" name="Google Shape;373;p21"/>
            <p:cNvCxnSpPr/>
            <p:nvPr/>
          </p:nvCxnSpPr>
          <p:spPr>
            <a:xfrm rot="10800000">
              <a:off x="7098769" y="2715448"/>
              <a:ext cx="0" cy="238471"/>
            </a:xfrm>
            <a:prstGeom prst="straightConnector1">
              <a:avLst/>
            </a:prstGeom>
            <a:noFill/>
            <a:ln cap="flat" cmpd="sng" w="9525">
              <a:solidFill>
                <a:schemeClr val="accent6"/>
              </a:solidFill>
              <a:prstDash val="solid"/>
              <a:round/>
              <a:headEnd len="sm" w="sm" type="none"/>
              <a:tailEnd len="med" w="med" type="triangle"/>
            </a:ln>
          </p:spPr>
        </p:cxnSp>
        <p:sp>
          <p:nvSpPr>
            <p:cNvPr id="374" name="Google Shape;374;p21"/>
            <p:cNvSpPr/>
            <p:nvPr/>
          </p:nvSpPr>
          <p:spPr>
            <a:xfrm>
              <a:off x="5458310" y="35169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75" name="Google Shape;375;p21"/>
            <p:cNvSpPr/>
            <p:nvPr/>
          </p:nvSpPr>
          <p:spPr>
            <a:xfrm>
              <a:off x="5944210" y="35075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76" name="Google Shape;376;p21"/>
            <p:cNvCxnSpPr>
              <a:stCxn id="374" idx="0"/>
            </p:cNvCxnSpPr>
            <p:nvPr/>
          </p:nvCxnSpPr>
          <p:spPr>
            <a:xfrm rot="10800000">
              <a:off x="5640018" y="3289875"/>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377" name="Google Shape;377;p21"/>
            <p:cNvCxnSpPr/>
            <p:nvPr/>
          </p:nvCxnSpPr>
          <p:spPr>
            <a:xfrm rot="10800000">
              <a:off x="6114802" y="3289876"/>
              <a:ext cx="0" cy="227100"/>
            </a:xfrm>
            <a:prstGeom prst="straightConnector1">
              <a:avLst/>
            </a:prstGeom>
            <a:noFill/>
            <a:ln cap="flat" cmpd="sng" w="9525">
              <a:solidFill>
                <a:schemeClr val="accent6"/>
              </a:solidFill>
              <a:prstDash val="solid"/>
              <a:round/>
              <a:headEnd len="sm" w="sm" type="none"/>
              <a:tailEnd len="med" w="med" type="triangle"/>
            </a:ln>
          </p:spPr>
        </p:cxnSp>
        <p:sp>
          <p:nvSpPr>
            <p:cNvPr id="378" name="Google Shape;378;p21"/>
            <p:cNvSpPr/>
            <p:nvPr/>
          </p:nvSpPr>
          <p:spPr>
            <a:xfrm>
              <a:off x="6442278" y="352834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79" name="Google Shape;379;p21"/>
            <p:cNvSpPr/>
            <p:nvPr/>
          </p:nvSpPr>
          <p:spPr>
            <a:xfrm>
              <a:off x="6928178" y="351890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380" name="Google Shape;380;p21"/>
            <p:cNvCxnSpPr>
              <a:stCxn id="378" idx="0"/>
            </p:cNvCxnSpPr>
            <p:nvPr/>
          </p:nvCxnSpPr>
          <p:spPr>
            <a:xfrm rot="10800000">
              <a:off x="6623986" y="3315945"/>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381" name="Google Shape;381;p21"/>
            <p:cNvCxnSpPr/>
            <p:nvPr/>
          </p:nvCxnSpPr>
          <p:spPr>
            <a:xfrm rot="10800000">
              <a:off x="7098770" y="3289876"/>
              <a:ext cx="0" cy="238471"/>
            </a:xfrm>
            <a:prstGeom prst="straightConnector1">
              <a:avLst/>
            </a:prstGeom>
            <a:noFill/>
            <a:ln cap="flat" cmpd="sng" w="9525">
              <a:solidFill>
                <a:schemeClr val="accent6"/>
              </a:solidFill>
              <a:prstDash val="solid"/>
              <a:round/>
              <a:headEnd len="sm" w="sm" type="none"/>
              <a:tailEnd len="med" w="med" type="triangle"/>
            </a:ln>
          </p:spPr>
        </p:cxnSp>
      </p:grpSp>
      <p:sp>
        <p:nvSpPr>
          <p:cNvPr id="382" name="Google Shape;382;p21"/>
          <p:cNvSpPr txBox="1"/>
          <p:nvPr/>
        </p:nvSpPr>
        <p:spPr>
          <a:xfrm>
            <a:off x="5629255" y="1391455"/>
            <a:ext cx="1507013"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path-based</a:t>
            </a:r>
            <a:endParaRPr b="0" i="0" sz="1400" u="none" cap="none" strike="noStrike">
              <a:solidFill>
                <a:srgbClr val="FFFF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2"/>
          <p:cNvSpPr txBox="1"/>
          <p:nvPr>
            <p:ph idx="1" type="subTitle"/>
          </p:nvPr>
        </p:nvSpPr>
        <p:spPr>
          <a:xfrm>
            <a:off x="741646" y="292587"/>
            <a:ext cx="7929900" cy="30411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Puzzle structures in escape rooms:</a:t>
            </a:r>
            <a:endParaRPr/>
          </a:p>
          <a:p>
            <a:pPr indent="-342900" lvl="0" marL="4572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rPr b="1" lang="de-DE"/>
              <a:t>2. a complex, hybrid structure, such as a pyramid.</a:t>
            </a:r>
            <a:br>
              <a:rPr b="1" lang="de-DE"/>
            </a:br>
            <a:endParaRPr b="1"/>
          </a:p>
        </p:txBody>
      </p:sp>
      <p:grpSp>
        <p:nvGrpSpPr>
          <p:cNvPr id="388" name="Google Shape;388;p22"/>
          <p:cNvGrpSpPr/>
          <p:nvPr/>
        </p:nvGrpSpPr>
        <p:grpSpPr>
          <a:xfrm>
            <a:off x="4094400" y="4423496"/>
            <a:ext cx="808500" cy="92100"/>
            <a:chOff x="3570750" y="4704850"/>
            <a:chExt cx="808500" cy="92100"/>
          </a:xfrm>
        </p:grpSpPr>
        <p:sp>
          <p:nvSpPr>
            <p:cNvPr id="389" name="Google Shape;389;p22"/>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22"/>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22"/>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22"/>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93" name="Google Shape;393;p22"/>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22"/>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22"/>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2"/>
          <p:cNvSpPr/>
          <p:nvPr/>
        </p:nvSpPr>
        <p:spPr>
          <a:xfrm>
            <a:off x="117231" y="3987001"/>
            <a:ext cx="886264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Nicholson, S. (2015). Peeking behind the locked door: A survey of escape room facilities.</a:t>
            </a:r>
            <a:endParaRPr/>
          </a:p>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White Paper available at http://scottnicholson.com/pubs/erfacwhite.pdf, p.18</a:t>
            </a:r>
            <a:endParaRPr b="0" i="0" sz="1200" u="none" cap="none" strike="noStrike">
              <a:solidFill>
                <a:srgbClr val="FFFF00"/>
              </a:solidFill>
              <a:latin typeface="Arial"/>
              <a:ea typeface="Arial"/>
              <a:cs typeface="Arial"/>
              <a:sym typeface="Arial"/>
            </a:endParaRPr>
          </a:p>
        </p:txBody>
      </p:sp>
      <p:sp>
        <p:nvSpPr>
          <p:cNvPr id="397" name="Google Shape;397;p22"/>
          <p:cNvSpPr/>
          <p:nvPr/>
        </p:nvSpPr>
        <p:spPr>
          <a:xfrm>
            <a:off x="3165235" y="2025314"/>
            <a:ext cx="273326" cy="185337"/>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98" name="Google Shape;398;p22"/>
          <p:cNvSpPr/>
          <p:nvPr/>
        </p:nvSpPr>
        <p:spPr>
          <a:xfrm>
            <a:off x="4298674" y="2036237"/>
            <a:ext cx="273326" cy="185337"/>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399" name="Google Shape;399;p22"/>
          <p:cNvSpPr/>
          <p:nvPr/>
        </p:nvSpPr>
        <p:spPr>
          <a:xfrm>
            <a:off x="3311172" y="1662275"/>
            <a:ext cx="1133432" cy="185337"/>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00" name="Google Shape;400;p22"/>
          <p:cNvCxnSpPr>
            <a:stCxn id="397" idx="0"/>
          </p:cNvCxnSpPr>
          <p:nvPr/>
        </p:nvCxnSpPr>
        <p:spPr>
          <a:xfrm flipH="1" rot="10800000">
            <a:off x="3301898" y="1839914"/>
            <a:ext cx="136800" cy="185400"/>
          </a:xfrm>
          <a:prstGeom prst="straightConnector1">
            <a:avLst/>
          </a:prstGeom>
          <a:noFill/>
          <a:ln cap="flat" cmpd="sng" w="9525">
            <a:solidFill>
              <a:schemeClr val="accent6"/>
            </a:solidFill>
            <a:prstDash val="solid"/>
            <a:round/>
            <a:headEnd len="sm" w="sm" type="none"/>
            <a:tailEnd len="med" w="med" type="triangle"/>
          </a:ln>
        </p:spPr>
      </p:cxnSp>
      <p:grpSp>
        <p:nvGrpSpPr>
          <p:cNvPr id="401" name="Google Shape;401;p22"/>
          <p:cNvGrpSpPr/>
          <p:nvPr/>
        </p:nvGrpSpPr>
        <p:grpSpPr>
          <a:xfrm>
            <a:off x="3719918" y="1824571"/>
            <a:ext cx="273326" cy="394737"/>
            <a:chOff x="3549230" y="1824571"/>
            <a:chExt cx="273326" cy="394737"/>
          </a:xfrm>
        </p:grpSpPr>
        <p:sp>
          <p:nvSpPr>
            <p:cNvPr id="402" name="Google Shape;402;p22"/>
            <p:cNvSpPr/>
            <p:nvPr/>
          </p:nvSpPr>
          <p:spPr>
            <a:xfrm>
              <a:off x="3549230" y="2033971"/>
              <a:ext cx="273326" cy="185337"/>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03" name="Google Shape;403;p22"/>
            <p:cNvCxnSpPr>
              <a:stCxn id="402" idx="0"/>
            </p:cNvCxnSpPr>
            <p:nvPr/>
          </p:nvCxnSpPr>
          <p:spPr>
            <a:xfrm rot="10800000">
              <a:off x="3685893" y="1824571"/>
              <a:ext cx="0" cy="209400"/>
            </a:xfrm>
            <a:prstGeom prst="straightConnector1">
              <a:avLst/>
            </a:prstGeom>
            <a:noFill/>
            <a:ln cap="flat" cmpd="sng" w="9525">
              <a:solidFill>
                <a:schemeClr val="accent6"/>
              </a:solidFill>
              <a:prstDash val="solid"/>
              <a:round/>
              <a:headEnd len="sm" w="sm" type="none"/>
              <a:tailEnd len="med" w="med" type="triangle"/>
            </a:ln>
          </p:spPr>
        </p:cxnSp>
      </p:grpSp>
      <p:cxnSp>
        <p:nvCxnSpPr>
          <p:cNvPr id="404" name="Google Shape;404;p22"/>
          <p:cNvCxnSpPr>
            <a:stCxn id="398" idx="0"/>
          </p:cNvCxnSpPr>
          <p:nvPr/>
        </p:nvCxnSpPr>
        <p:spPr>
          <a:xfrm rot="10800000">
            <a:off x="4280237" y="1840037"/>
            <a:ext cx="155100" cy="196200"/>
          </a:xfrm>
          <a:prstGeom prst="straightConnector1">
            <a:avLst/>
          </a:prstGeom>
          <a:noFill/>
          <a:ln cap="flat" cmpd="sng" w="9525">
            <a:solidFill>
              <a:schemeClr val="accent6"/>
            </a:solidFill>
            <a:prstDash val="solid"/>
            <a:round/>
            <a:headEnd len="sm" w="sm" type="none"/>
            <a:tailEnd len="med" w="med" type="triangle"/>
          </a:ln>
        </p:spPr>
      </p:cxnSp>
      <p:grpSp>
        <p:nvGrpSpPr>
          <p:cNvPr id="405" name="Google Shape;405;p22"/>
          <p:cNvGrpSpPr/>
          <p:nvPr/>
        </p:nvGrpSpPr>
        <p:grpSpPr>
          <a:xfrm>
            <a:off x="4955110" y="3118499"/>
            <a:ext cx="1043962" cy="832038"/>
            <a:chOff x="5433648" y="1673999"/>
            <a:chExt cx="1870437" cy="2194316"/>
          </a:xfrm>
        </p:grpSpPr>
        <p:sp>
          <p:nvSpPr>
            <p:cNvPr id="406" name="Google Shape;406;p22"/>
            <p:cNvSpPr/>
            <p:nvPr/>
          </p:nvSpPr>
          <p:spPr>
            <a:xfrm>
              <a:off x="5433648" y="23399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07" name="Google Shape;407;p22"/>
            <p:cNvSpPr/>
            <p:nvPr/>
          </p:nvSpPr>
          <p:spPr>
            <a:xfrm>
              <a:off x="6940670" y="2359970"/>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08" name="Google Shape;408;p22"/>
            <p:cNvSpPr/>
            <p:nvPr/>
          </p:nvSpPr>
          <p:spPr>
            <a:xfrm>
              <a:off x="5944209" y="235581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09" name="Google Shape;409;p22"/>
            <p:cNvSpPr/>
            <p:nvPr/>
          </p:nvSpPr>
          <p:spPr>
            <a:xfrm>
              <a:off x="6430109" y="2346371"/>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10" name="Google Shape;410;p22"/>
            <p:cNvSpPr/>
            <p:nvPr/>
          </p:nvSpPr>
          <p:spPr>
            <a:xfrm>
              <a:off x="5627686" y="1673999"/>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11" name="Google Shape;411;p22"/>
            <p:cNvCxnSpPr>
              <a:stCxn id="406" idx="0"/>
            </p:cNvCxnSpPr>
            <p:nvPr/>
          </p:nvCxnSpPr>
          <p:spPr>
            <a:xfrm flipH="1" rot="10800000">
              <a:off x="5615356" y="2000033"/>
              <a:ext cx="181800" cy="339900"/>
            </a:xfrm>
            <a:prstGeom prst="straightConnector1">
              <a:avLst/>
            </a:prstGeom>
            <a:noFill/>
            <a:ln cap="flat" cmpd="sng" w="9525">
              <a:solidFill>
                <a:schemeClr val="accent6"/>
              </a:solidFill>
              <a:prstDash val="solid"/>
              <a:round/>
              <a:headEnd len="sm" w="sm" type="none"/>
              <a:tailEnd len="med" w="med" type="triangle"/>
            </a:ln>
          </p:spPr>
        </p:cxnSp>
        <p:cxnSp>
          <p:nvCxnSpPr>
            <p:cNvPr id="412" name="Google Shape;412;p22"/>
            <p:cNvCxnSpPr>
              <a:stCxn id="408" idx="0"/>
            </p:cNvCxnSpPr>
            <p:nvPr/>
          </p:nvCxnSpPr>
          <p:spPr>
            <a:xfrm rot="10800000">
              <a:off x="6125917" y="1971813"/>
              <a:ext cx="0" cy="384000"/>
            </a:xfrm>
            <a:prstGeom prst="straightConnector1">
              <a:avLst/>
            </a:prstGeom>
            <a:noFill/>
            <a:ln cap="flat" cmpd="sng" w="9525">
              <a:solidFill>
                <a:schemeClr val="accent6"/>
              </a:solidFill>
              <a:prstDash val="solid"/>
              <a:round/>
              <a:headEnd len="sm" w="sm" type="none"/>
              <a:tailEnd len="med" w="med" type="triangle"/>
            </a:ln>
          </p:spPr>
        </p:cxnSp>
        <p:cxnSp>
          <p:nvCxnSpPr>
            <p:cNvPr id="413" name="Google Shape;413;p22"/>
            <p:cNvCxnSpPr/>
            <p:nvPr/>
          </p:nvCxnSpPr>
          <p:spPr>
            <a:xfrm rot="10800000">
              <a:off x="6600701" y="1971798"/>
              <a:ext cx="0" cy="384015"/>
            </a:xfrm>
            <a:prstGeom prst="straightConnector1">
              <a:avLst/>
            </a:prstGeom>
            <a:noFill/>
            <a:ln cap="flat" cmpd="sng" w="9525">
              <a:solidFill>
                <a:schemeClr val="accent6"/>
              </a:solidFill>
              <a:prstDash val="solid"/>
              <a:round/>
              <a:headEnd len="sm" w="sm" type="none"/>
              <a:tailEnd len="med" w="med" type="triangle"/>
            </a:ln>
          </p:spPr>
        </p:cxnSp>
        <p:cxnSp>
          <p:nvCxnSpPr>
            <p:cNvPr id="414" name="Google Shape;414;p22"/>
            <p:cNvCxnSpPr>
              <a:stCxn id="407" idx="0"/>
            </p:cNvCxnSpPr>
            <p:nvPr/>
          </p:nvCxnSpPr>
          <p:spPr>
            <a:xfrm rot="10800000">
              <a:off x="6915977" y="1999970"/>
              <a:ext cx="206400" cy="360000"/>
            </a:xfrm>
            <a:prstGeom prst="straightConnector1">
              <a:avLst/>
            </a:prstGeom>
            <a:noFill/>
            <a:ln cap="flat" cmpd="sng" w="9525">
              <a:solidFill>
                <a:schemeClr val="accent6"/>
              </a:solidFill>
              <a:prstDash val="solid"/>
              <a:round/>
              <a:headEnd len="sm" w="sm" type="none"/>
              <a:tailEnd len="med" w="med" type="triangle"/>
            </a:ln>
          </p:spPr>
        </p:cxnSp>
        <p:sp>
          <p:nvSpPr>
            <p:cNvPr id="415" name="Google Shape;415;p22"/>
            <p:cNvSpPr/>
            <p:nvPr/>
          </p:nvSpPr>
          <p:spPr>
            <a:xfrm>
              <a:off x="5458309" y="294254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16" name="Google Shape;416;p22"/>
            <p:cNvSpPr/>
            <p:nvPr/>
          </p:nvSpPr>
          <p:spPr>
            <a:xfrm>
              <a:off x="5944209" y="293310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17" name="Google Shape;417;p22"/>
            <p:cNvCxnSpPr>
              <a:stCxn id="415" idx="0"/>
            </p:cNvCxnSpPr>
            <p:nvPr/>
          </p:nvCxnSpPr>
          <p:spPr>
            <a:xfrm rot="10800000">
              <a:off x="5640017" y="2715447"/>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18" name="Google Shape;418;p22"/>
            <p:cNvCxnSpPr/>
            <p:nvPr/>
          </p:nvCxnSpPr>
          <p:spPr>
            <a:xfrm rot="10800000">
              <a:off x="6114801" y="2715448"/>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19" name="Google Shape;419;p22"/>
            <p:cNvSpPr/>
            <p:nvPr/>
          </p:nvSpPr>
          <p:spPr>
            <a:xfrm>
              <a:off x="6442277" y="295391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20" name="Google Shape;420;p22"/>
            <p:cNvSpPr/>
            <p:nvPr/>
          </p:nvSpPr>
          <p:spPr>
            <a:xfrm>
              <a:off x="6928177" y="29444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21" name="Google Shape;421;p22"/>
            <p:cNvCxnSpPr>
              <a:stCxn id="419" idx="0"/>
            </p:cNvCxnSpPr>
            <p:nvPr/>
          </p:nvCxnSpPr>
          <p:spPr>
            <a:xfrm rot="10800000">
              <a:off x="6623985" y="2741517"/>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22" name="Google Shape;422;p22"/>
            <p:cNvCxnSpPr/>
            <p:nvPr/>
          </p:nvCxnSpPr>
          <p:spPr>
            <a:xfrm rot="10800000">
              <a:off x="7098769" y="2715448"/>
              <a:ext cx="0" cy="238471"/>
            </a:xfrm>
            <a:prstGeom prst="straightConnector1">
              <a:avLst/>
            </a:prstGeom>
            <a:noFill/>
            <a:ln cap="flat" cmpd="sng" w="9525">
              <a:solidFill>
                <a:schemeClr val="accent6"/>
              </a:solidFill>
              <a:prstDash val="solid"/>
              <a:round/>
              <a:headEnd len="sm" w="sm" type="none"/>
              <a:tailEnd len="med" w="med" type="triangle"/>
            </a:ln>
          </p:spPr>
        </p:cxnSp>
        <p:sp>
          <p:nvSpPr>
            <p:cNvPr id="423" name="Google Shape;423;p22"/>
            <p:cNvSpPr/>
            <p:nvPr/>
          </p:nvSpPr>
          <p:spPr>
            <a:xfrm>
              <a:off x="5458310" y="35169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24" name="Google Shape;424;p22"/>
            <p:cNvSpPr/>
            <p:nvPr/>
          </p:nvSpPr>
          <p:spPr>
            <a:xfrm>
              <a:off x="5944210" y="35075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25" name="Google Shape;425;p22"/>
            <p:cNvCxnSpPr>
              <a:stCxn id="423" idx="0"/>
            </p:cNvCxnSpPr>
            <p:nvPr/>
          </p:nvCxnSpPr>
          <p:spPr>
            <a:xfrm rot="10800000">
              <a:off x="5640018" y="3289875"/>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26" name="Google Shape;426;p22"/>
            <p:cNvCxnSpPr/>
            <p:nvPr/>
          </p:nvCxnSpPr>
          <p:spPr>
            <a:xfrm rot="10800000">
              <a:off x="6114802" y="3289876"/>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27" name="Google Shape;427;p22"/>
            <p:cNvSpPr/>
            <p:nvPr/>
          </p:nvSpPr>
          <p:spPr>
            <a:xfrm>
              <a:off x="6442278" y="352834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28" name="Google Shape;428;p22"/>
            <p:cNvSpPr/>
            <p:nvPr/>
          </p:nvSpPr>
          <p:spPr>
            <a:xfrm>
              <a:off x="6928178" y="351890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29" name="Google Shape;429;p22"/>
            <p:cNvCxnSpPr>
              <a:stCxn id="427" idx="0"/>
            </p:cNvCxnSpPr>
            <p:nvPr/>
          </p:nvCxnSpPr>
          <p:spPr>
            <a:xfrm rot="10800000">
              <a:off x="6623986" y="3315945"/>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30" name="Google Shape;430;p22"/>
            <p:cNvCxnSpPr/>
            <p:nvPr/>
          </p:nvCxnSpPr>
          <p:spPr>
            <a:xfrm rot="10800000">
              <a:off x="7098770" y="3289876"/>
              <a:ext cx="0" cy="238471"/>
            </a:xfrm>
            <a:prstGeom prst="straightConnector1">
              <a:avLst/>
            </a:prstGeom>
            <a:noFill/>
            <a:ln cap="flat" cmpd="sng" w="9525">
              <a:solidFill>
                <a:schemeClr val="accent6"/>
              </a:solidFill>
              <a:prstDash val="solid"/>
              <a:round/>
              <a:headEnd len="sm" w="sm" type="none"/>
              <a:tailEnd len="med" w="med" type="triangle"/>
            </a:ln>
          </p:spPr>
        </p:cxnSp>
      </p:grpSp>
      <p:grpSp>
        <p:nvGrpSpPr>
          <p:cNvPr id="431" name="Google Shape;431;p22"/>
          <p:cNvGrpSpPr/>
          <p:nvPr/>
        </p:nvGrpSpPr>
        <p:grpSpPr>
          <a:xfrm>
            <a:off x="3469990" y="3120450"/>
            <a:ext cx="1043962" cy="832038"/>
            <a:chOff x="5433648" y="1673999"/>
            <a:chExt cx="1870437" cy="2194316"/>
          </a:xfrm>
        </p:grpSpPr>
        <p:sp>
          <p:nvSpPr>
            <p:cNvPr id="432" name="Google Shape;432;p22"/>
            <p:cNvSpPr/>
            <p:nvPr/>
          </p:nvSpPr>
          <p:spPr>
            <a:xfrm>
              <a:off x="5433648" y="23399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33" name="Google Shape;433;p22"/>
            <p:cNvSpPr/>
            <p:nvPr/>
          </p:nvSpPr>
          <p:spPr>
            <a:xfrm>
              <a:off x="6940670" y="2359970"/>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34" name="Google Shape;434;p22"/>
            <p:cNvSpPr/>
            <p:nvPr/>
          </p:nvSpPr>
          <p:spPr>
            <a:xfrm>
              <a:off x="5944209" y="235581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35" name="Google Shape;435;p22"/>
            <p:cNvSpPr/>
            <p:nvPr/>
          </p:nvSpPr>
          <p:spPr>
            <a:xfrm>
              <a:off x="6430109" y="2346371"/>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36" name="Google Shape;436;p22"/>
            <p:cNvSpPr/>
            <p:nvPr/>
          </p:nvSpPr>
          <p:spPr>
            <a:xfrm>
              <a:off x="5627686" y="1673999"/>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37" name="Google Shape;437;p22"/>
            <p:cNvCxnSpPr>
              <a:stCxn id="432" idx="0"/>
            </p:cNvCxnSpPr>
            <p:nvPr/>
          </p:nvCxnSpPr>
          <p:spPr>
            <a:xfrm flipH="1" rot="10800000">
              <a:off x="5615356" y="2000033"/>
              <a:ext cx="181800" cy="339900"/>
            </a:xfrm>
            <a:prstGeom prst="straightConnector1">
              <a:avLst/>
            </a:prstGeom>
            <a:noFill/>
            <a:ln cap="flat" cmpd="sng" w="9525">
              <a:solidFill>
                <a:schemeClr val="accent6"/>
              </a:solidFill>
              <a:prstDash val="solid"/>
              <a:round/>
              <a:headEnd len="sm" w="sm" type="none"/>
              <a:tailEnd len="med" w="med" type="triangle"/>
            </a:ln>
          </p:spPr>
        </p:cxnSp>
        <p:cxnSp>
          <p:nvCxnSpPr>
            <p:cNvPr id="438" name="Google Shape;438;p22"/>
            <p:cNvCxnSpPr>
              <a:stCxn id="434" idx="0"/>
            </p:cNvCxnSpPr>
            <p:nvPr/>
          </p:nvCxnSpPr>
          <p:spPr>
            <a:xfrm rot="10800000">
              <a:off x="6125917" y="1971813"/>
              <a:ext cx="0" cy="384000"/>
            </a:xfrm>
            <a:prstGeom prst="straightConnector1">
              <a:avLst/>
            </a:prstGeom>
            <a:noFill/>
            <a:ln cap="flat" cmpd="sng" w="9525">
              <a:solidFill>
                <a:schemeClr val="accent6"/>
              </a:solidFill>
              <a:prstDash val="solid"/>
              <a:round/>
              <a:headEnd len="sm" w="sm" type="none"/>
              <a:tailEnd len="med" w="med" type="triangle"/>
            </a:ln>
          </p:spPr>
        </p:cxnSp>
        <p:cxnSp>
          <p:nvCxnSpPr>
            <p:cNvPr id="439" name="Google Shape;439;p22"/>
            <p:cNvCxnSpPr/>
            <p:nvPr/>
          </p:nvCxnSpPr>
          <p:spPr>
            <a:xfrm rot="10800000">
              <a:off x="6600701" y="1971798"/>
              <a:ext cx="0" cy="384015"/>
            </a:xfrm>
            <a:prstGeom prst="straightConnector1">
              <a:avLst/>
            </a:prstGeom>
            <a:noFill/>
            <a:ln cap="flat" cmpd="sng" w="9525">
              <a:solidFill>
                <a:schemeClr val="accent6"/>
              </a:solidFill>
              <a:prstDash val="solid"/>
              <a:round/>
              <a:headEnd len="sm" w="sm" type="none"/>
              <a:tailEnd len="med" w="med" type="triangle"/>
            </a:ln>
          </p:spPr>
        </p:cxnSp>
        <p:cxnSp>
          <p:nvCxnSpPr>
            <p:cNvPr id="440" name="Google Shape;440;p22"/>
            <p:cNvCxnSpPr>
              <a:stCxn id="433" idx="0"/>
            </p:cNvCxnSpPr>
            <p:nvPr/>
          </p:nvCxnSpPr>
          <p:spPr>
            <a:xfrm rot="10800000">
              <a:off x="6915977" y="1999970"/>
              <a:ext cx="206400" cy="360000"/>
            </a:xfrm>
            <a:prstGeom prst="straightConnector1">
              <a:avLst/>
            </a:prstGeom>
            <a:noFill/>
            <a:ln cap="flat" cmpd="sng" w="9525">
              <a:solidFill>
                <a:schemeClr val="accent6"/>
              </a:solidFill>
              <a:prstDash val="solid"/>
              <a:round/>
              <a:headEnd len="sm" w="sm" type="none"/>
              <a:tailEnd len="med" w="med" type="triangle"/>
            </a:ln>
          </p:spPr>
        </p:cxnSp>
        <p:sp>
          <p:nvSpPr>
            <p:cNvPr id="441" name="Google Shape;441;p22"/>
            <p:cNvSpPr/>
            <p:nvPr/>
          </p:nvSpPr>
          <p:spPr>
            <a:xfrm>
              <a:off x="5458309" y="294254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42" name="Google Shape;442;p22"/>
            <p:cNvSpPr/>
            <p:nvPr/>
          </p:nvSpPr>
          <p:spPr>
            <a:xfrm>
              <a:off x="5944209" y="293310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43" name="Google Shape;443;p22"/>
            <p:cNvCxnSpPr>
              <a:stCxn id="441" idx="0"/>
            </p:cNvCxnSpPr>
            <p:nvPr/>
          </p:nvCxnSpPr>
          <p:spPr>
            <a:xfrm rot="10800000">
              <a:off x="5640017" y="2715447"/>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44" name="Google Shape;444;p22"/>
            <p:cNvCxnSpPr/>
            <p:nvPr/>
          </p:nvCxnSpPr>
          <p:spPr>
            <a:xfrm rot="10800000">
              <a:off x="6114801" y="2715448"/>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45" name="Google Shape;445;p22"/>
            <p:cNvSpPr/>
            <p:nvPr/>
          </p:nvSpPr>
          <p:spPr>
            <a:xfrm>
              <a:off x="6442277" y="295391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46" name="Google Shape;446;p22"/>
            <p:cNvSpPr/>
            <p:nvPr/>
          </p:nvSpPr>
          <p:spPr>
            <a:xfrm>
              <a:off x="6928177" y="29444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47" name="Google Shape;447;p22"/>
            <p:cNvCxnSpPr>
              <a:stCxn id="445" idx="0"/>
            </p:cNvCxnSpPr>
            <p:nvPr/>
          </p:nvCxnSpPr>
          <p:spPr>
            <a:xfrm rot="10800000">
              <a:off x="6623985" y="2741517"/>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48" name="Google Shape;448;p22"/>
            <p:cNvCxnSpPr/>
            <p:nvPr/>
          </p:nvCxnSpPr>
          <p:spPr>
            <a:xfrm rot="10800000">
              <a:off x="7098769" y="2715448"/>
              <a:ext cx="0" cy="238471"/>
            </a:xfrm>
            <a:prstGeom prst="straightConnector1">
              <a:avLst/>
            </a:prstGeom>
            <a:noFill/>
            <a:ln cap="flat" cmpd="sng" w="9525">
              <a:solidFill>
                <a:schemeClr val="accent6"/>
              </a:solidFill>
              <a:prstDash val="solid"/>
              <a:round/>
              <a:headEnd len="sm" w="sm" type="none"/>
              <a:tailEnd len="med" w="med" type="triangle"/>
            </a:ln>
          </p:spPr>
        </p:cxnSp>
        <p:sp>
          <p:nvSpPr>
            <p:cNvPr id="449" name="Google Shape;449;p22"/>
            <p:cNvSpPr/>
            <p:nvPr/>
          </p:nvSpPr>
          <p:spPr>
            <a:xfrm>
              <a:off x="5458310" y="35169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50" name="Google Shape;450;p22"/>
            <p:cNvSpPr/>
            <p:nvPr/>
          </p:nvSpPr>
          <p:spPr>
            <a:xfrm>
              <a:off x="5944210" y="35075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51" name="Google Shape;451;p22"/>
            <p:cNvCxnSpPr>
              <a:stCxn id="449" idx="0"/>
            </p:cNvCxnSpPr>
            <p:nvPr/>
          </p:nvCxnSpPr>
          <p:spPr>
            <a:xfrm rot="10800000">
              <a:off x="5640018" y="3289875"/>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52" name="Google Shape;452;p22"/>
            <p:cNvCxnSpPr/>
            <p:nvPr/>
          </p:nvCxnSpPr>
          <p:spPr>
            <a:xfrm rot="10800000">
              <a:off x="6114802" y="3289876"/>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53" name="Google Shape;453;p22"/>
            <p:cNvSpPr/>
            <p:nvPr/>
          </p:nvSpPr>
          <p:spPr>
            <a:xfrm>
              <a:off x="6442278" y="352834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54" name="Google Shape;454;p22"/>
            <p:cNvSpPr/>
            <p:nvPr/>
          </p:nvSpPr>
          <p:spPr>
            <a:xfrm>
              <a:off x="6928178" y="351890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55" name="Google Shape;455;p22"/>
            <p:cNvCxnSpPr>
              <a:stCxn id="453" idx="0"/>
            </p:cNvCxnSpPr>
            <p:nvPr/>
          </p:nvCxnSpPr>
          <p:spPr>
            <a:xfrm rot="10800000">
              <a:off x="6623986" y="3315945"/>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56" name="Google Shape;456;p22"/>
            <p:cNvCxnSpPr/>
            <p:nvPr/>
          </p:nvCxnSpPr>
          <p:spPr>
            <a:xfrm rot="10800000">
              <a:off x="7098770" y="3289876"/>
              <a:ext cx="0" cy="238471"/>
            </a:xfrm>
            <a:prstGeom prst="straightConnector1">
              <a:avLst/>
            </a:prstGeom>
            <a:noFill/>
            <a:ln cap="flat" cmpd="sng" w="9525">
              <a:solidFill>
                <a:schemeClr val="accent6"/>
              </a:solidFill>
              <a:prstDash val="solid"/>
              <a:round/>
              <a:headEnd len="sm" w="sm" type="none"/>
              <a:tailEnd len="med" w="med" type="triangle"/>
            </a:ln>
          </p:spPr>
        </p:cxnSp>
      </p:grpSp>
      <p:grpSp>
        <p:nvGrpSpPr>
          <p:cNvPr id="457" name="Google Shape;457;p22"/>
          <p:cNvGrpSpPr/>
          <p:nvPr/>
        </p:nvGrpSpPr>
        <p:grpSpPr>
          <a:xfrm>
            <a:off x="2168481" y="3132818"/>
            <a:ext cx="1043962" cy="832038"/>
            <a:chOff x="5433648" y="1673999"/>
            <a:chExt cx="1870437" cy="2194316"/>
          </a:xfrm>
        </p:grpSpPr>
        <p:sp>
          <p:nvSpPr>
            <p:cNvPr id="458" name="Google Shape;458;p22"/>
            <p:cNvSpPr/>
            <p:nvPr/>
          </p:nvSpPr>
          <p:spPr>
            <a:xfrm>
              <a:off x="5433648" y="23399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59" name="Google Shape;459;p22"/>
            <p:cNvSpPr/>
            <p:nvPr/>
          </p:nvSpPr>
          <p:spPr>
            <a:xfrm>
              <a:off x="6940670" y="2359970"/>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60" name="Google Shape;460;p22"/>
            <p:cNvSpPr/>
            <p:nvPr/>
          </p:nvSpPr>
          <p:spPr>
            <a:xfrm>
              <a:off x="5944209" y="235581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61" name="Google Shape;461;p22"/>
            <p:cNvSpPr/>
            <p:nvPr/>
          </p:nvSpPr>
          <p:spPr>
            <a:xfrm>
              <a:off x="6430109" y="2346371"/>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62" name="Google Shape;462;p22"/>
            <p:cNvSpPr/>
            <p:nvPr/>
          </p:nvSpPr>
          <p:spPr>
            <a:xfrm>
              <a:off x="5627686" y="1673999"/>
              <a:ext cx="1507013" cy="339970"/>
            </a:xfrm>
            <a:prstGeom prst="roundRect">
              <a:avLst>
                <a:gd fmla="val 16667" name="adj"/>
              </a:avLst>
            </a:prstGeom>
            <a:solidFill>
              <a:schemeClr val="accent2"/>
            </a:solidFill>
            <a:ln cap="flat" cmpd="sng" w="25400">
              <a:solidFill>
                <a:srgbClr val="35449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63" name="Google Shape;463;p22"/>
            <p:cNvCxnSpPr>
              <a:stCxn id="458" idx="0"/>
            </p:cNvCxnSpPr>
            <p:nvPr/>
          </p:nvCxnSpPr>
          <p:spPr>
            <a:xfrm flipH="1" rot="10800000">
              <a:off x="5615356" y="2000033"/>
              <a:ext cx="181800" cy="339900"/>
            </a:xfrm>
            <a:prstGeom prst="straightConnector1">
              <a:avLst/>
            </a:prstGeom>
            <a:noFill/>
            <a:ln cap="flat" cmpd="sng" w="9525">
              <a:solidFill>
                <a:schemeClr val="accent6"/>
              </a:solidFill>
              <a:prstDash val="solid"/>
              <a:round/>
              <a:headEnd len="sm" w="sm" type="none"/>
              <a:tailEnd len="med" w="med" type="triangle"/>
            </a:ln>
          </p:spPr>
        </p:cxnSp>
        <p:cxnSp>
          <p:nvCxnSpPr>
            <p:cNvPr id="464" name="Google Shape;464;p22"/>
            <p:cNvCxnSpPr>
              <a:stCxn id="460" idx="0"/>
            </p:cNvCxnSpPr>
            <p:nvPr/>
          </p:nvCxnSpPr>
          <p:spPr>
            <a:xfrm rot="10800000">
              <a:off x="6125917" y="1971813"/>
              <a:ext cx="0" cy="384000"/>
            </a:xfrm>
            <a:prstGeom prst="straightConnector1">
              <a:avLst/>
            </a:prstGeom>
            <a:noFill/>
            <a:ln cap="flat" cmpd="sng" w="9525">
              <a:solidFill>
                <a:schemeClr val="accent6"/>
              </a:solidFill>
              <a:prstDash val="solid"/>
              <a:round/>
              <a:headEnd len="sm" w="sm" type="none"/>
              <a:tailEnd len="med" w="med" type="triangle"/>
            </a:ln>
          </p:spPr>
        </p:cxnSp>
        <p:cxnSp>
          <p:nvCxnSpPr>
            <p:cNvPr id="465" name="Google Shape;465;p22"/>
            <p:cNvCxnSpPr/>
            <p:nvPr/>
          </p:nvCxnSpPr>
          <p:spPr>
            <a:xfrm rot="10800000">
              <a:off x="6600701" y="1971798"/>
              <a:ext cx="0" cy="384015"/>
            </a:xfrm>
            <a:prstGeom prst="straightConnector1">
              <a:avLst/>
            </a:prstGeom>
            <a:noFill/>
            <a:ln cap="flat" cmpd="sng" w="9525">
              <a:solidFill>
                <a:schemeClr val="accent6"/>
              </a:solidFill>
              <a:prstDash val="solid"/>
              <a:round/>
              <a:headEnd len="sm" w="sm" type="none"/>
              <a:tailEnd len="med" w="med" type="triangle"/>
            </a:ln>
          </p:spPr>
        </p:cxnSp>
        <p:cxnSp>
          <p:nvCxnSpPr>
            <p:cNvPr id="466" name="Google Shape;466;p22"/>
            <p:cNvCxnSpPr>
              <a:stCxn id="459" idx="0"/>
            </p:cNvCxnSpPr>
            <p:nvPr/>
          </p:nvCxnSpPr>
          <p:spPr>
            <a:xfrm rot="10800000">
              <a:off x="6915977" y="1999970"/>
              <a:ext cx="206400" cy="360000"/>
            </a:xfrm>
            <a:prstGeom prst="straightConnector1">
              <a:avLst/>
            </a:prstGeom>
            <a:noFill/>
            <a:ln cap="flat" cmpd="sng" w="9525">
              <a:solidFill>
                <a:schemeClr val="accent6"/>
              </a:solidFill>
              <a:prstDash val="solid"/>
              <a:round/>
              <a:headEnd len="sm" w="sm" type="none"/>
              <a:tailEnd len="med" w="med" type="triangle"/>
            </a:ln>
          </p:spPr>
        </p:cxnSp>
        <p:sp>
          <p:nvSpPr>
            <p:cNvPr id="467" name="Google Shape;467;p22"/>
            <p:cNvSpPr/>
            <p:nvPr/>
          </p:nvSpPr>
          <p:spPr>
            <a:xfrm>
              <a:off x="5458309" y="294254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68" name="Google Shape;468;p22"/>
            <p:cNvSpPr/>
            <p:nvPr/>
          </p:nvSpPr>
          <p:spPr>
            <a:xfrm>
              <a:off x="5944209" y="293310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69" name="Google Shape;469;p22"/>
            <p:cNvCxnSpPr>
              <a:stCxn id="467" idx="0"/>
            </p:cNvCxnSpPr>
            <p:nvPr/>
          </p:nvCxnSpPr>
          <p:spPr>
            <a:xfrm rot="10800000">
              <a:off x="5640017" y="2715447"/>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70" name="Google Shape;470;p22"/>
            <p:cNvCxnSpPr/>
            <p:nvPr/>
          </p:nvCxnSpPr>
          <p:spPr>
            <a:xfrm rot="10800000">
              <a:off x="6114801" y="2715448"/>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71" name="Google Shape;471;p22"/>
            <p:cNvSpPr/>
            <p:nvPr/>
          </p:nvSpPr>
          <p:spPr>
            <a:xfrm>
              <a:off x="6442277" y="2953917"/>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72" name="Google Shape;472;p22"/>
            <p:cNvSpPr/>
            <p:nvPr/>
          </p:nvSpPr>
          <p:spPr>
            <a:xfrm>
              <a:off x="6928177" y="29444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73" name="Google Shape;473;p22"/>
            <p:cNvCxnSpPr>
              <a:stCxn id="471" idx="0"/>
            </p:cNvCxnSpPr>
            <p:nvPr/>
          </p:nvCxnSpPr>
          <p:spPr>
            <a:xfrm rot="10800000">
              <a:off x="6623985" y="2741517"/>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74" name="Google Shape;474;p22"/>
            <p:cNvCxnSpPr/>
            <p:nvPr/>
          </p:nvCxnSpPr>
          <p:spPr>
            <a:xfrm rot="10800000">
              <a:off x="7098769" y="2715448"/>
              <a:ext cx="0" cy="238471"/>
            </a:xfrm>
            <a:prstGeom prst="straightConnector1">
              <a:avLst/>
            </a:prstGeom>
            <a:noFill/>
            <a:ln cap="flat" cmpd="sng" w="9525">
              <a:solidFill>
                <a:schemeClr val="accent6"/>
              </a:solidFill>
              <a:prstDash val="solid"/>
              <a:round/>
              <a:headEnd len="sm" w="sm" type="none"/>
              <a:tailEnd len="med" w="med" type="triangle"/>
            </a:ln>
          </p:spPr>
        </p:cxnSp>
        <p:sp>
          <p:nvSpPr>
            <p:cNvPr id="475" name="Google Shape;475;p22"/>
            <p:cNvSpPr/>
            <p:nvPr/>
          </p:nvSpPr>
          <p:spPr>
            <a:xfrm>
              <a:off x="5458310" y="351697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76" name="Google Shape;476;p22"/>
            <p:cNvSpPr/>
            <p:nvPr/>
          </p:nvSpPr>
          <p:spPr>
            <a:xfrm>
              <a:off x="5944210" y="350753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77" name="Google Shape;477;p22"/>
            <p:cNvCxnSpPr>
              <a:stCxn id="475" idx="0"/>
            </p:cNvCxnSpPr>
            <p:nvPr/>
          </p:nvCxnSpPr>
          <p:spPr>
            <a:xfrm rot="10800000">
              <a:off x="5640018" y="3289875"/>
              <a:ext cx="0" cy="227100"/>
            </a:xfrm>
            <a:prstGeom prst="straightConnector1">
              <a:avLst/>
            </a:prstGeom>
            <a:noFill/>
            <a:ln cap="flat" cmpd="sng" w="9525">
              <a:solidFill>
                <a:schemeClr val="accent6"/>
              </a:solidFill>
              <a:prstDash val="solid"/>
              <a:round/>
              <a:headEnd len="sm" w="sm" type="none"/>
              <a:tailEnd len="med" w="med" type="triangle"/>
            </a:ln>
          </p:spPr>
        </p:cxnSp>
        <p:cxnSp>
          <p:nvCxnSpPr>
            <p:cNvPr id="478" name="Google Shape;478;p22"/>
            <p:cNvCxnSpPr/>
            <p:nvPr/>
          </p:nvCxnSpPr>
          <p:spPr>
            <a:xfrm rot="10800000">
              <a:off x="6114802" y="3289876"/>
              <a:ext cx="0" cy="227100"/>
            </a:xfrm>
            <a:prstGeom prst="straightConnector1">
              <a:avLst/>
            </a:prstGeom>
            <a:noFill/>
            <a:ln cap="flat" cmpd="sng" w="9525">
              <a:solidFill>
                <a:schemeClr val="accent6"/>
              </a:solidFill>
              <a:prstDash val="solid"/>
              <a:round/>
              <a:headEnd len="sm" w="sm" type="none"/>
              <a:tailEnd len="med" w="med" type="triangle"/>
            </a:ln>
          </p:spPr>
        </p:cxnSp>
        <p:sp>
          <p:nvSpPr>
            <p:cNvPr id="479" name="Google Shape;479;p22"/>
            <p:cNvSpPr/>
            <p:nvPr/>
          </p:nvSpPr>
          <p:spPr>
            <a:xfrm>
              <a:off x="6442278" y="352834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80" name="Google Shape;480;p22"/>
            <p:cNvSpPr/>
            <p:nvPr/>
          </p:nvSpPr>
          <p:spPr>
            <a:xfrm>
              <a:off x="6928178" y="3518903"/>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81" name="Google Shape;481;p22"/>
            <p:cNvCxnSpPr>
              <a:stCxn id="479" idx="0"/>
            </p:cNvCxnSpPr>
            <p:nvPr/>
          </p:nvCxnSpPr>
          <p:spPr>
            <a:xfrm rot="10800000">
              <a:off x="6623986" y="3315945"/>
              <a:ext cx="0" cy="212400"/>
            </a:xfrm>
            <a:prstGeom prst="straightConnector1">
              <a:avLst/>
            </a:prstGeom>
            <a:noFill/>
            <a:ln cap="flat" cmpd="sng" w="9525">
              <a:solidFill>
                <a:schemeClr val="accent6"/>
              </a:solidFill>
              <a:prstDash val="solid"/>
              <a:round/>
              <a:headEnd len="sm" w="sm" type="none"/>
              <a:tailEnd len="med" w="med" type="triangle"/>
            </a:ln>
          </p:spPr>
        </p:cxnSp>
        <p:cxnSp>
          <p:nvCxnSpPr>
            <p:cNvPr id="482" name="Google Shape;482;p22"/>
            <p:cNvCxnSpPr/>
            <p:nvPr/>
          </p:nvCxnSpPr>
          <p:spPr>
            <a:xfrm rot="10800000">
              <a:off x="7098770" y="3289876"/>
              <a:ext cx="0" cy="238471"/>
            </a:xfrm>
            <a:prstGeom prst="straightConnector1">
              <a:avLst/>
            </a:prstGeom>
            <a:noFill/>
            <a:ln cap="flat" cmpd="sng" w="9525">
              <a:solidFill>
                <a:schemeClr val="accent6"/>
              </a:solidFill>
              <a:prstDash val="solid"/>
              <a:round/>
              <a:headEnd len="sm" w="sm" type="none"/>
              <a:tailEnd len="med" w="med" type="triangle"/>
            </a:ln>
          </p:spPr>
        </p:cxnSp>
      </p:grpSp>
      <p:grpSp>
        <p:nvGrpSpPr>
          <p:cNvPr id="483" name="Google Shape;483;p22"/>
          <p:cNvGrpSpPr/>
          <p:nvPr/>
        </p:nvGrpSpPr>
        <p:grpSpPr>
          <a:xfrm>
            <a:off x="2679876" y="2607986"/>
            <a:ext cx="208866" cy="363077"/>
            <a:chOff x="246185" y="3071515"/>
            <a:chExt cx="363508" cy="679870"/>
          </a:xfrm>
        </p:grpSpPr>
        <p:sp>
          <p:nvSpPr>
            <p:cNvPr id="484" name="Google Shape;484;p22"/>
            <p:cNvSpPr/>
            <p:nvPr/>
          </p:nvSpPr>
          <p:spPr>
            <a:xfrm>
              <a:off x="246185" y="341141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85" name="Google Shape;485;p22"/>
            <p:cNvCxnSpPr>
              <a:stCxn id="484" idx="0"/>
            </p:cNvCxnSpPr>
            <p:nvPr/>
          </p:nvCxnSpPr>
          <p:spPr>
            <a:xfrm flipH="1" rot="10800000">
              <a:off x="427893" y="3071515"/>
              <a:ext cx="181800" cy="339900"/>
            </a:xfrm>
            <a:prstGeom prst="straightConnector1">
              <a:avLst/>
            </a:prstGeom>
            <a:noFill/>
            <a:ln cap="flat" cmpd="sng" w="9525">
              <a:solidFill>
                <a:schemeClr val="accent6"/>
              </a:solidFill>
              <a:prstDash val="solid"/>
              <a:round/>
              <a:headEnd len="sm" w="sm" type="none"/>
              <a:tailEnd len="med" w="med" type="triangle"/>
            </a:ln>
          </p:spPr>
        </p:cxnSp>
      </p:grpSp>
      <p:grpSp>
        <p:nvGrpSpPr>
          <p:cNvPr id="486" name="Google Shape;486;p22"/>
          <p:cNvGrpSpPr/>
          <p:nvPr/>
        </p:nvGrpSpPr>
        <p:grpSpPr>
          <a:xfrm>
            <a:off x="2957855" y="2197799"/>
            <a:ext cx="208866" cy="363077"/>
            <a:chOff x="246185" y="3071515"/>
            <a:chExt cx="363508" cy="679870"/>
          </a:xfrm>
        </p:grpSpPr>
        <p:sp>
          <p:nvSpPr>
            <p:cNvPr id="487" name="Google Shape;487;p22"/>
            <p:cNvSpPr/>
            <p:nvPr/>
          </p:nvSpPr>
          <p:spPr>
            <a:xfrm>
              <a:off x="246185" y="3411415"/>
              <a:ext cx="363415" cy="339970"/>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88" name="Google Shape;488;p22"/>
            <p:cNvCxnSpPr>
              <a:stCxn id="487" idx="0"/>
            </p:cNvCxnSpPr>
            <p:nvPr/>
          </p:nvCxnSpPr>
          <p:spPr>
            <a:xfrm flipH="1" rot="10800000">
              <a:off x="427893" y="3071515"/>
              <a:ext cx="181800" cy="339900"/>
            </a:xfrm>
            <a:prstGeom prst="straightConnector1">
              <a:avLst/>
            </a:prstGeom>
            <a:noFill/>
            <a:ln cap="flat" cmpd="sng" w="9525">
              <a:solidFill>
                <a:schemeClr val="accent6"/>
              </a:solidFill>
              <a:prstDash val="solid"/>
              <a:round/>
              <a:headEnd len="sm" w="sm" type="none"/>
              <a:tailEnd len="med" w="med" type="triangle"/>
            </a:ln>
          </p:spPr>
        </p:cxnSp>
      </p:grpSp>
      <p:grpSp>
        <p:nvGrpSpPr>
          <p:cNvPr id="489" name="Google Shape;489;p22"/>
          <p:cNvGrpSpPr/>
          <p:nvPr/>
        </p:nvGrpSpPr>
        <p:grpSpPr>
          <a:xfrm>
            <a:off x="3786974" y="2217196"/>
            <a:ext cx="213629" cy="373967"/>
            <a:chOff x="3549230" y="1824571"/>
            <a:chExt cx="273326" cy="394737"/>
          </a:xfrm>
        </p:grpSpPr>
        <p:sp>
          <p:nvSpPr>
            <p:cNvPr id="490" name="Google Shape;490;p22"/>
            <p:cNvSpPr/>
            <p:nvPr/>
          </p:nvSpPr>
          <p:spPr>
            <a:xfrm>
              <a:off x="3549230" y="2033971"/>
              <a:ext cx="273326" cy="185337"/>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91" name="Google Shape;491;p22"/>
            <p:cNvCxnSpPr>
              <a:stCxn id="490" idx="0"/>
            </p:cNvCxnSpPr>
            <p:nvPr/>
          </p:nvCxnSpPr>
          <p:spPr>
            <a:xfrm rot="10800000">
              <a:off x="3685893" y="1824571"/>
              <a:ext cx="0" cy="209400"/>
            </a:xfrm>
            <a:prstGeom prst="straightConnector1">
              <a:avLst/>
            </a:prstGeom>
            <a:noFill/>
            <a:ln cap="flat" cmpd="sng" w="9525">
              <a:solidFill>
                <a:schemeClr val="accent6"/>
              </a:solidFill>
              <a:prstDash val="solid"/>
              <a:round/>
              <a:headEnd len="sm" w="sm" type="none"/>
              <a:tailEnd len="med" w="med" type="triangle"/>
            </a:ln>
          </p:spPr>
        </p:cxnSp>
      </p:grpSp>
      <p:grpSp>
        <p:nvGrpSpPr>
          <p:cNvPr id="492" name="Google Shape;492;p22"/>
          <p:cNvGrpSpPr/>
          <p:nvPr/>
        </p:nvGrpSpPr>
        <p:grpSpPr>
          <a:xfrm>
            <a:off x="3805262" y="2637820"/>
            <a:ext cx="213629" cy="373967"/>
            <a:chOff x="3549230" y="1824571"/>
            <a:chExt cx="273326" cy="394737"/>
          </a:xfrm>
        </p:grpSpPr>
        <p:sp>
          <p:nvSpPr>
            <p:cNvPr id="493" name="Google Shape;493;p22"/>
            <p:cNvSpPr/>
            <p:nvPr/>
          </p:nvSpPr>
          <p:spPr>
            <a:xfrm>
              <a:off x="3549230" y="2033971"/>
              <a:ext cx="273326" cy="185337"/>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94" name="Google Shape;494;p22"/>
            <p:cNvCxnSpPr>
              <a:stCxn id="493" idx="0"/>
            </p:cNvCxnSpPr>
            <p:nvPr/>
          </p:nvCxnSpPr>
          <p:spPr>
            <a:xfrm rot="10800000">
              <a:off x="3685893" y="1824571"/>
              <a:ext cx="0" cy="209400"/>
            </a:xfrm>
            <a:prstGeom prst="straightConnector1">
              <a:avLst/>
            </a:prstGeom>
            <a:noFill/>
            <a:ln cap="flat" cmpd="sng" w="9525">
              <a:solidFill>
                <a:schemeClr val="accent6"/>
              </a:solidFill>
              <a:prstDash val="solid"/>
              <a:round/>
              <a:headEnd len="sm" w="sm" type="none"/>
              <a:tailEnd len="med" w="med" type="triangle"/>
            </a:ln>
          </p:spPr>
        </p:cxnSp>
      </p:grpSp>
      <p:cxnSp>
        <p:nvCxnSpPr>
          <p:cNvPr id="495" name="Google Shape;495;p22"/>
          <p:cNvCxnSpPr/>
          <p:nvPr/>
        </p:nvCxnSpPr>
        <p:spPr>
          <a:xfrm flipH="1" rot="10800000">
            <a:off x="2507306" y="2895864"/>
            <a:ext cx="114283" cy="179336"/>
          </a:xfrm>
          <a:prstGeom prst="straightConnector1">
            <a:avLst/>
          </a:prstGeom>
          <a:noFill/>
          <a:ln cap="flat" cmpd="sng" w="9525">
            <a:solidFill>
              <a:schemeClr val="accent6"/>
            </a:solidFill>
            <a:prstDash val="solid"/>
            <a:round/>
            <a:headEnd len="sm" w="sm" type="none"/>
            <a:tailEnd len="med" w="med" type="triangle"/>
          </a:ln>
        </p:spPr>
      </p:cxnSp>
      <p:sp>
        <p:nvSpPr>
          <p:cNvPr id="496" name="Google Shape;496;p22"/>
          <p:cNvSpPr/>
          <p:nvPr/>
        </p:nvSpPr>
        <p:spPr>
          <a:xfrm>
            <a:off x="4691964" y="2442453"/>
            <a:ext cx="214085" cy="139335"/>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97" name="Google Shape;497;p22"/>
          <p:cNvCxnSpPr>
            <a:stCxn id="496" idx="0"/>
          </p:cNvCxnSpPr>
          <p:nvPr/>
        </p:nvCxnSpPr>
        <p:spPr>
          <a:xfrm rot="10800000">
            <a:off x="4614207" y="2246253"/>
            <a:ext cx="184800" cy="196200"/>
          </a:xfrm>
          <a:prstGeom prst="straightConnector1">
            <a:avLst/>
          </a:prstGeom>
          <a:noFill/>
          <a:ln cap="flat" cmpd="sng" w="9525">
            <a:solidFill>
              <a:schemeClr val="accent6"/>
            </a:solidFill>
            <a:prstDash val="solid"/>
            <a:round/>
            <a:headEnd len="sm" w="sm" type="none"/>
            <a:tailEnd len="med" w="med" type="triangle"/>
          </a:ln>
        </p:spPr>
      </p:cxnSp>
      <p:sp>
        <p:nvSpPr>
          <p:cNvPr id="498" name="Google Shape;498;p22"/>
          <p:cNvSpPr/>
          <p:nvPr/>
        </p:nvSpPr>
        <p:spPr>
          <a:xfrm>
            <a:off x="5065452" y="2779580"/>
            <a:ext cx="214085" cy="139335"/>
          </a:xfrm>
          <a:prstGeom prst="ellipse">
            <a:avLst/>
          </a:prstGeom>
          <a:gradFill>
            <a:gsLst>
              <a:gs pos="0">
                <a:srgbClr val="96FFFF"/>
              </a:gs>
              <a:gs pos="35000">
                <a:srgbClr val="B4FFFF"/>
              </a:gs>
              <a:gs pos="100000">
                <a:srgbClr val="DFFFFF"/>
              </a:gs>
            </a:gsLst>
            <a:lin ang="16200000" scaled="0"/>
          </a:gradFill>
          <a:ln cap="flat" cmpd="sng" w="9525">
            <a:solidFill>
              <a:srgbClr val="75DAFB"/>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499" name="Google Shape;499;p22"/>
          <p:cNvCxnSpPr>
            <a:stCxn id="498" idx="0"/>
          </p:cNvCxnSpPr>
          <p:nvPr/>
        </p:nvCxnSpPr>
        <p:spPr>
          <a:xfrm rot="10800000">
            <a:off x="4987695" y="2583380"/>
            <a:ext cx="184800" cy="196200"/>
          </a:xfrm>
          <a:prstGeom prst="straightConnector1">
            <a:avLst/>
          </a:prstGeom>
          <a:noFill/>
          <a:ln cap="flat" cmpd="sng" w="9525">
            <a:solidFill>
              <a:schemeClr val="accent6"/>
            </a:solidFill>
            <a:prstDash val="solid"/>
            <a:round/>
            <a:headEnd len="sm" w="sm" type="none"/>
            <a:tailEnd len="med" w="med" type="triangle"/>
          </a:ln>
        </p:spPr>
      </p:cxnSp>
      <p:cxnSp>
        <p:nvCxnSpPr>
          <p:cNvPr id="500" name="Google Shape;500;p22"/>
          <p:cNvCxnSpPr/>
          <p:nvPr/>
        </p:nvCxnSpPr>
        <p:spPr>
          <a:xfrm rot="10800000">
            <a:off x="5308731" y="2905521"/>
            <a:ext cx="184830" cy="196260"/>
          </a:xfrm>
          <a:prstGeom prst="straightConnector1">
            <a:avLst/>
          </a:prstGeom>
          <a:noFill/>
          <a:ln cap="flat" cmpd="sng" w="9525">
            <a:solidFill>
              <a:schemeClr val="accent6"/>
            </a:solidFill>
            <a:prstDash val="solid"/>
            <a:round/>
            <a:headEnd len="sm" w="sm" type="none"/>
            <a:tailEnd len="med" w="med" type="triangl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23"/>
          <p:cNvSpPr txBox="1"/>
          <p:nvPr/>
        </p:nvSpPr>
        <p:spPr>
          <a:xfrm>
            <a:off x="907628" y="2571750"/>
            <a:ext cx="6525491"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1400" u="none" cap="none" strike="noStrike">
                <a:solidFill>
                  <a:srgbClr val="FFFF00"/>
                </a:solidFill>
                <a:latin typeface="Arial"/>
                <a:ea typeface="Arial"/>
                <a:cs typeface="Arial"/>
                <a:sym typeface="Arial"/>
              </a:rPr>
              <a:t>What are the game elements of an educational escape room?</a:t>
            </a:r>
            <a:r>
              <a:rPr b="0" i="0" lang="de-DE" sz="1400" u="none" cap="none" strike="noStrike">
                <a:solidFill>
                  <a:srgbClr val="000000"/>
                </a:solidFill>
                <a:latin typeface="Arial"/>
                <a:ea typeface="Arial"/>
                <a:cs typeface="Arial"/>
                <a:sym typeface="Arial"/>
              </a:rPr>
              <a:t>:</a:t>
            </a:r>
            <a:br>
              <a:rPr b="0" i="0" lang="de-DE"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000000"/>
                </a:solidFill>
                <a:latin typeface="Arial"/>
                <a:ea typeface="Arial"/>
                <a:cs typeface="Arial"/>
                <a:sym typeface="Arial"/>
              </a:rPr>
              <a:t> </a:t>
            </a:r>
            <a:r>
              <a:rPr b="0" i="0" lang="de-DE" sz="1400" u="none" cap="none" strike="noStrike">
                <a:solidFill>
                  <a:srgbClr val="FFFF00"/>
                </a:solidFill>
                <a:latin typeface="Arial"/>
                <a:ea typeface="Arial"/>
                <a:cs typeface="Arial"/>
                <a:sym typeface="Arial"/>
              </a:rPr>
              <a:t>collaboration, game-flow, riddles and communication</a:t>
            </a:r>
            <a:endParaRPr b="0"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1" i="0" lang="de-DE" sz="1400" u="none" cap="none" strike="noStrike">
                <a:solidFill>
                  <a:srgbClr val="FFFF00"/>
                </a:solidFill>
                <a:latin typeface="Arial"/>
                <a:ea typeface="Arial"/>
                <a:cs typeface="Arial"/>
                <a:sym typeface="Arial"/>
              </a:rPr>
              <a:t> </a:t>
            </a:r>
            <a:r>
              <a:rPr b="0" i="0" lang="de-DE" sz="1400" u="none" cap="none" strike="noStrike">
                <a:solidFill>
                  <a:srgbClr val="FFFF00"/>
                </a:solidFill>
                <a:latin typeface="Arial"/>
                <a:ea typeface="Arial"/>
                <a:cs typeface="Arial"/>
                <a:sym typeface="Arial"/>
              </a:rPr>
              <a:t>collaboration, narratives, game-flow and puzzles</a:t>
            </a:r>
            <a:endParaRPr b="1"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 narrative, game-flow, puzzles and equipment</a:t>
            </a:r>
            <a:endParaRPr b="0"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 narrative, riddles, roles and equipment</a:t>
            </a:r>
            <a:endParaRPr b="0" i="0" sz="1400" u="none" cap="none" strike="noStrike">
              <a:solidFill>
                <a:srgbClr val="FFFF00"/>
              </a:solidFill>
              <a:latin typeface="Arial"/>
              <a:ea typeface="Arial"/>
              <a:cs typeface="Arial"/>
              <a:sym typeface="Arial"/>
            </a:endParaRPr>
          </a:p>
          <a:p>
            <a:pPr indent="-88900" lvl="0" marL="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FFFF00"/>
                </a:solidFill>
                <a:latin typeface="Arial"/>
                <a:ea typeface="Arial"/>
                <a:cs typeface="Arial"/>
                <a:sym typeface="Arial"/>
              </a:rPr>
              <a:t> roles, puzzles, immersion and communication</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06" name="Google Shape;506;p23"/>
          <p:cNvPicPr preferRelativeResize="0"/>
          <p:nvPr/>
        </p:nvPicPr>
        <p:blipFill rotWithShape="1">
          <a:blip r:embed="rId3">
            <a:alphaModFix/>
          </a:blip>
          <a:srcRect b="0" l="0" r="0" t="0"/>
          <a:stretch/>
        </p:blipFill>
        <p:spPr>
          <a:xfrm>
            <a:off x="917102" y="649549"/>
            <a:ext cx="6516017" cy="1846046"/>
          </a:xfrm>
          <a:prstGeom prst="rect">
            <a:avLst/>
          </a:prstGeom>
          <a:noFill/>
          <a:ln>
            <a:noFill/>
          </a:ln>
        </p:spPr>
      </p:pic>
      <p:grpSp>
        <p:nvGrpSpPr>
          <p:cNvPr id="507" name="Google Shape;507;p23"/>
          <p:cNvGrpSpPr/>
          <p:nvPr/>
        </p:nvGrpSpPr>
        <p:grpSpPr>
          <a:xfrm>
            <a:off x="4094400" y="4423496"/>
            <a:ext cx="808500" cy="92100"/>
            <a:chOff x="3570750" y="4704850"/>
            <a:chExt cx="808500" cy="92100"/>
          </a:xfrm>
        </p:grpSpPr>
        <p:sp>
          <p:nvSpPr>
            <p:cNvPr id="508" name="Google Shape;508;p23"/>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23"/>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23"/>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23"/>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12" name="Google Shape;512;p23"/>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23"/>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23"/>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24"/>
          <p:cNvSpPr txBox="1"/>
          <p:nvPr>
            <p:ph type="ctrTitle"/>
          </p:nvPr>
        </p:nvSpPr>
        <p:spPr>
          <a:xfrm>
            <a:off x="720000" y="1683965"/>
            <a:ext cx="5045700"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A4:</a:t>
            </a:r>
            <a:br>
              <a:rPr lang="de-DE">
                <a:solidFill>
                  <a:srgbClr val="FFFF00"/>
                </a:solidFill>
              </a:rPr>
            </a:br>
            <a:r>
              <a:rPr lang="de-DE">
                <a:solidFill>
                  <a:srgbClr val="FFFF00"/>
                </a:solidFill>
              </a:rPr>
              <a:t>The role of the teacher/trainer</a:t>
            </a:r>
            <a:endParaRPr b="1">
              <a:solidFill>
                <a:srgbClr val="FFFF00"/>
              </a:solidFill>
            </a:endParaRPr>
          </a:p>
        </p:txBody>
      </p:sp>
      <p:grpSp>
        <p:nvGrpSpPr>
          <p:cNvPr id="520" name="Google Shape;520;p24"/>
          <p:cNvGrpSpPr/>
          <p:nvPr/>
        </p:nvGrpSpPr>
        <p:grpSpPr>
          <a:xfrm>
            <a:off x="4094400" y="4423496"/>
            <a:ext cx="808500" cy="92100"/>
            <a:chOff x="3570750" y="4704850"/>
            <a:chExt cx="808500" cy="92100"/>
          </a:xfrm>
        </p:grpSpPr>
        <p:sp>
          <p:nvSpPr>
            <p:cNvPr id="521" name="Google Shape;521;p2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2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2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25" name="Google Shape;525;p2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25"/>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solidFill>
                  <a:srgbClr val="FFFF00"/>
                </a:solidFill>
              </a:rPr>
              <a:t>Role of teachers/trainers</a:t>
            </a:r>
            <a:endParaRPr/>
          </a:p>
          <a:p>
            <a:pPr indent="-342900" lvl="0" marL="4572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rPr b="1" lang="de-DE"/>
              <a:t>1. Design or selection of the escape room </a:t>
            </a:r>
            <a:endParaRPr/>
          </a:p>
          <a:p>
            <a:pPr indent="0" lvl="0" marL="114300" rtl="0" algn="l">
              <a:lnSpc>
                <a:spcPct val="100000"/>
              </a:lnSpc>
              <a:spcBef>
                <a:spcPts val="0"/>
              </a:spcBef>
              <a:spcAft>
                <a:spcPts val="0"/>
              </a:spcAft>
              <a:buSzPts val="2800"/>
              <a:buNone/>
            </a:pPr>
            <a:r>
              <a:rPr b="1" lang="de-DE"/>
              <a:t>2. Game master</a:t>
            </a:r>
            <a:endParaRPr/>
          </a:p>
          <a:p>
            <a:pPr indent="0" lvl="0" marL="114300" rtl="0" algn="l">
              <a:lnSpc>
                <a:spcPct val="100000"/>
              </a:lnSpc>
              <a:spcBef>
                <a:spcPts val="0"/>
              </a:spcBef>
              <a:spcAft>
                <a:spcPts val="0"/>
              </a:spcAft>
              <a:buSzPts val="2800"/>
              <a:buNone/>
            </a:pPr>
            <a:r>
              <a:rPr b="1" lang="de-DE"/>
              <a:t>3. Providing start information</a:t>
            </a:r>
            <a:endParaRPr/>
          </a:p>
          <a:p>
            <a:pPr indent="0" lvl="0" marL="114300" rtl="0" algn="l">
              <a:lnSpc>
                <a:spcPct val="100000"/>
              </a:lnSpc>
              <a:spcBef>
                <a:spcPts val="0"/>
              </a:spcBef>
              <a:spcAft>
                <a:spcPts val="0"/>
              </a:spcAft>
              <a:buSzPts val="2800"/>
              <a:buNone/>
            </a:pPr>
            <a:r>
              <a:rPr b="1" lang="de-DE"/>
              <a:t>4. Providing hints</a:t>
            </a:r>
            <a:endParaRPr/>
          </a:p>
          <a:p>
            <a:pPr indent="0" lvl="0" marL="114300" rtl="0" algn="l">
              <a:lnSpc>
                <a:spcPct val="100000"/>
              </a:lnSpc>
              <a:spcBef>
                <a:spcPts val="0"/>
              </a:spcBef>
              <a:spcAft>
                <a:spcPts val="0"/>
              </a:spcAft>
              <a:buSzPts val="2800"/>
              <a:buNone/>
            </a:pPr>
            <a:r>
              <a:rPr b="1" lang="de-DE"/>
              <a:t>5. Debriefing</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br>
              <a:rPr b="1" lang="de-DE"/>
            </a:br>
            <a:br>
              <a:rPr b="1" lang="de-DE"/>
            </a:br>
            <a:endParaRPr b="1"/>
          </a:p>
        </p:txBody>
      </p:sp>
      <p:cxnSp>
        <p:nvCxnSpPr>
          <p:cNvPr id="533" name="Google Shape;533;p2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534" name="Google Shape;534;p25"/>
          <p:cNvGrpSpPr/>
          <p:nvPr/>
        </p:nvGrpSpPr>
        <p:grpSpPr>
          <a:xfrm>
            <a:off x="4094400" y="4423496"/>
            <a:ext cx="808500" cy="92100"/>
            <a:chOff x="3570750" y="4704850"/>
            <a:chExt cx="808500" cy="92100"/>
          </a:xfrm>
        </p:grpSpPr>
        <p:sp>
          <p:nvSpPr>
            <p:cNvPr id="535" name="Google Shape;535;p2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39" name="Google Shape;539;p2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2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6"/>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2800"/>
              <a:buNone/>
            </a:pPr>
            <a:r>
              <a:rPr b="1" lang="de-DE">
                <a:solidFill>
                  <a:srgbClr val="FFFF00"/>
                </a:solidFill>
              </a:rPr>
              <a:t>Own educational escape rooms</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rPr b="1" lang="de-DE"/>
              <a:t>For own educational escape rooms you can easily use</a:t>
            </a:r>
            <a:br>
              <a:rPr b="1" lang="de-DE"/>
            </a:br>
            <a:r>
              <a:rPr b="1" lang="de-DE"/>
              <a:t>a) a website e.g. designed with WordPress, </a:t>
            </a:r>
            <a:br>
              <a:rPr b="1" lang="de-DE"/>
            </a:br>
            <a:r>
              <a:rPr b="1" lang="de-DE"/>
              <a:t>b) ZOOM or another conferencing tool where you an display a presentation</a:t>
            </a:r>
            <a:br>
              <a:rPr b="1" lang="de-DE"/>
            </a:br>
            <a:r>
              <a:rPr b="1" lang="de-DE"/>
              <a:t>c) Google Forms or google slides</a:t>
            </a:r>
            <a:endParaRPr/>
          </a:p>
          <a:p>
            <a:pPr indent="0" lvl="0" marL="114300" rtl="0" algn="l">
              <a:lnSpc>
                <a:spcPct val="100000"/>
              </a:lnSpc>
              <a:spcBef>
                <a:spcPts val="0"/>
              </a:spcBef>
              <a:spcAft>
                <a:spcPts val="0"/>
              </a:spcAft>
              <a:buSzPts val="2800"/>
              <a:buNone/>
            </a:pPr>
            <a:r>
              <a:t/>
            </a:r>
            <a:endParaRPr b="1"/>
          </a:p>
        </p:txBody>
      </p:sp>
      <p:cxnSp>
        <p:nvCxnSpPr>
          <p:cNvPr id="547" name="Google Shape;547;p2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548" name="Google Shape;548;p26"/>
          <p:cNvGrpSpPr/>
          <p:nvPr/>
        </p:nvGrpSpPr>
        <p:grpSpPr>
          <a:xfrm>
            <a:off x="4094400" y="4423496"/>
            <a:ext cx="808500" cy="92100"/>
            <a:chOff x="3570750" y="4704850"/>
            <a:chExt cx="808500" cy="92100"/>
          </a:xfrm>
        </p:grpSpPr>
        <p:sp>
          <p:nvSpPr>
            <p:cNvPr id="549" name="Google Shape;549;p2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53" name="Google Shape;553;p2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27"/>
          <p:cNvSpPr txBox="1"/>
          <p:nvPr>
            <p:ph idx="1" type="subTitle"/>
          </p:nvPr>
        </p:nvSpPr>
        <p:spPr>
          <a:xfrm>
            <a:off x="756746" y="738312"/>
            <a:ext cx="8152789" cy="3041207"/>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2800"/>
              <a:buNone/>
            </a:pPr>
            <a:r>
              <a:rPr b="1" lang="de-DE">
                <a:solidFill>
                  <a:srgbClr val="FFFF00"/>
                </a:solidFill>
              </a:rPr>
              <a:t>Educational escape room design steps</a:t>
            </a:r>
            <a:endParaRPr/>
          </a:p>
          <a:p>
            <a:pPr indent="0" lvl="0" marL="114300" rtl="0" algn="l">
              <a:lnSpc>
                <a:spcPct val="100000"/>
              </a:lnSpc>
              <a:spcBef>
                <a:spcPts val="0"/>
              </a:spcBef>
              <a:spcAft>
                <a:spcPts val="0"/>
              </a:spcAft>
              <a:buSzPts val="2800"/>
              <a:buNone/>
            </a:pPr>
            <a:r>
              <a:t/>
            </a:r>
            <a:endParaRPr b="1"/>
          </a:p>
          <a:p>
            <a:pPr indent="0" lvl="0" marL="114300" rtl="0" algn="l">
              <a:lnSpc>
                <a:spcPct val="100000"/>
              </a:lnSpc>
              <a:spcBef>
                <a:spcPts val="0"/>
              </a:spcBef>
              <a:spcAft>
                <a:spcPts val="0"/>
              </a:spcAft>
              <a:buSzPts val="2800"/>
              <a:buNone/>
            </a:pPr>
            <a:r>
              <a:t/>
            </a:r>
            <a:endParaRPr b="1"/>
          </a:p>
          <a:p>
            <a:pPr indent="-342900" lvl="0" marL="457200" rtl="0" algn="l">
              <a:lnSpc>
                <a:spcPct val="100000"/>
              </a:lnSpc>
              <a:spcBef>
                <a:spcPts val="0"/>
              </a:spcBef>
              <a:spcAft>
                <a:spcPts val="0"/>
              </a:spcAft>
              <a:buSzPts val="2800"/>
              <a:buFont typeface="Arial"/>
              <a:buChar char="•"/>
            </a:pPr>
            <a:r>
              <a:rPr lang="de-DE"/>
              <a:t>“Choose a topic</a:t>
            </a:r>
            <a:endParaRPr/>
          </a:p>
          <a:p>
            <a:pPr indent="-342900" lvl="0" marL="457200" rtl="0" algn="l">
              <a:lnSpc>
                <a:spcPct val="100000"/>
              </a:lnSpc>
              <a:spcBef>
                <a:spcPts val="0"/>
              </a:spcBef>
              <a:spcAft>
                <a:spcPts val="0"/>
              </a:spcAft>
              <a:buSzPts val="2800"/>
              <a:buFont typeface="Arial"/>
              <a:buChar char="•"/>
            </a:pPr>
            <a:r>
              <a:rPr lang="de-DE"/>
              <a:t>Choose an end goal (the big problem to solve — using the breadcrumbs from the small puzzles)</a:t>
            </a:r>
            <a:endParaRPr/>
          </a:p>
          <a:p>
            <a:pPr indent="-342900" lvl="0" marL="457200" rtl="0" algn="l">
              <a:lnSpc>
                <a:spcPct val="100000"/>
              </a:lnSpc>
              <a:spcBef>
                <a:spcPts val="0"/>
              </a:spcBef>
              <a:spcAft>
                <a:spcPts val="0"/>
              </a:spcAft>
              <a:buSzPts val="2800"/>
              <a:buFont typeface="Arial"/>
              <a:buChar char="•"/>
            </a:pPr>
            <a:r>
              <a:rPr lang="de-DE"/>
              <a:t>Set the scene</a:t>
            </a:r>
            <a:endParaRPr/>
          </a:p>
          <a:p>
            <a:pPr indent="-342900" lvl="0" marL="457200" rtl="0" algn="l">
              <a:lnSpc>
                <a:spcPct val="100000"/>
              </a:lnSpc>
              <a:spcBef>
                <a:spcPts val="0"/>
              </a:spcBef>
              <a:spcAft>
                <a:spcPts val="0"/>
              </a:spcAft>
              <a:buSzPts val="2800"/>
              <a:buFont typeface="Arial"/>
              <a:buChar char="•"/>
            </a:pPr>
            <a:r>
              <a:rPr lang="de-DE"/>
              <a:t>Decide on topics of the small puzzles that participants will solve </a:t>
            </a:r>
            <a:br>
              <a:rPr lang="de-DE"/>
            </a:br>
            <a:r>
              <a:rPr lang="de-DE"/>
              <a:t>(and the breadcrumbs they will earn by solving them)</a:t>
            </a:r>
            <a:endParaRPr/>
          </a:p>
          <a:p>
            <a:pPr indent="-342900" lvl="0" marL="457200" rtl="0" algn="l">
              <a:lnSpc>
                <a:spcPct val="100000"/>
              </a:lnSpc>
              <a:spcBef>
                <a:spcPts val="0"/>
              </a:spcBef>
              <a:spcAft>
                <a:spcPts val="0"/>
              </a:spcAft>
              <a:buSzPts val="2800"/>
              <a:buFont typeface="Arial"/>
              <a:buChar char="•"/>
            </a:pPr>
            <a:r>
              <a:rPr lang="de-DE"/>
              <a:t>Create the small puzzles</a:t>
            </a:r>
            <a:endParaRPr/>
          </a:p>
          <a:p>
            <a:pPr indent="-342900" lvl="0" marL="457200" rtl="0" algn="l">
              <a:lnSpc>
                <a:spcPct val="100000"/>
              </a:lnSpc>
              <a:spcBef>
                <a:spcPts val="0"/>
              </a:spcBef>
              <a:spcAft>
                <a:spcPts val="0"/>
              </a:spcAft>
              <a:buSzPts val="2800"/>
              <a:buFont typeface="Arial"/>
              <a:buChar char="•"/>
            </a:pPr>
            <a:r>
              <a:rPr lang="de-DE"/>
              <a:t>Create answer sheets and/or answer keys”</a:t>
            </a:r>
            <a:br>
              <a:rPr b="1" lang="de-DE"/>
            </a:br>
            <a:br>
              <a:rPr b="1" lang="de-DE"/>
            </a:br>
            <a:endParaRPr b="1"/>
          </a:p>
        </p:txBody>
      </p:sp>
      <p:cxnSp>
        <p:nvCxnSpPr>
          <p:cNvPr id="561" name="Google Shape;561;p2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562" name="Google Shape;562;p27"/>
          <p:cNvGrpSpPr/>
          <p:nvPr/>
        </p:nvGrpSpPr>
        <p:grpSpPr>
          <a:xfrm>
            <a:off x="4094400" y="4423496"/>
            <a:ext cx="808500" cy="92100"/>
            <a:chOff x="3570750" y="4704850"/>
            <a:chExt cx="808500" cy="92100"/>
          </a:xfrm>
        </p:grpSpPr>
        <p:sp>
          <p:nvSpPr>
            <p:cNvPr id="563" name="Google Shape;563;p2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2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2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2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67" name="Google Shape;567;p2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7"/>
          <p:cNvSpPr/>
          <p:nvPr/>
        </p:nvSpPr>
        <p:spPr>
          <a:xfrm>
            <a:off x="117231" y="3858048"/>
            <a:ext cx="8862646"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FFFF00"/>
                </a:solidFill>
                <a:latin typeface="Arial"/>
                <a:ea typeface="Arial"/>
                <a:cs typeface="Arial"/>
                <a:sym typeface="Arial"/>
              </a:rPr>
              <a:t>Learning Hypothesis (2023): https://learninghypothesis.com/how-to-create-a-digital-escape-room/</a:t>
            </a:r>
            <a:endParaRPr b="0" i="0" sz="1200" u="none" cap="none" strike="noStrike">
              <a:solidFill>
                <a:srgbClr val="FFFF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28"/>
          <p:cNvSpPr txBox="1"/>
          <p:nvPr>
            <p:ph type="title"/>
          </p:nvPr>
        </p:nvSpPr>
        <p:spPr>
          <a:xfrm flipH="1">
            <a:off x="720000" y="1233175"/>
            <a:ext cx="4529700" cy="14823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de-DE"/>
              <a:t>B. Training phase</a:t>
            </a:r>
            <a:endParaRPr/>
          </a:p>
        </p:txBody>
      </p:sp>
      <p:cxnSp>
        <p:nvCxnSpPr>
          <p:cNvPr id="576" name="Google Shape;576;p28"/>
          <p:cNvCxnSpPr/>
          <p:nvPr/>
        </p:nvCxnSpPr>
        <p:spPr>
          <a:xfrm>
            <a:off x="722027" y="2715475"/>
            <a:ext cx="0" cy="872100"/>
          </a:xfrm>
          <a:prstGeom prst="straightConnector1">
            <a:avLst/>
          </a:prstGeom>
          <a:noFill/>
          <a:ln cap="flat" cmpd="sng" w="19050">
            <a:solidFill>
              <a:schemeClr val="lt1"/>
            </a:solidFill>
            <a:prstDash val="solid"/>
            <a:round/>
            <a:headEnd len="sm" w="sm" type="none"/>
            <a:tailEnd len="sm" w="sm" type="none"/>
          </a:ln>
        </p:spPr>
      </p:cxnSp>
      <p:sp>
        <p:nvSpPr>
          <p:cNvPr id="577" name="Google Shape;577;p28"/>
          <p:cNvSpPr txBox="1"/>
          <p:nvPr>
            <p:ph idx="1" type="subTitle"/>
          </p:nvPr>
        </p:nvSpPr>
        <p:spPr>
          <a:xfrm flipH="1">
            <a:off x="720000" y="2715475"/>
            <a:ext cx="2909400" cy="7626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100"/>
              <a:buNone/>
            </a:pPr>
            <a:r>
              <a:rPr lang="de-DE">
                <a:solidFill>
                  <a:srgbClr val="FFFF00"/>
                </a:solidFill>
              </a:rPr>
              <a:t>work session in small groups</a:t>
            </a:r>
            <a:endParaRPr/>
          </a:p>
          <a:p>
            <a:pPr indent="-342900" lvl="0" marL="457200" rtl="0" algn="l">
              <a:lnSpc>
                <a:spcPct val="100000"/>
              </a:lnSpc>
              <a:spcBef>
                <a:spcPts val="0"/>
              </a:spcBef>
              <a:spcAft>
                <a:spcPts val="0"/>
              </a:spcAft>
              <a:buSzPts val="2100"/>
              <a:buNone/>
            </a:pPr>
            <a:r>
              <a:t/>
            </a:r>
            <a:endParaRPr>
              <a:solidFill>
                <a:srgbClr val="FFFF00"/>
              </a:solidFill>
            </a:endParaRPr>
          </a:p>
        </p:txBody>
      </p:sp>
      <p:grpSp>
        <p:nvGrpSpPr>
          <p:cNvPr id="578" name="Google Shape;578;p28"/>
          <p:cNvGrpSpPr/>
          <p:nvPr/>
        </p:nvGrpSpPr>
        <p:grpSpPr>
          <a:xfrm>
            <a:off x="4094400" y="4423496"/>
            <a:ext cx="808500" cy="92100"/>
            <a:chOff x="3570750" y="4704850"/>
            <a:chExt cx="808500" cy="92100"/>
          </a:xfrm>
        </p:grpSpPr>
        <p:sp>
          <p:nvSpPr>
            <p:cNvPr id="579" name="Google Shape;579;p2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83" name="Google Shape;583;p2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29"/>
          <p:cNvSpPr/>
          <p:nvPr/>
        </p:nvSpPr>
        <p:spPr>
          <a:xfrm>
            <a:off x="1559169" y="1335953"/>
            <a:ext cx="4685700" cy="23082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Write down an idea for a story of an escape room with regard to your subject.</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You have 20 minutes.</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Please, collaborate with another person.</a:t>
            </a:r>
            <a:br>
              <a:rPr b="0" i="0" lang="de-DE"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Afterwards, everyone should share ideas.</a:t>
            </a:r>
            <a:endParaRPr/>
          </a:p>
        </p:txBody>
      </p:sp>
      <p:pic>
        <p:nvPicPr>
          <p:cNvPr descr="Stoppuhr" id="591" name="Google Shape;591;p29"/>
          <p:cNvPicPr preferRelativeResize="0"/>
          <p:nvPr/>
        </p:nvPicPr>
        <p:blipFill rotWithShape="1">
          <a:blip r:embed="rId3">
            <a:alphaModFix/>
          </a:blip>
          <a:srcRect b="0" l="0" r="0" t="0"/>
          <a:stretch/>
        </p:blipFill>
        <p:spPr>
          <a:xfrm>
            <a:off x="6566745" y="2103423"/>
            <a:ext cx="822960" cy="822960"/>
          </a:xfrm>
          <a:prstGeom prst="rect">
            <a:avLst/>
          </a:prstGeom>
          <a:noFill/>
          <a:ln>
            <a:noFill/>
          </a:ln>
        </p:spPr>
      </p:pic>
      <p:pic>
        <p:nvPicPr>
          <p:cNvPr descr="Bleistift" id="592" name="Google Shape;592;p29"/>
          <p:cNvPicPr preferRelativeResize="0"/>
          <p:nvPr/>
        </p:nvPicPr>
        <p:blipFill rotWithShape="1">
          <a:blip r:embed="rId4">
            <a:alphaModFix/>
          </a:blip>
          <a:srcRect b="0" l="0" r="0" t="0"/>
          <a:stretch/>
        </p:blipFill>
        <p:spPr>
          <a:xfrm>
            <a:off x="6697131" y="1298363"/>
            <a:ext cx="562187" cy="562187"/>
          </a:xfrm>
          <a:prstGeom prst="rect">
            <a:avLst/>
          </a:prstGeom>
          <a:noFill/>
          <a:ln>
            <a:noFill/>
          </a:ln>
        </p:spPr>
      </p:pic>
      <p:sp>
        <p:nvSpPr>
          <p:cNvPr id="593" name="Google Shape;593;p29"/>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3200" u="none" cap="none" strike="noStrike">
                <a:solidFill>
                  <a:schemeClr val="lt1"/>
                </a:solidFill>
                <a:latin typeface="Arial"/>
                <a:ea typeface="Arial"/>
                <a:cs typeface="Arial"/>
                <a:sym typeface="Arial"/>
              </a:rPr>
              <a:t>Task 1</a:t>
            </a:r>
            <a:endParaRPr b="0" i="0" sz="3200" u="none" cap="none" strike="noStrike">
              <a:solidFill>
                <a:schemeClr val="lt1"/>
              </a:solidFill>
              <a:latin typeface="Arial"/>
              <a:ea typeface="Arial"/>
              <a:cs typeface="Arial"/>
              <a:sym typeface="Arial"/>
            </a:endParaRPr>
          </a:p>
        </p:txBody>
      </p:sp>
      <p:pic>
        <p:nvPicPr>
          <p:cNvPr descr="Lehrer" id="594" name="Google Shape;594;p29"/>
          <p:cNvPicPr preferRelativeResize="0"/>
          <p:nvPr/>
        </p:nvPicPr>
        <p:blipFill rotWithShape="1">
          <a:blip r:embed="rId5">
            <a:alphaModFix/>
          </a:blip>
          <a:srcRect b="0" l="0" r="0" t="0"/>
          <a:stretch/>
        </p:blipFill>
        <p:spPr>
          <a:xfrm>
            <a:off x="6566745" y="3028950"/>
            <a:ext cx="914400" cy="914400"/>
          </a:xfrm>
          <a:prstGeom prst="rect">
            <a:avLst/>
          </a:prstGeom>
          <a:noFill/>
          <a:ln>
            <a:noFill/>
          </a:ln>
        </p:spPr>
      </p:pic>
      <p:grpSp>
        <p:nvGrpSpPr>
          <p:cNvPr id="595" name="Google Shape;595;p29"/>
          <p:cNvGrpSpPr/>
          <p:nvPr/>
        </p:nvGrpSpPr>
        <p:grpSpPr>
          <a:xfrm>
            <a:off x="4094400" y="4423496"/>
            <a:ext cx="808500" cy="92100"/>
            <a:chOff x="3570750" y="4704850"/>
            <a:chExt cx="808500" cy="92100"/>
          </a:xfrm>
        </p:grpSpPr>
        <p:sp>
          <p:nvSpPr>
            <p:cNvPr id="596" name="Google Shape;596;p2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600" name="Google Shape;600;p2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68" name="Shape 68"/>
        <p:cNvGrpSpPr/>
        <p:nvPr/>
      </p:nvGrpSpPr>
      <p:grpSpPr>
        <a:xfrm>
          <a:off x="0" y="0"/>
          <a:ext cx="0" cy="0"/>
          <a:chOff x="0" y="0"/>
          <a:chExt cx="0" cy="0"/>
        </a:xfrm>
      </p:grpSpPr>
      <p:sp>
        <p:nvSpPr>
          <p:cNvPr id="69" name="Google Shape;69;p3"/>
          <p:cNvSpPr txBox="1"/>
          <p:nvPr>
            <p:ph type="ctrTitle"/>
          </p:nvPr>
        </p:nvSpPr>
        <p:spPr>
          <a:xfrm>
            <a:off x="719999" y="1683965"/>
            <a:ext cx="7794413"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a:t>
            </a:r>
            <a:br>
              <a:rPr lang="de-DE">
                <a:solidFill>
                  <a:srgbClr val="FFFF00"/>
                </a:solidFill>
              </a:rPr>
            </a:br>
            <a:r>
              <a:rPr lang="de-DE">
                <a:solidFill>
                  <a:schemeClr val="lt1"/>
                </a:solidFill>
              </a:rPr>
              <a:t>Introduction to the topic </a:t>
            </a:r>
            <a:r>
              <a:rPr lang="de-DE">
                <a:solidFill>
                  <a:srgbClr val="FFFF00"/>
                </a:solidFill>
              </a:rPr>
              <a:t>online escape rooms</a:t>
            </a:r>
            <a:br>
              <a:rPr lang="de-DE">
                <a:solidFill>
                  <a:srgbClr val="FFFF00"/>
                </a:solidFill>
              </a:rPr>
            </a:br>
            <a:r>
              <a:rPr lang="de-DE">
                <a:solidFill>
                  <a:srgbClr val="FFFF00"/>
                </a:solidFill>
              </a:rPr>
              <a:t>as a pedagogical tool</a:t>
            </a:r>
            <a:br>
              <a:rPr lang="de-DE">
                <a:solidFill>
                  <a:srgbClr val="FFFF00"/>
                </a:solidFill>
              </a:rPr>
            </a:br>
            <a:endParaRPr b="1">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30"/>
          <p:cNvSpPr/>
          <p:nvPr/>
        </p:nvSpPr>
        <p:spPr>
          <a:xfrm>
            <a:off x="318345" y="1005689"/>
            <a:ext cx="6248400" cy="313932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Have a look at</a:t>
            </a:r>
            <a:br>
              <a:rPr b="0" i="0" lang="de-DE" sz="1800" u="none" cap="none" strike="noStrike">
                <a:solidFill>
                  <a:schemeClr val="lt1"/>
                </a:solidFill>
                <a:latin typeface="Arial"/>
                <a:ea typeface="Arial"/>
                <a:cs typeface="Arial"/>
                <a:sym typeface="Arial"/>
              </a:rPr>
            </a:br>
            <a:r>
              <a:rPr b="0" i="0" lang="de-DE" sz="1800" u="sng" cap="none" strike="noStrike">
                <a:solidFill>
                  <a:schemeClr val="lt1"/>
                </a:solidFill>
                <a:latin typeface="Arial"/>
                <a:ea typeface="Arial"/>
                <a:cs typeface="Arial"/>
                <a:sym typeface="Arial"/>
                <a:hlinkClick r:id="rId3">
                  <a:extLst>
                    <a:ext uri="{A12FA001-AC4F-418D-AE19-62706E023703}">
                      <ahyp:hlinkClr val="tx"/>
                    </a:ext>
                  </a:extLst>
                </a:hlinkClick>
              </a:rPr>
              <a:t>https://teambuilding.com/blog/virtual-escape-rooms</a:t>
            </a:r>
            <a:br>
              <a:rPr b="0" i="0" lang="de-DE" sz="1800" u="none" cap="none" strike="noStrike">
                <a:solidFill>
                  <a:schemeClr val="lt1"/>
                </a:solidFill>
                <a:latin typeface="Arial"/>
                <a:ea typeface="Arial"/>
                <a:cs typeface="Arial"/>
                <a:sym typeface="Arial"/>
              </a:rPr>
            </a:br>
            <a:r>
              <a:rPr b="0" i="0" lang="de-DE" sz="1800" u="none" cap="none" strike="noStrike">
                <a:solidFill>
                  <a:schemeClr val="lt1"/>
                </a:solidFill>
                <a:latin typeface="Arial"/>
                <a:ea typeface="Arial"/>
                <a:cs typeface="Arial"/>
                <a:sym typeface="Arial"/>
              </a:rPr>
              <a:t>and have a look at different digital escape rooms for team building. Write down the idea, the story and core elements of one of it.</a:t>
            </a:r>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You have 45 minutes. Please work on your own.</a:t>
            </a:r>
            <a:br>
              <a:rPr b="0" i="0" lang="de-DE" sz="1800" u="none" cap="none" strike="noStrike">
                <a:solidFill>
                  <a:schemeClr val="lt1"/>
                </a:solidFill>
                <a:latin typeface="Arial"/>
                <a:ea typeface="Arial"/>
                <a:cs typeface="Arial"/>
                <a:sym typeface="Arial"/>
              </a:rPr>
            </a:br>
            <a:endParaRPr b="0" i="0" sz="1800" u="none" cap="none" strike="noStrike">
              <a:solidFill>
                <a:schemeClr val="lt1"/>
              </a:solidFill>
              <a:latin typeface="Arial"/>
              <a:ea typeface="Arial"/>
              <a:cs typeface="Arial"/>
              <a:sym typeface="Arial"/>
            </a:endParaRPr>
          </a:p>
          <a:p>
            <a:pPr indent="-171450" lvl="0" marL="285750" marR="0" rtl="0" algn="l">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Arial"/>
              <a:ea typeface="Arial"/>
              <a:cs typeface="Arial"/>
              <a:sym typeface="Arial"/>
            </a:endParaRPr>
          </a:p>
          <a:p>
            <a:pPr indent="-285750" lvl="0" marL="285750" marR="0" rtl="0" algn="l">
              <a:lnSpc>
                <a:spcPct val="100000"/>
              </a:lnSpc>
              <a:spcBef>
                <a:spcPts val="0"/>
              </a:spcBef>
              <a:spcAft>
                <a:spcPts val="0"/>
              </a:spcAft>
              <a:buClr>
                <a:schemeClr val="lt1"/>
              </a:buClr>
              <a:buSzPts val="1800"/>
              <a:buFont typeface="Arial"/>
              <a:buChar char="•"/>
            </a:pPr>
            <a:r>
              <a:rPr b="0" i="0" lang="de-DE" sz="1800" u="none" cap="none" strike="noStrike">
                <a:solidFill>
                  <a:schemeClr val="lt1"/>
                </a:solidFill>
                <a:latin typeface="Arial"/>
                <a:ea typeface="Arial"/>
                <a:cs typeface="Arial"/>
                <a:sym typeface="Arial"/>
              </a:rPr>
              <a:t>Afterwards, everyone should share the impressions on the basis what you all wrote down.</a:t>
            </a:r>
            <a:endParaRPr/>
          </a:p>
        </p:txBody>
      </p:sp>
      <p:pic>
        <p:nvPicPr>
          <p:cNvPr descr="Stoppuhr" id="608" name="Google Shape;608;p30"/>
          <p:cNvPicPr preferRelativeResize="0"/>
          <p:nvPr/>
        </p:nvPicPr>
        <p:blipFill rotWithShape="1">
          <a:blip r:embed="rId4">
            <a:alphaModFix/>
          </a:blip>
          <a:srcRect b="0" l="0" r="0" t="0"/>
          <a:stretch/>
        </p:blipFill>
        <p:spPr>
          <a:xfrm>
            <a:off x="6593184" y="2370908"/>
            <a:ext cx="822960" cy="822960"/>
          </a:xfrm>
          <a:prstGeom prst="rect">
            <a:avLst/>
          </a:prstGeom>
          <a:noFill/>
          <a:ln>
            <a:noFill/>
          </a:ln>
        </p:spPr>
      </p:pic>
      <p:pic>
        <p:nvPicPr>
          <p:cNvPr descr="Bleistift" id="609" name="Google Shape;609;p30"/>
          <p:cNvPicPr preferRelativeResize="0"/>
          <p:nvPr/>
        </p:nvPicPr>
        <p:blipFill rotWithShape="1">
          <a:blip r:embed="rId5">
            <a:alphaModFix/>
          </a:blip>
          <a:srcRect b="0" l="0" r="0" t="0"/>
          <a:stretch/>
        </p:blipFill>
        <p:spPr>
          <a:xfrm>
            <a:off x="6697131" y="1298363"/>
            <a:ext cx="562187" cy="562187"/>
          </a:xfrm>
          <a:prstGeom prst="rect">
            <a:avLst/>
          </a:prstGeom>
          <a:noFill/>
          <a:ln>
            <a:noFill/>
          </a:ln>
        </p:spPr>
      </p:pic>
      <p:sp>
        <p:nvSpPr>
          <p:cNvPr id="610" name="Google Shape;610;p30"/>
          <p:cNvSpPr txBox="1"/>
          <p:nvPr/>
        </p:nvSpPr>
        <p:spPr>
          <a:xfrm>
            <a:off x="3142827" y="318347"/>
            <a:ext cx="2052320"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de-DE" sz="3200" u="none" cap="none" strike="noStrike">
                <a:solidFill>
                  <a:schemeClr val="lt1"/>
                </a:solidFill>
                <a:latin typeface="Arial"/>
                <a:ea typeface="Arial"/>
                <a:cs typeface="Arial"/>
                <a:sym typeface="Arial"/>
              </a:rPr>
              <a:t>Task 2</a:t>
            </a:r>
            <a:endParaRPr b="0" i="0" sz="3200" u="none" cap="none" strike="noStrike">
              <a:solidFill>
                <a:schemeClr val="lt1"/>
              </a:solidFill>
              <a:latin typeface="Arial"/>
              <a:ea typeface="Arial"/>
              <a:cs typeface="Arial"/>
              <a:sym typeface="Arial"/>
            </a:endParaRPr>
          </a:p>
        </p:txBody>
      </p:sp>
      <p:pic>
        <p:nvPicPr>
          <p:cNvPr descr="Lehrer" id="611" name="Google Shape;611;p30"/>
          <p:cNvPicPr preferRelativeResize="0"/>
          <p:nvPr/>
        </p:nvPicPr>
        <p:blipFill rotWithShape="1">
          <a:blip r:embed="rId6">
            <a:alphaModFix/>
          </a:blip>
          <a:srcRect b="0" l="0" r="0" t="0"/>
          <a:stretch/>
        </p:blipFill>
        <p:spPr>
          <a:xfrm>
            <a:off x="6566745" y="3322027"/>
            <a:ext cx="914400" cy="914400"/>
          </a:xfrm>
          <a:prstGeom prst="rect">
            <a:avLst/>
          </a:prstGeom>
          <a:noFill/>
          <a:ln>
            <a:noFill/>
          </a:ln>
        </p:spPr>
      </p:pic>
      <p:grpSp>
        <p:nvGrpSpPr>
          <p:cNvPr id="612" name="Google Shape;612;p30"/>
          <p:cNvGrpSpPr/>
          <p:nvPr/>
        </p:nvGrpSpPr>
        <p:grpSpPr>
          <a:xfrm>
            <a:off x="4094400" y="4423496"/>
            <a:ext cx="808500" cy="92100"/>
            <a:chOff x="3570750" y="4704850"/>
            <a:chExt cx="808500" cy="92100"/>
          </a:xfrm>
        </p:grpSpPr>
        <p:sp>
          <p:nvSpPr>
            <p:cNvPr id="613" name="Google Shape;613;p30"/>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30"/>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30"/>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30"/>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617" name="Google Shape;617;p30"/>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30"/>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30"/>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31"/>
          <p:cNvSpPr txBox="1"/>
          <p:nvPr/>
        </p:nvSpPr>
        <p:spPr>
          <a:xfrm>
            <a:off x="712412" y="654496"/>
            <a:ext cx="8431587" cy="20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lt1"/>
              </a:buClr>
              <a:buSzPts val="4800"/>
              <a:buFont typeface="Montserrat"/>
              <a:buNone/>
            </a:pPr>
            <a:r>
              <a:rPr b="1" i="0" lang="de-DE" sz="6000" u="none" cap="none" strike="noStrike">
                <a:solidFill>
                  <a:schemeClr val="lt1"/>
                </a:solidFill>
                <a:latin typeface="Montserrat"/>
                <a:ea typeface="Montserrat"/>
                <a:cs typeface="Montserrat"/>
                <a:sym typeface="Montserrat"/>
              </a:rPr>
              <a:t>Congratulation!</a:t>
            </a:r>
            <a:endParaRPr/>
          </a:p>
          <a:p>
            <a:pPr indent="0" lvl="0" marL="0" marR="0" rtl="0" algn="l">
              <a:lnSpc>
                <a:spcPct val="100000"/>
              </a:lnSpc>
              <a:spcBef>
                <a:spcPts val="0"/>
              </a:spcBef>
              <a:spcAft>
                <a:spcPts val="0"/>
              </a:spcAft>
              <a:buClr>
                <a:schemeClr val="lt1"/>
              </a:buClr>
              <a:buSzPts val="4800"/>
              <a:buFont typeface="Montserrat"/>
              <a:buNone/>
            </a:pPr>
            <a:r>
              <a:t/>
            </a:r>
            <a:endParaRPr b="1" i="0" sz="60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chemeClr val="lt1"/>
              </a:buClr>
              <a:buSzPts val="4800"/>
              <a:buFont typeface="Montserrat"/>
              <a:buNone/>
            </a:pPr>
            <a:r>
              <a:rPr b="1" i="0" lang="de-DE" sz="4500" u="none" cap="none" strike="noStrike">
                <a:solidFill>
                  <a:schemeClr val="lt1"/>
                </a:solidFill>
                <a:latin typeface="Montserrat"/>
                <a:ea typeface="Montserrat"/>
                <a:cs typeface="Montserrat"/>
                <a:sym typeface="Montserrat"/>
              </a:rPr>
              <a:t>You mastered module C on</a:t>
            </a:r>
            <a:br>
              <a:rPr b="1" i="0" lang="de-DE" sz="4500" u="none" cap="none" strike="noStrike">
                <a:solidFill>
                  <a:schemeClr val="lt1"/>
                </a:solidFill>
                <a:latin typeface="Montserrat"/>
                <a:ea typeface="Montserrat"/>
                <a:cs typeface="Montserrat"/>
                <a:sym typeface="Montserrat"/>
              </a:rPr>
            </a:br>
            <a:r>
              <a:rPr b="1" i="0" lang="de-DE" sz="4500" u="none" cap="none" strike="noStrike">
                <a:solidFill>
                  <a:schemeClr val="lt1"/>
                </a:solidFill>
                <a:latin typeface="Montserrat"/>
                <a:ea typeface="Montserrat"/>
                <a:cs typeface="Montserrat"/>
                <a:sym typeface="Montserrat"/>
              </a:rPr>
              <a:t>digital educational escape rooms!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pic>
        <p:nvPicPr>
          <p:cNvPr id="629" name="Google Shape;629;p32"/>
          <p:cNvPicPr preferRelativeResize="0"/>
          <p:nvPr/>
        </p:nvPicPr>
        <p:blipFill rotWithShape="1">
          <a:blip r:embed="rId3">
            <a:alphaModFix/>
          </a:blip>
          <a:srcRect b="0" l="0" r="0" t="0"/>
          <a:stretch/>
        </p:blipFill>
        <p:spPr>
          <a:xfrm>
            <a:off x="2344057" y="535202"/>
            <a:ext cx="4455886" cy="1020958"/>
          </a:xfrm>
          <a:prstGeom prst="rect">
            <a:avLst/>
          </a:prstGeom>
          <a:noFill/>
          <a:ln>
            <a:noFill/>
          </a:ln>
        </p:spPr>
      </p:pic>
      <p:pic>
        <p:nvPicPr>
          <p:cNvPr descr="Graphical user interface, application&#10;&#10;Description automatically generated" id="630" name="Google Shape;630;p32"/>
          <p:cNvPicPr preferRelativeResize="0"/>
          <p:nvPr/>
        </p:nvPicPr>
        <p:blipFill rotWithShape="1">
          <a:blip r:embed="rId4">
            <a:alphaModFix/>
          </a:blip>
          <a:srcRect b="0" l="0" r="0" t="0"/>
          <a:stretch/>
        </p:blipFill>
        <p:spPr>
          <a:xfrm>
            <a:off x="1545773" y="2571750"/>
            <a:ext cx="6052456" cy="1620140"/>
          </a:xfrm>
          <a:prstGeom prst="rect">
            <a:avLst/>
          </a:prstGeom>
          <a:noFill/>
          <a:ln>
            <a:noFill/>
          </a:ln>
        </p:spPr>
      </p:pic>
      <p:pic>
        <p:nvPicPr>
          <p:cNvPr id="631" name="Google Shape;631;p32"/>
          <p:cNvPicPr preferRelativeResize="0"/>
          <p:nvPr/>
        </p:nvPicPr>
        <p:blipFill rotWithShape="1">
          <a:blip r:embed="rId5">
            <a:alphaModFix/>
          </a:blip>
          <a:srcRect b="0" l="0" r="0" t="0"/>
          <a:stretch/>
        </p:blipFill>
        <p:spPr>
          <a:xfrm>
            <a:off x="3167803" y="3594778"/>
            <a:ext cx="1496985" cy="5971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4"/>
          <p:cNvSpPr txBox="1"/>
          <p:nvPr>
            <p:ph type="ctrTitle"/>
          </p:nvPr>
        </p:nvSpPr>
        <p:spPr>
          <a:xfrm>
            <a:off x="719999" y="1683965"/>
            <a:ext cx="6145496"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A1:</a:t>
            </a:r>
            <a:br>
              <a:rPr lang="de-DE">
                <a:solidFill>
                  <a:schemeClr val="lt1"/>
                </a:solidFill>
              </a:rPr>
            </a:br>
            <a:r>
              <a:rPr lang="de-DE">
                <a:solidFill>
                  <a:schemeClr val="lt1"/>
                </a:solidFill>
              </a:rPr>
              <a:t>What is</a:t>
            </a:r>
            <a:br>
              <a:rPr lang="de-DE">
                <a:solidFill>
                  <a:schemeClr val="lt1"/>
                </a:solidFill>
              </a:rPr>
            </a:br>
            <a:r>
              <a:rPr lang="de-DE">
                <a:solidFill>
                  <a:srgbClr val="FFFF00"/>
                </a:solidFill>
              </a:rPr>
              <a:t>an online educational</a:t>
            </a:r>
            <a:br>
              <a:rPr lang="de-DE">
                <a:solidFill>
                  <a:srgbClr val="FFFF00"/>
                </a:solidFill>
              </a:rPr>
            </a:br>
            <a:r>
              <a:rPr lang="de-DE">
                <a:solidFill>
                  <a:srgbClr val="FFFF00"/>
                </a:solidFill>
              </a:rPr>
              <a:t> escape room?</a:t>
            </a:r>
            <a:endParaRPr b="1">
              <a:solidFill>
                <a:srgbClr val="FFFF00"/>
              </a:solidFill>
            </a:endParaRPr>
          </a:p>
        </p:txBody>
      </p:sp>
      <p:grpSp>
        <p:nvGrpSpPr>
          <p:cNvPr id="75" name="Google Shape;75;p4"/>
          <p:cNvGrpSpPr/>
          <p:nvPr/>
        </p:nvGrpSpPr>
        <p:grpSpPr>
          <a:xfrm>
            <a:off x="4094400" y="4423496"/>
            <a:ext cx="808500" cy="92100"/>
            <a:chOff x="3570750" y="4704850"/>
            <a:chExt cx="808500" cy="92100"/>
          </a:xfrm>
        </p:grpSpPr>
        <p:sp>
          <p:nvSpPr>
            <p:cNvPr id="76" name="Google Shape;76;p4"/>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4"/>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4"/>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80" name="Google Shape;80;p4"/>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4"/>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4"/>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dk1"/>
            </a:gs>
            <a:gs pos="100000">
              <a:schemeClr val="lt2"/>
            </a:gs>
          </a:gsLst>
          <a:lin ang="2698631" scaled="0"/>
        </a:gradFill>
      </p:bgPr>
    </p:bg>
    <p:spTree>
      <p:nvGrpSpPr>
        <p:cNvPr id="86" name="Shape 86"/>
        <p:cNvGrpSpPr/>
        <p:nvPr/>
      </p:nvGrpSpPr>
      <p:grpSpPr>
        <a:xfrm>
          <a:off x="0" y="0"/>
          <a:ext cx="0" cy="0"/>
          <a:chOff x="0" y="0"/>
          <a:chExt cx="0" cy="0"/>
        </a:xfrm>
      </p:grpSpPr>
      <p:sp>
        <p:nvSpPr>
          <p:cNvPr id="87" name="Google Shape;87;p5"/>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an escape room</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An escape room is “a game in which participants confined to a room or other enclosed setting (such as a prison cell) are given a set amount of time to find a way to escape (as by discovering hidden clues and solving a series of riddles or puzzles).”</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https://www.merriam-webster.com/dictionary/escape%20room</a:t>
            </a:r>
            <a:endParaRPr sz="1200">
              <a:solidFill>
                <a:srgbClr val="FFFF00"/>
              </a:solidFill>
            </a:endParaRPr>
          </a:p>
        </p:txBody>
      </p:sp>
      <p:cxnSp>
        <p:nvCxnSpPr>
          <p:cNvPr id="88" name="Google Shape;88;p5"/>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89" name="Google Shape;89;p5"/>
          <p:cNvGrpSpPr/>
          <p:nvPr/>
        </p:nvGrpSpPr>
        <p:grpSpPr>
          <a:xfrm>
            <a:off x="4094400" y="4423496"/>
            <a:ext cx="808500" cy="92100"/>
            <a:chOff x="3570750" y="4704850"/>
            <a:chExt cx="808500" cy="92100"/>
          </a:xfrm>
        </p:grpSpPr>
        <p:sp>
          <p:nvSpPr>
            <p:cNvPr id="90" name="Google Shape;90;p5"/>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5"/>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5"/>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5"/>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94" name="Google Shape;94;p5"/>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5"/>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5"/>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an online escape room</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An online escape room can also be called virtual escape rooms:</a:t>
            </a:r>
            <a:br>
              <a:rPr lang="de-DE">
                <a:solidFill>
                  <a:srgbClr val="FFFF00"/>
                </a:solidFill>
              </a:rPr>
            </a:br>
            <a:r>
              <a:rPr lang="de-DE">
                <a:solidFill>
                  <a:srgbClr val="FFFF00"/>
                </a:solidFill>
              </a:rPr>
              <a:t>“Virtual escape rooms are online activities conducted via Zoom and other platforms. During these events, teams solve riddles and complete puzzles in a fixed amount of time, with a goal of ´escaping the room.´ The purpose of these experiences is to encourage collaboration, teamwork and team building.”</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https://teambuilding.com/blog/virtual-escape-rooms</a:t>
            </a:r>
            <a:endParaRPr sz="1200">
              <a:solidFill>
                <a:srgbClr val="FFFF00"/>
              </a:solidFill>
            </a:endParaRPr>
          </a:p>
        </p:txBody>
      </p:sp>
      <p:cxnSp>
        <p:nvCxnSpPr>
          <p:cNvPr id="102" name="Google Shape;102;p6"/>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03" name="Google Shape;103;p6"/>
          <p:cNvGrpSpPr/>
          <p:nvPr/>
        </p:nvGrpSpPr>
        <p:grpSpPr>
          <a:xfrm>
            <a:off x="4094400" y="4423496"/>
            <a:ext cx="808500" cy="92100"/>
            <a:chOff x="3570750" y="4704850"/>
            <a:chExt cx="808500" cy="92100"/>
          </a:xfrm>
        </p:grpSpPr>
        <p:sp>
          <p:nvSpPr>
            <p:cNvPr id="104" name="Google Shape;104;p6"/>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6"/>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6"/>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6"/>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08" name="Google Shape;108;p6"/>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6"/>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6"/>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7"/>
          <p:cNvSpPr txBox="1"/>
          <p:nvPr>
            <p:ph idx="1" type="subTitle"/>
          </p:nvPr>
        </p:nvSpPr>
        <p:spPr>
          <a:xfrm>
            <a:off x="780653" y="1124393"/>
            <a:ext cx="7821493" cy="2359291"/>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What is </a:t>
            </a:r>
            <a:r>
              <a:rPr b="1" lang="de-DE">
                <a:solidFill>
                  <a:srgbClr val="FFFF00"/>
                </a:solidFill>
              </a:rPr>
              <a:t>an online educational escape room</a:t>
            </a:r>
            <a:r>
              <a:rPr b="1" lang="de-DE"/>
              <a:t>?</a:t>
            </a:r>
            <a:endParaRPr b="1"/>
          </a:p>
          <a:p>
            <a:pPr indent="-342900" lvl="0" marL="457200" rtl="0" algn="l">
              <a:lnSpc>
                <a:spcPct val="100000"/>
              </a:lnSpc>
              <a:spcBef>
                <a:spcPts val="0"/>
              </a:spcBef>
              <a:spcAft>
                <a:spcPts val="0"/>
              </a:spcAft>
              <a:buSzPts val="2800"/>
              <a:buNone/>
            </a:pPr>
            <a:r>
              <a:rPr lang="de-DE"/>
              <a:t> </a:t>
            </a:r>
            <a:endParaRPr/>
          </a:p>
          <a:p>
            <a:pPr indent="-342900" lvl="0" marL="457200" rtl="0" algn="l">
              <a:lnSpc>
                <a:spcPct val="100000"/>
              </a:lnSpc>
              <a:spcBef>
                <a:spcPts val="0"/>
              </a:spcBef>
              <a:spcAft>
                <a:spcPts val="0"/>
              </a:spcAft>
              <a:buSzPts val="2800"/>
              <a:buNone/>
            </a:pPr>
            <a:r>
              <a:rPr lang="de-DE">
                <a:solidFill>
                  <a:srgbClr val="FFFF00"/>
                </a:solidFill>
              </a:rPr>
              <a:t>An online educational escape room are game based learning approaches</a:t>
            </a:r>
            <a:endParaRPr>
              <a:solidFill>
                <a:srgbClr val="FFFF00"/>
              </a:solidFill>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t/>
            </a:r>
            <a:endParaRPr/>
          </a:p>
          <a:p>
            <a:pPr indent="-342900" lvl="0" marL="457200" rtl="0" algn="l">
              <a:lnSpc>
                <a:spcPct val="100000"/>
              </a:lnSpc>
              <a:spcBef>
                <a:spcPts val="0"/>
              </a:spcBef>
              <a:spcAft>
                <a:spcPts val="0"/>
              </a:spcAft>
              <a:buSzPts val="2800"/>
              <a:buNone/>
            </a:pPr>
            <a:r>
              <a:rPr lang="de-DE" sz="1200">
                <a:solidFill>
                  <a:srgbClr val="FFFF00"/>
                </a:solidFill>
              </a:rPr>
              <a:t>https://teambuilding.com/blog/virtual-escape-rooms</a:t>
            </a:r>
            <a:endParaRPr sz="1200">
              <a:solidFill>
                <a:srgbClr val="FFFF00"/>
              </a:solidFill>
            </a:endParaRPr>
          </a:p>
        </p:txBody>
      </p:sp>
      <p:cxnSp>
        <p:nvCxnSpPr>
          <p:cNvPr id="116" name="Google Shape;116;p7"/>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grpSp>
        <p:nvGrpSpPr>
          <p:cNvPr id="117" name="Google Shape;117;p7"/>
          <p:cNvGrpSpPr/>
          <p:nvPr/>
        </p:nvGrpSpPr>
        <p:grpSpPr>
          <a:xfrm>
            <a:off x="4094400" y="4423496"/>
            <a:ext cx="808500" cy="92100"/>
            <a:chOff x="3570750" y="4704850"/>
            <a:chExt cx="808500" cy="92100"/>
          </a:xfrm>
        </p:grpSpPr>
        <p:sp>
          <p:nvSpPr>
            <p:cNvPr id="118" name="Google Shape;118;p7"/>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7"/>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7"/>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7"/>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22" name="Google Shape;122;p7"/>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7"/>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7"/>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8"/>
          <p:cNvSpPr txBox="1"/>
          <p:nvPr>
            <p:ph type="ctrTitle"/>
          </p:nvPr>
        </p:nvSpPr>
        <p:spPr>
          <a:xfrm>
            <a:off x="719999" y="1683965"/>
            <a:ext cx="6670152" cy="2340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5200"/>
              <a:buNone/>
            </a:pPr>
            <a:r>
              <a:rPr lang="de-DE">
                <a:solidFill>
                  <a:schemeClr val="lt1"/>
                </a:solidFill>
              </a:rPr>
              <a:t>A2:</a:t>
            </a:r>
            <a:br>
              <a:rPr lang="de-DE">
                <a:solidFill>
                  <a:srgbClr val="FFFF00"/>
                </a:solidFill>
              </a:rPr>
            </a:br>
            <a:r>
              <a:rPr lang="de-DE">
                <a:solidFill>
                  <a:schemeClr val="lt1"/>
                </a:solidFill>
              </a:rPr>
              <a:t>Good reasons  to use </a:t>
            </a:r>
            <a:r>
              <a:rPr lang="de-DE">
                <a:solidFill>
                  <a:srgbClr val="FFFF00"/>
                </a:solidFill>
              </a:rPr>
              <a:t>educational</a:t>
            </a:r>
            <a:br>
              <a:rPr lang="de-DE">
                <a:solidFill>
                  <a:srgbClr val="FFFF00"/>
                </a:solidFill>
              </a:rPr>
            </a:br>
            <a:r>
              <a:rPr lang="de-DE">
                <a:solidFill>
                  <a:srgbClr val="FFFF00"/>
                </a:solidFill>
              </a:rPr>
              <a:t>escape rooms!</a:t>
            </a:r>
            <a:endParaRPr b="1">
              <a:solidFill>
                <a:srgbClr val="FFFF00"/>
              </a:solidFill>
            </a:endParaRPr>
          </a:p>
        </p:txBody>
      </p:sp>
      <p:grpSp>
        <p:nvGrpSpPr>
          <p:cNvPr id="130" name="Google Shape;130;p8"/>
          <p:cNvGrpSpPr/>
          <p:nvPr/>
        </p:nvGrpSpPr>
        <p:grpSpPr>
          <a:xfrm>
            <a:off x="4094400" y="4423496"/>
            <a:ext cx="808500" cy="92100"/>
            <a:chOff x="3570750" y="4704850"/>
            <a:chExt cx="808500" cy="92100"/>
          </a:xfrm>
        </p:grpSpPr>
        <p:sp>
          <p:nvSpPr>
            <p:cNvPr id="131" name="Google Shape;131;p8"/>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8"/>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8"/>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8"/>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35" name="Google Shape;135;p8"/>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8"/>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8"/>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9"/>
          <p:cNvSpPr txBox="1"/>
          <p:nvPr>
            <p:ph idx="1" type="subTitle"/>
          </p:nvPr>
        </p:nvSpPr>
        <p:spPr>
          <a:xfrm>
            <a:off x="756747" y="738312"/>
            <a:ext cx="7667244" cy="3041207"/>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800"/>
              <a:buNone/>
            </a:pPr>
            <a:r>
              <a:rPr b="1" lang="de-DE"/>
              <a:t>Reasons to use </a:t>
            </a:r>
            <a:r>
              <a:rPr b="1" lang="de-DE">
                <a:solidFill>
                  <a:srgbClr val="FFFF00"/>
                </a:solidFill>
              </a:rPr>
              <a:t>educational escape rooms in classes and courses:</a:t>
            </a:r>
            <a:endParaRPr b="1"/>
          </a:p>
          <a:p>
            <a:pPr indent="-342900" lvl="0" marL="457200" rtl="0" algn="l">
              <a:lnSpc>
                <a:spcPct val="100000"/>
              </a:lnSpc>
              <a:spcBef>
                <a:spcPts val="0"/>
              </a:spcBef>
              <a:spcAft>
                <a:spcPts val="0"/>
              </a:spcAft>
              <a:buSzPts val="2800"/>
              <a:buNone/>
            </a:pPr>
            <a:r>
              <a:rPr lang="de-DE"/>
              <a:t> </a:t>
            </a:r>
            <a:endParaRPr/>
          </a:p>
          <a:p>
            <a:pPr indent="0" lvl="0" marL="114300" rtl="0" algn="l">
              <a:lnSpc>
                <a:spcPct val="100000"/>
              </a:lnSpc>
              <a:spcBef>
                <a:spcPts val="0"/>
              </a:spcBef>
              <a:spcAft>
                <a:spcPts val="0"/>
              </a:spcAft>
              <a:buSzPts val="2800"/>
              <a:buNone/>
            </a:pPr>
            <a:r>
              <a:rPr b="1" lang="de-DE" sz="3200">
                <a:solidFill>
                  <a:srgbClr val="FFFF00"/>
                </a:solidFill>
              </a:rPr>
              <a:t>1. Developing Skills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Communication skills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Leadership skills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Social skills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Problem-solving skills</a:t>
            </a:r>
            <a:endParaRPr/>
          </a:p>
          <a:p>
            <a:pPr indent="-457200" lvl="0" marL="571500" rtl="0" algn="l">
              <a:lnSpc>
                <a:spcPct val="100000"/>
              </a:lnSpc>
              <a:spcBef>
                <a:spcPts val="0"/>
              </a:spcBef>
              <a:spcAft>
                <a:spcPts val="0"/>
              </a:spcAft>
              <a:buSzPts val="2800"/>
              <a:buFont typeface="Arial"/>
              <a:buChar char="•"/>
            </a:pPr>
            <a:r>
              <a:rPr lang="de-DE" sz="3200">
                <a:solidFill>
                  <a:srgbClr val="FFFF00"/>
                </a:solidFill>
              </a:rPr>
              <a:t>Fine motor skills</a:t>
            </a:r>
            <a:endParaRPr/>
          </a:p>
          <a:p>
            <a:pPr indent="0" lvl="0" marL="114300" rtl="0" algn="l">
              <a:lnSpc>
                <a:spcPct val="100000"/>
              </a:lnSpc>
              <a:spcBef>
                <a:spcPts val="0"/>
              </a:spcBef>
              <a:spcAft>
                <a:spcPts val="0"/>
              </a:spcAft>
              <a:buSzPts val="2800"/>
              <a:buNone/>
            </a:pPr>
            <a:r>
              <a:t/>
            </a:r>
            <a:endParaRPr sz="1200">
              <a:solidFill>
                <a:srgbClr val="FFFF00"/>
              </a:solidFill>
            </a:endParaRPr>
          </a:p>
        </p:txBody>
      </p:sp>
      <p:grpSp>
        <p:nvGrpSpPr>
          <p:cNvPr id="143" name="Google Shape;143;p9"/>
          <p:cNvGrpSpPr/>
          <p:nvPr/>
        </p:nvGrpSpPr>
        <p:grpSpPr>
          <a:xfrm>
            <a:off x="4094400" y="4423496"/>
            <a:ext cx="808500" cy="92100"/>
            <a:chOff x="3570750" y="4704850"/>
            <a:chExt cx="808500" cy="92100"/>
          </a:xfrm>
        </p:grpSpPr>
        <p:sp>
          <p:nvSpPr>
            <p:cNvPr id="144" name="Google Shape;144;p9"/>
            <p:cNvSpPr/>
            <p:nvPr/>
          </p:nvSpPr>
          <p:spPr>
            <a:xfrm>
              <a:off x="3570750" y="4704850"/>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9"/>
            <p:cNvSpPr/>
            <p:nvPr/>
          </p:nvSpPr>
          <p:spPr>
            <a:xfrm>
              <a:off x="40483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9"/>
            <p:cNvSpPr/>
            <p:nvPr/>
          </p:nvSpPr>
          <p:spPr>
            <a:xfrm>
              <a:off x="4287150" y="4704850"/>
              <a:ext cx="92100" cy="92100"/>
            </a:xfrm>
            <a:prstGeom prst="ellipse">
              <a:avLst/>
            </a:prstGeom>
            <a:solidFill>
              <a:schemeClr val="lt1">
                <a:alpha val="4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9"/>
            <p:cNvSpPr/>
            <p:nvPr/>
          </p:nvSpPr>
          <p:spPr>
            <a:xfrm>
              <a:off x="3809550" y="4704850"/>
              <a:ext cx="92100" cy="92100"/>
            </a:xfrm>
            <a:prstGeom prst="ellipse">
              <a:avLst/>
            </a:prstGeom>
            <a:solidFill>
              <a:schemeClr val="dk2">
                <a:alpha val="49803"/>
              </a:scheme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cxnSp>
        <p:nvCxnSpPr>
          <p:cNvPr id="148" name="Google Shape;148;p9"/>
          <p:cNvCxnSpPr/>
          <p:nvPr/>
        </p:nvCxnSpPr>
        <p:spPr>
          <a:xfrm>
            <a:off x="720000" y="790175"/>
            <a:ext cx="0" cy="872100"/>
          </a:xfrm>
          <a:prstGeom prst="straightConnector1">
            <a:avLst/>
          </a:prstGeom>
          <a:noFill/>
          <a:ln cap="flat" cmpd="sng" w="19050">
            <a:solidFill>
              <a:schemeClr val="lt1"/>
            </a:solidFill>
            <a:prstDash val="solid"/>
            <a:round/>
            <a:headEnd len="sm" w="sm" type="none"/>
            <a:tailEnd len="sm" w="sm" type="none"/>
          </a:ln>
        </p:spPr>
      </p:cxnSp>
      <p:sp>
        <p:nvSpPr>
          <p:cNvPr id="149" name="Google Shape;149;p9"/>
          <p:cNvSpPr/>
          <p:nvPr/>
        </p:nvSpPr>
        <p:spPr>
          <a:xfrm>
            <a:off x="43332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9"/>
          <p:cNvSpPr/>
          <p:nvPr/>
        </p:nvSpPr>
        <p:spPr>
          <a:xfrm>
            <a:off x="45720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9"/>
          <p:cNvSpPr/>
          <p:nvPr/>
        </p:nvSpPr>
        <p:spPr>
          <a:xfrm>
            <a:off x="4810800" y="4423496"/>
            <a:ext cx="92100" cy="92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9"/>
          <p:cNvSpPr/>
          <p:nvPr/>
        </p:nvSpPr>
        <p:spPr>
          <a:xfrm>
            <a:off x="5269043" y="3956716"/>
            <a:ext cx="4572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FFFF00"/>
                </a:solidFill>
                <a:latin typeface="Arial"/>
                <a:ea typeface="Arial"/>
                <a:cs typeface="Arial"/>
                <a:sym typeface="Arial"/>
              </a:rPr>
              <a:t>https://escape-kit.com/en/education/5-reasons-organize-school-escape-room/</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UPB;Marc Beutner</dc:creator>
</cp:coreProperties>
</file>