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Arimo"/>
      <p:regular r:id="rId38"/>
      <p:bold r:id="rId39"/>
      <p:italic r:id="rId40"/>
      <p:boldItalic r:id="rId41"/>
    </p:embeddedFont>
    <p:embeddedFont>
      <p:font typeface="Montserrat"/>
      <p:regular r:id="rId42"/>
      <p:bold r:id="rId43"/>
      <p:italic r:id="rId44"/>
      <p:boldItalic r:id="rId45"/>
    </p:embeddedFont>
    <p:embeddedFont>
      <p:font typeface="Noto Sans"/>
      <p:regular r:id="rId46"/>
      <p:bold r:id="rId47"/>
      <p:italic r:id="rId48"/>
      <p:boldItalic r:id="rId49"/>
    </p:embeddedFont>
    <p:embeddedFont>
      <p:font typeface="BenchNine"/>
      <p:regular r:id="rId50"/>
      <p:bold r:id="rId51"/>
    </p:embeddedFont>
    <p:embeddedFont>
      <p:font typeface="Josefin Sans"/>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0" roundtripDataSignature="AMtx7mgKx3kyMq3Cjny8Isn7oMBEkh30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imo-italic.fntdata"/><Relationship Id="rId42" Type="http://schemas.openxmlformats.org/officeDocument/2006/relationships/font" Target="fonts/Montserrat-regular.fntdata"/><Relationship Id="rId41" Type="http://schemas.openxmlformats.org/officeDocument/2006/relationships/font" Target="fonts/Arimo-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NotoSans-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otoSans-italic.fntdata"/><Relationship Id="rId47" Type="http://schemas.openxmlformats.org/officeDocument/2006/relationships/font" Target="fonts/NotoSans-bold.fntdata"/><Relationship Id="rId49" Type="http://schemas.openxmlformats.org/officeDocument/2006/relationships/font" Target="fonts/No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font" Target="fonts/Arimo-bold.fntdata"/><Relationship Id="rId38" Type="http://schemas.openxmlformats.org/officeDocument/2006/relationships/font" Target="fonts/Arimo-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customschemas.google.com/relationships/presentationmetadata" Target="meta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BenchNine-bold.fntdata"/><Relationship Id="rId50" Type="http://schemas.openxmlformats.org/officeDocument/2006/relationships/font" Target="fonts/BenchNine-regular.fntdata"/><Relationship Id="rId53" Type="http://schemas.openxmlformats.org/officeDocument/2006/relationships/font" Target="fonts/JosefinSans-bold.fntdata"/><Relationship Id="rId52" Type="http://schemas.openxmlformats.org/officeDocument/2006/relationships/font" Target="fonts/JosefinSans-regular.fntdata"/><Relationship Id="rId11" Type="http://schemas.openxmlformats.org/officeDocument/2006/relationships/slide" Target="slides/slide7.xml"/><Relationship Id="rId55" Type="http://schemas.openxmlformats.org/officeDocument/2006/relationships/font" Target="fonts/JosefinSans-boldItalic.fntdata"/><Relationship Id="rId10" Type="http://schemas.openxmlformats.org/officeDocument/2006/relationships/slide" Target="slides/slide6.xml"/><Relationship Id="rId54" Type="http://schemas.openxmlformats.org/officeDocument/2006/relationships/font" Target="fonts/JosefinSans-italic.fntdata"/><Relationship Id="rId13" Type="http://schemas.openxmlformats.org/officeDocument/2006/relationships/slide" Target="slides/slide9.xml"/><Relationship Id="rId57" Type="http://schemas.openxmlformats.org/officeDocument/2006/relationships/font" Target="fonts/OpenSans-bold.fntdata"/><Relationship Id="rId12" Type="http://schemas.openxmlformats.org/officeDocument/2006/relationships/slide" Target="slides/slide8.xml"/><Relationship Id="rId56" Type="http://schemas.openxmlformats.org/officeDocument/2006/relationships/font" Target="fonts/OpenSans-regular.fntdata"/><Relationship Id="rId15" Type="http://schemas.openxmlformats.org/officeDocument/2006/relationships/slide" Target="slides/slide11.xml"/><Relationship Id="rId59" Type="http://schemas.openxmlformats.org/officeDocument/2006/relationships/font" Target="fonts/OpenSans-boldItalic.fntdata"/><Relationship Id="rId14" Type="http://schemas.openxmlformats.org/officeDocument/2006/relationships/slide" Target="slides/slide10.xml"/><Relationship Id="rId58"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
    <p:bg>
      <p:bgPr>
        <a:gradFill>
          <a:gsLst>
            <a:gs pos="0">
              <a:schemeClr val="dk1"/>
            </a:gs>
            <a:gs pos="100000">
              <a:schemeClr val="lt2"/>
            </a:gs>
          </a:gsLst>
          <a:lin ang="0" scaled="0"/>
        </a:gradFill>
      </p:bgPr>
    </p:bg>
    <p:spTree>
      <p:nvGrpSpPr>
        <p:cNvPr id="14" name="Shape 14"/>
        <p:cNvGrpSpPr/>
        <p:nvPr/>
      </p:nvGrpSpPr>
      <p:grpSpPr>
        <a:xfrm>
          <a:off x="0" y="0"/>
          <a:ext cx="0" cy="0"/>
          <a:chOff x="0" y="0"/>
          <a:chExt cx="0" cy="0"/>
        </a:xfrm>
      </p:grpSpPr>
      <p:sp>
        <p:nvSpPr>
          <p:cNvPr id="15" name="Google Shape;15;p36"/>
          <p:cNvSpPr txBox="1"/>
          <p:nvPr>
            <p:ph type="title"/>
          </p:nvPr>
        </p:nvSpPr>
        <p:spPr>
          <a:xfrm>
            <a:off x="1560825" y="1587425"/>
            <a:ext cx="27990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16" name="Google Shape;16;p36"/>
          <p:cNvSpPr txBox="1"/>
          <p:nvPr>
            <p:ph idx="1" type="subTitle"/>
          </p:nvPr>
        </p:nvSpPr>
        <p:spPr>
          <a:xfrm>
            <a:off x="2355900" y="1874500"/>
            <a:ext cx="2003700" cy="6447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p:txBody>
      </p:sp>
      <p:sp>
        <p:nvSpPr>
          <p:cNvPr id="17" name="Google Shape;17;p36"/>
          <p:cNvSpPr txBox="1"/>
          <p:nvPr>
            <p:ph idx="2" type="title"/>
          </p:nvPr>
        </p:nvSpPr>
        <p:spPr>
          <a:xfrm>
            <a:off x="4784275" y="1587400"/>
            <a:ext cx="27990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8" name="Google Shape;18;p36"/>
          <p:cNvSpPr txBox="1"/>
          <p:nvPr>
            <p:ph idx="3" type="subTitle"/>
          </p:nvPr>
        </p:nvSpPr>
        <p:spPr>
          <a:xfrm>
            <a:off x="4784275" y="1874500"/>
            <a:ext cx="1917900" cy="64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p:txBody>
      </p:sp>
      <p:sp>
        <p:nvSpPr>
          <p:cNvPr id="19" name="Google Shape;19;p36"/>
          <p:cNvSpPr txBox="1"/>
          <p:nvPr>
            <p:ph idx="4" type="title"/>
          </p:nvPr>
        </p:nvSpPr>
        <p:spPr>
          <a:xfrm>
            <a:off x="4784275" y="3110125"/>
            <a:ext cx="27990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0" name="Google Shape;20;p36"/>
          <p:cNvSpPr txBox="1"/>
          <p:nvPr>
            <p:ph idx="5" type="subTitle"/>
          </p:nvPr>
        </p:nvSpPr>
        <p:spPr>
          <a:xfrm>
            <a:off x="4784275" y="3397225"/>
            <a:ext cx="1917900" cy="6447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p:txBody>
      </p:sp>
      <p:sp>
        <p:nvSpPr>
          <p:cNvPr id="21" name="Google Shape;21;p36"/>
          <p:cNvSpPr txBox="1"/>
          <p:nvPr>
            <p:ph idx="6" type="title"/>
          </p:nvPr>
        </p:nvSpPr>
        <p:spPr>
          <a:xfrm>
            <a:off x="1560900" y="3110150"/>
            <a:ext cx="27990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2" name="Google Shape;22;p36"/>
          <p:cNvSpPr txBox="1"/>
          <p:nvPr>
            <p:ph idx="7" type="subTitle"/>
          </p:nvPr>
        </p:nvSpPr>
        <p:spPr>
          <a:xfrm>
            <a:off x="2355900" y="3397225"/>
            <a:ext cx="2003700" cy="6447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p:txBody>
      </p:sp>
      <p:sp>
        <p:nvSpPr>
          <p:cNvPr id="23" name="Google Shape;23;p36"/>
          <p:cNvSpPr txBox="1"/>
          <p:nvPr>
            <p:ph idx="8" type="title"/>
          </p:nvPr>
        </p:nvSpPr>
        <p:spPr>
          <a:xfrm>
            <a:off x="717604" y="1363904"/>
            <a:ext cx="1028700" cy="55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36"/>
          <p:cNvSpPr txBox="1"/>
          <p:nvPr>
            <p:ph idx="9" type="title"/>
          </p:nvPr>
        </p:nvSpPr>
        <p:spPr>
          <a:xfrm>
            <a:off x="7393940" y="1363904"/>
            <a:ext cx="1028700" cy="554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25" name="Google Shape;25;p36"/>
          <p:cNvSpPr txBox="1"/>
          <p:nvPr>
            <p:ph idx="13" type="title"/>
          </p:nvPr>
        </p:nvSpPr>
        <p:spPr>
          <a:xfrm>
            <a:off x="717604" y="2885223"/>
            <a:ext cx="1028700" cy="554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36"/>
          <p:cNvSpPr txBox="1"/>
          <p:nvPr>
            <p:ph idx="14" type="title"/>
          </p:nvPr>
        </p:nvSpPr>
        <p:spPr>
          <a:xfrm>
            <a:off x="7393940" y="2885223"/>
            <a:ext cx="1028700" cy="554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dk1"/>
            </a:gs>
            <a:gs pos="100000">
              <a:schemeClr val="lt2"/>
            </a:gs>
          </a:gsLst>
          <a:lin ang="2698631" scaled="0"/>
        </a:gradFill>
      </p:bgPr>
    </p:bg>
    <p:spTree>
      <p:nvGrpSpPr>
        <p:cNvPr id="27" name="Shape 27"/>
        <p:cNvGrpSpPr/>
        <p:nvPr/>
      </p:nvGrpSpPr>
      <p:grpSpPr>
        <a:xfrm>
          <a:off x="0" y="0"/>
          <a:ext cx="0" cy="0"/>
          <a:chOff x="0" y="0"/>
          <a:chExt cx="0" cy="0"/>
        </a:xfrm>
      </p:grpSpPr>
      <p:sp>
        <p:nvSpPr>
          <p:cNvPr id="28" name="Google Shape;28;p37"/>
          <p:cNvSpPr txBox="1"/>
          <p:nvPr>
            <p:ph type="ctrTitle"/>
          </p:nvPr>
        </p:nvSpPr>
        <p:spPr>
          <a:xfrm>
            <a:off x="720000" y="1683965"/>
            <a:ext cx="5045700" cy="2340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37"/>
          <p:cNvSpPr txBox="1"/>
          <p:nvPr>
            <p:ph idx="1" type="subTitle"/>
          </p:nvPr>
        </p:nvSpPr>
        <p:spPr>
          <a:xfrm>
            <a:off x="6205575" y="3547225"/>
            <a:ext cx="22152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4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chemeClr val="lt2"/>
            </a:gs>
            <a:gs pos="100000">
              <a:schemeClr val="dk1"/>
            </a:gs>
          </a:gsLst>
          <a:lin ang="2698631" scaled="0"/>
        </a:gradFill>
      </p:bgPr>
    </p:bg>
    <p:spTree>
      <p:nvGrpSpPr>
        <p:cNvPr id="30" name="Shape 30"/>
        <p:cNvGrpSpPr/>
        <p:nvPr/>
      </p:nvGrpSpPr>
      <p:grpSpPr>
        <a:xfrm>
          <a:off x="0" y="0"/>
          <a:ext cx="0" cy="0"/>
          <a:chOff x="0" y="0"/>
          <a:chExt cx="0" cy="0"/>
        </a:xfrm>
      </p:grpSpPr>
      <p:sp>
        <p:nvSpPr>
          <p:cNvPr id="31" name="Google Shape;31;p38"/>
          <p:cNvSpPr txBox="1"/>
          <p:nvPr>
            <p:ph type="title"/>
          </p:nvPr>
        </p:nvSpPr>
        <p:spPr>
          <a:xfrm>
            <a:off x="5573475" y="1621225"/>
            <a:ext cx="2847300" cy="8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2" name="Google Shape;32;p38"/>
          <p:cNvSpPr txBox="1"/>
          <p:nvPr>
            <p:ph idx="1" type="subTitle"/>
          </p:nvPr>
        </p:nvSpPr>
        <p:spPr>
          <a:xfrm>
            <a:off x="4634100" y="2571750"/>
            <a:ext cx="37866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
    <p:bg>
      <p:bgPr>
        <a:gradFill>
          <a:gsLst>
            <a:gs pos="0">
              <a:schemeClr val="lt2"/>
            </a:gs>
            <a:gs pos="100000">
              <a:schemeClr val="dk1"/>
            </a:gs>
          </a:gsLst>
          <a:lin ang="0" scaled="0"/>
        </a:gradFill>
      </p:bgPr>
    </p:bg>
    <p:spTree>
      <p:nvGrpSpPr>
        <p:cNvPr id="33" name="Shape 33"/>
        <p:cNvGrpSpPr/>
        <p:nvPr/>
      </p:nvGrpSpPr>
      <p:grpSpPr>
        <a:xfrm>
          <a:off x="0" y="0"/>
          <a:ext cx="0" cy="0"/>
          <a:chOff x="0" y="0"/>
          <a:chExt cx="0" cy="0"/>
        </a:xfrm>
      </p:grpSpPr>
      <p:sp>
        <p:nvSpPr>
          <p:cNvPr id="34" name="Google Shape;34;p39"/>
          <p:cNvSpPr txBox="1"/>
          <p:nvPr>
            <p:ph type="title"/>
          </p:nvPr>
        </p:nvSpPr>
        <p:spPr>
          <a:xfrm>
            <a:off x="3456150" y="3172325"/>
            <a:ext cx="2231700" cy="365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i="0" sz="1200"/>
            </a:lvl1pPr>
            <a:lvl2pPr lvl="1" algn="l">
              <a:lnSpc>
                <a:spcPct val="100000"/>
              </a:lnSpc>
              <a:spcBef>
                <a:spcPts val="0"/>
              </a:spcBef>
              <a:spcAft>
                <a:spcPts val="0"/>
              </a:spcAft>
              <a:buSzPts val="1300"/>
              <a:buFont typeface="BenchNine"/>
              <a:buNone/>
              <a:defRPr sz="1300">
                <a:latin typeface="BenchNine"/>
                <a:ea typeface="BenchNine"/>
                <a:cs typeface="BenchNine"/>
                <a:sym typeface="BenchNine"/>
              </a:defRPr>
            </a:lvl2pPr>
            <a:lvl3pPr lvl="2" algn="l">
              <a:lnSpc>
                <a:spcPct val="100000"/>
              </a:lnSpc>
              <a:spcBef>
                <a:spcPts val="0"/>
              </a:spcBef>
              <a:spcAft>
                <a:spcPts val="0"/>
              </a:spcAft>
              <a:buSzPts val="1300"/>
              <a:buFont typeface="BenchNine"/>
              <a:buNone/>
              <a:defRPr sz="1300">
                <a:latin typeface="BenchNine"/>
                <a:ea typeface="BenchNine"/>
                <a:cs typeface="BenchNine"/>
                <a:sym typeface="BenchNine"/>
              </a:defRPr>
            </a:lvl3pPr>
            <a:lvl4pPr lvl="3" algn="l">
              <a:lnSpc>
                <a:spcPct val="100000"/>
              </a:lnSpc>
              <a:spcBef>
                <a:spcPts val="0"/>
              </a:spcBef>
              <a:spcAft>
                <a:spcPts val="0"/>
              </a:spcAft>
              <a:buSzPts val="1300"/>
              <a:buFont typeface="BenchNine"/>
              <a:buNone/>
              <a:defRPr sz="1300">
                <a:latin typeface="BenchNine"/>
                <a:ea typeface="BenchNine"/>
                <a:cs typeface="BenchNine"/>
                <a:sym typeface="BenchNine"/>
              </a:defRPr>
            </a:lvl4pPr>
            <a:lvl5pPr lvl="4" algn="l">
              <a:lnSpc>
                <a:spcPct val="100000"/>
              </a:lnSpc>
              <a:spcBef>
                <a:spcPts val="0"/>
              </a:spcBef>
              <a:spcAft>
                <a:spcPts val="0"/>
              </a:spcAft>
              <a:buSzPts val="1300"/>
              <a:buFont typeface="BenchNine"/>
              <a:buNone/>
              <a:defRPr sz="1300">
                <a:latin typeface="BenchNine"/>
                <a:ea typeface="BenchNine"/>
                <a:cs typeface="BenchNine"/>
                <a:sym typeface="BenchNine"/>
              </a:defRPr>
            </a:lvl5pPr>
            <a:lvl6pPr lvl="5" algn="l">
              <a:lnSpc>
                <a:spcPct val="100000"/>
              </a:lnSpc>
              <a:spcBef>
                <a:spcPts val="0"/>
              </a:spcBef>
              <a:spcAft>
                <a:spcPts val="0"/>
              </a:spcAft>
              <a:buSzPts val="1300"/>
              <a:buFont typeface="BenchNine"/>
              <a:buNone/>
              <a:defRPr sz="1300">
                <a:latin typeface="BenchNine"/>
                <a:ea typeface="BenchNine"/>
                <a:cs typeface="BenchNine"/>
                <a:sym typeface="BenchNine"/>
              </a:defRPr>
            </a:lvl6pPr>
            <a:lvl7pPr lvl="6" algn="l">
              <a:lnSpc>
                <a:spcPct val="100000"/>
              </a:lnSpc>
              <a:spcBef>
                <a:spcPts val="0"/>
              </a:spcBef>
              <a:spcAft>
                <a:spcPts val="0"/>
              </a:spcAft>
              <a:buSzPts val="1300"/>
              <a:buFont typeface="BenchNine"/>
              <a:buNone/>
              <a:defRPr sz="1300">
                <a:latin typeface="BenchNine"/>
                <a:ea typeface="BenchNine"/>
                <a:cs typeface="BenchNine"/>
                <a:sym typeface="BenchNine"/>
              </a:defRPr>
            </a:lvl7pPr>
            <a:lvl8pPr lvl="7" algn="l">
              <a:lnSpc>
                <a:spcPct val="100000"/>
              </a:lnSpc>
              <a:spcBef>
                <a:spcPts val="0"/>
              </a:spcBef>
              <a:spcAft>
                <a:spcPts val="0"/>
              </a:spcAft>
              <a:buSzPts val="1300"/>
              <a:buFont typeface="BenchNine"/>
              <a:buNone/>
              <a:defRPr sz="1300">
                <a:latin typeface="BenchNine"/>
                <a:ea typeface="BenchNine"/>
                <a:cs typeface="BenchNine"/>
                <a:sym typeface="BenchNine"/>
              </a:defRPr>
            </a:lvl8pPr>
            <a:lvl9pPr lvl="8" algn="l">
              <a:lnSpc>
                <a:spcPct val="100000"/>
              </a:lnSpc>
              <a:spcBef>
                <a:spcPts val="0"/>
              </a:spcBef>
              <a:spcAft>
                <a:spcPts val="0"/>
              </a:spcAft>
              <a:buSzPts val="1300"/>
              <a:buFont typeface="BenchNine"/>
              <a:buNone/>
              <a:defRPr sz="1300">
                <a:latin typeface="BenchNine"/>
                <a:ea typeface="BenchNine"/>
                <a:cs typeface="BenchNine"/>
                <a:sym typeface="BenchNine"/>
              </a:defRPr>
            </a:lvl9pPr>
          </a:lstStyle>
          <a:p/>
        </p:txBody>
      </p:sp>
      <p:sp>
        <p:nvSpPr>
          <p:cNvPr id="35" name="Google Shape;35;p39"/>
          <p:cNvSpPr txBox="1"/>
          <p:nvPr>
            <p:ph idx="1" type="subTitle"/>
          </p:nvPr>
        </p:nvSpPr>
        <p:spPr>
          <a:xfrm>
            <a:off x="1933200" y="2030225"/>
            <a:ext cx="5277600" cy="12633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1800"/>
              <a:buNone/>
              <a:defRPr>
                <a:latin typeface="Open Sans"/>
                <a:ea typeface="Open Sans"/>
                <a:cs typeface="Open Sans"/>
                <a:sym typeface="Open Sans"/>
              </a:defRPr>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BLANK_1_1_1">
    <p:bg>
      <p:bgPr>
        <a:gradFill>
          <a:gsLst>
            <a:gs pos="0">
              <a:schemeClr val="lt2"/>
            </a:gs>
            <a:gs pos="100000">
              <a:schemeClr val="dk1"/>
            </a:gs>
          </a:gsLst>
          <a:lin ang="0" scaled="0"/>
        </a:gradFill>
      </p:bgPr>
    </p:bg>
    <p:spTree>
      <p:nvGrpSpPr>
        <p:cNvPr id="36" name="Shape 36"/>
        <p:cNvGrpSpPr/>
        <p:nvPr/>
      </p:nvGrpSpPr>
      <p:grpSpPr>
        <a:xfrm>
          <a:off x="0" y="0"/>
          <a:ext cx="0" cy="0"/>
          <a:chOff x="0" y="0"/>
          <a:chExt cx="0" cy="0"/>
        </a:xfrm>
      </p:grpSpPr>
      <p:sp>
        <p:nvSpPr>
          <p:cNvPr id="37" name="Google Shape;37;p40"/>
          <p:cNvSpPr txBox="1"/>
          <p:nvPr>
            <p:ph type="title"/>
          </p:nvPr>
        </p:nvSpPr>
        <p:spPr>
          <a:xfrm flipH="1">
            <a:off x="720000" y="1233175"/>
            <a:ext cx="4529700" cy="1482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3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8" name="Google Shape;38;p40"/>
          <p:cNvSpPr txBox="1"/>
          <p:nvPr>
            <p:ph idx="1" type="subTitle"/>
          </p:nvPr>
        </p:nvSpPr>
        <p:spPr>
          <a:xfrm flipH="1">
            <a:off x="720000" y="2715475"/>
            <a:ext cx="2909400" cy="76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1400">
                <a:latin typeface="Open Sans"/>
                <a:ea typeface="Open Sans"/>
                <a:cs typeface="Open Sans"/>
                <a:sym typeface="Open Sans"/>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SECTION_TITLE_AND_DESCRIPTION_2">
    <p:bg>
      <p:bgPr>
        <a:gradFill>
          <a:gsLst>
            <a:gs pos="0">
              <a:schemeClr val="lt2"/>
            </a:gs>
            <a:gs pos="100000">
              <a:schemeClr val="dk1"/>
            </a:gs>
          </a:gsLst>
          <a:lin ang="0" scaled="0"/>
        </a:gradFill>
      </p:bgPr>
    </p:bg>
    <p:spTree>
      <p:nvGrpSpPr>
        <p:cNvPr id="39" name="Shape 39"/>
        <p:cNvGrpSpPr/>
        <p:nvPr/>
      </p:nvGrpSpPr>
      <p:grpSpPr>
        <a:xfrm>
          <a:off x="0" y="0"/>
          <a:ext cx="0" cy="0"/>
          <a:chOff x="0" y="0"/>
          <a:chExt cx="0" cy="0"/>
        </a:xfrm>
      </p:grpSpPr>
      <p:sp>
        <p:nvSpPr>
          <p:cNvPr id="40" name="Google Shape;40;p41"/>
          <p:cNvSpPr txBox="1"/>
          <p:nvPr>
            <p:ph type="title"/>
          </p:nvPr>
        </p:nvSpPr>
        <p:spPr>
          <a:xfrm>
            <a:off x="720000" y="1233175"/>
            <a:ext cx="4461300" cy="1482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sz="3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1" name="Google Shape;41;p41"/>
          <p:cNvSpPr txBox="1"/>
          <p:nvPr>
            <p:ph idx="1" type="subTitle"/>
          </p:nvPr>
        </p:nvSpPr>
        <p:spPr>
          <a:xfrm>
            <a:off x="720000" y="2872425"/>
            <a:ext cx="4828200" cy="159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800"/>
              <a:buFont typeface="Open Sans"/>
              <a:buChar char="●"/>
              <a:defRPr sz="1400">
                <a:latin typeface="Open Sans"/>
                <a:ea typeface="Open Sans"/>
                <a:cs typeface="Open Sans"/>
                <a:sym typeface="Open Sans"/>
              </a:defRPr>
            </a:lvl1pPr>
            <a:lvl2pPr lvl="1" algn="ctr">
              <a:lnSpc>
                <a:spcPct val="100000"/>
              </a:lnSpc>
              <a:spcBef>
                <a:spcPts val="0"/>
              </a:spcBef>
              <a:spcAft>
                <a:spcPts val="0"/>
              </a:spcAft>
              <a:buSzPts val="800"/>
              <a:buFont typeface="Open Sans"/>
              <a:buChar char="○"/>
              <a:defRPr sz="2100"/>
            </a:lvl2pPr>
            <a:lvl3pPr lvl="2" algn="ctr">
              <a:lnSpc>
                <a:spcPct val="100000"/>
              </a:lnSpc>
              <a:spcBef>
                <a:spcPts val="0"/>
              </a:spcBef>
              <a:spcAft>
                <a:spcPts val="0"/>
              </a:spcAft>
              <a:buSzPts val="800"/>
              <a:buFont typeface="Open Sans"/>
              <a:buChar char="■"/>
              <a:defRPr sz="2100"/>
            </a:lvl3pPr>
            <a:lvl4pPr lvl="3" algn="ctr">
              <a:lnSpc>
                <a:spcPct val="100000"/>
              </a:lnSpc>
              <a:spcBef>
                <a:spcPts val="0"/>
              </a:spcBef>
              <a:spcAft>
                <a:spcPts val="0"/>
              </a:spcAft>
              <a:buSzPts val="800"/>
              <a:buFont typeface="Open Sans"/>
              <a:buChar char="●"/>
              <a:defRPr sz="2100"/>
            </a:lvl4pPr>
            <a:lvl5pPr lvl="4" algn="ctr">
              <a:lnSpc>
                <a:spcPct val="100000"/>
              </a:lnSpc>
              <a:spcBef>
                <a:spcPts val="0"/>
              </a:spcBef>
              <a:spcAft>
                <a:spcPts val="0"/>
              </a:spcAft>
              <a:buSzPts val="1100"/>
              <a:buFont typeface="Open Sans"/>
              <a:buChar char="○"/>
              <a:defRPr sz="2100"/>
            </a:lvl5pPr>
            <a:lvl6pPr lvl="5" algn="ctr">
              <a:lnSpc>
                <a:spcPct val="100000"/>
              </a:lnSpc>
              <a:spcBef>
                <a:spcPts val="0"/>
              </a:spcBef>
              <a:spcAft>
                <a:spcPts val="0"/>
              </a:spcAft>
              <a:buSzPts val="1100"/>
              <a:buFont typeface="Open Sans"/>
              <a:buChar char="■"/>
              <a:defRPr sz="2100"/>
            </a:lvl6pPr>
            <a:lvl7pPr lvl="6" algn="ctr">
              <a:lnSpc>
                <a:spcPct val="100000"/>
              </a:lnSpc>
              <a:spcBef>
                <a:spcPts val="0"/>
              </a:spcBef>
              <a:spcAft>
                <a:spcPts val="0"/>
              </a:spcAft>
              <a:buSzPts val="700"/>
              <a:buFont typeface="Open Sans"/>
              <a:buChar char="●"/>
              <a:defRPr sz="2100"/>
            </a:lvl7pPr>
            <a:lvl8pPr lvl="7" algn="ctr">
              <a:lnSpc>
                <a:spcPct val="100000"/>
              </a:lnSpc>
              <a:spcBef>
                <a:spcPts val="0"/>
              </a:spcBef>
              <a:spcAft>
                <a:spcPts val="0"/>
              </a:spcAft>
              <a:buSzPts val="700"/>
              <a:buFont typeface="Open Sans"/>
              <a:buChar char="○"/>
              <a:defRPr sz="2100"/>
            </a:lvl8pPr>
            <a:lvl9pPr lvl="8" algn="ctr">
              <a:lnSpc>
                <a:spcPct val="100000"/>
              </a:lnSpc>
              <a:spcBef>
                <a:spcPts val="0"/>
              </a:spcBef>
              <a:spcAft>
                <a:spcPts val="0"/>
              </a:spcAft>
              <a:buSzPts val="600"/>
              <a:buFont typeface="Open Sans"/>
              <a:buChar char="■"/>
              <a:defRPr sz="2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chemeClr val="dk1"/>
            </a:gs>
            <a:gs pos="100000">
              <a:schemeClr val="lt2"/>
            </a:gs>
          </a:gsLst>
          <a:lin ang="2698631" scaled="0"/>
        </a:gradFill>
      </p:bgPr>
    </p:bg>
    <p:spTree>
      <p:nvGrpSpPr>
        <p:cNvPr id="42" name="Shape 42"/>
        <p:cNvGrpSpPr/>
        <p:nvPr/>
      </p:nvGrpSpPr>
      <p:grpSpPr>
        <a:xfrm>
          <a:off x="0" y="0"/>
          <a:ext cx="0" cy="0"/>
          <a:chOff x="0" y="0"/>
          <a:chExt cx="0" cy="0"/>
        </a:xfrm>
      </p:grpSpPr>
      <p:sp>
        <p:nvSpPr>
          <p:cNvPr id="43" name="Google Shape;43;p4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4" name="Google Shape;44;p4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atin typeface="Open Sans"/>
                <a:ea typeface="Open Sans"/>
                <a:cs typeface="Open Sans"/>
                <a:sym typeface="Open Sans"/>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chemeClr val="dk1"/>
            </a:gs>
            <a:gs pos="100000">
              <a:schemeClr val="lt2"/>
            </a:gs>
          </a:gsLst>
          <a:lin ang="2698631" scaled="0"/>
        </a:gradFill>
      </p:bgPr>
    </p:bg>
    <p:spTree>
      <p:nvGrpSpPr>
        <p:cNvPr id="45"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1.xml"/><Relationship Id="rId12" Type="http://schemas.openxmlformats.org/officeDocument/2006/relationships/slideLayout" Target="../slideLayouts/slideLayout9.xml"/><Relationship Id="rId1" Type="http://schemas.openxmlformats.org/officeDocument/2006/relationships/image" Target="../media/image16.png"/><Relationship Id="rId2" Type="http://schemas.openxmlformats.org/officeDocument/2006/relationships/image" Target="../media/image13.jp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Montserrat"/>
              <a:buNone/>
              <a:defRPr b="1"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2pPr>
            <a:lvl3pPr lvl="2"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3pPr>
            <a:lvl4pPr lvl="3"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4pPr>
            <a:lvl5pPr lvl="4"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5pPr>
            <a:lvl6pPr lvl="5"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6pPr>
            <a:lvl7pPr lvl="6"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7pPr>
            <a:lvl8pPr lvl="7"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8pPr>
            <a:lvl9pPr lvl="8" marR="0" rtl="0" algn="l">
              <a:lnSpc>
                <a:spcPct val="100000"/>
              </a:lnSpc>
              <a:spcBef>
                <a:spcPts val="0"/>
              </a:spcBef>
              <a:spcAft>
                <a:spcPts val="0"/>
              </a:spcAft>
              <a:buClr>
                <a:schemeClr val="lt1"/>
              </a:buClr>
              <a:buSzPts val="2800"/>
              <a:buFont typeface="Josefin Sans"/>
              <a:buNone/>
              <a:defRPr b="1" i="0" sz="2800" u="none" cap="none" strike="noStrike">
                <a:solidFill>
                  <a:schemeClr val="lt1"/>
                </a:solidFill>
                <a:latin typeface="Josefin Sans"/>
                <a:ea typeface="Josefin Sans"/>
                <a:cs typeface="Josefin Sans"/>
                <a:sym typeface="Josefin Sans"/>
              </a:defRPr>
            </a:lvl9pPr>
          </a:lstStyle>
          <a:p/>
        </p:txBody>
      </p:sp>
      <p:sp>
        <p:nvSpPr>
          <p:cNvPr id="7" name="Google Shape;7;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1pPr>
            <a:lvl2pPr indent="-317500" lvl="1" marL="9144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2pPr>
            <a:lvl3pPr indent="-317500" lvl="2" marL="13716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4pPr>
            <a:lvl5pPr indent="-317500" lvl="4" marL="22860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5pPr>
            <a:lvl6pPr indent="-317500" lvl="5" marL="27432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6pPr>
            <a:lvl7pPr indent="-317500" lvl="6" marL="32004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7pPr>
            <a:lvl8pPr indent="-317500" lvl="7" marL="3657600" marR="0" rtl="0" algn="l">
              <a:lnSpc>
                <a:spcPct val="115000"/>
              </a:lnSpc>
              <a:spcBef>
                <a:spcPts val="16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1"/>
              </a:buClr>
              <a:buSzPts val="1400"/>
              <a:buFont typeface="Arial"/>
              <a:buChar char="■"/>
              <a:defRPr b="0" i="0" sz="1400" u="none" cap="none" strike="noStrike">
                <a:solidFill>
                  <a:schemeClr val="lt1"/>
                </a:solidFill>
                <a:latin typeface="Arial"/>
                <a:ea typeface="Arial"/>
                <a:cs typeface="Arial"/>
                <a:sym typeface="Arial"/>
              </a:defRPr>
            </a:lvl9pPr>
          </a:lstStyle>
          <a:p/>
        </p:txBody>
      </p:sp>
      <p:sp>
        <p:nvSpPr>
          <p:cNvPr id="8" name="Google Shape;8;p34"/>
          <p:cNvSpPr txBox="1"/>
          <p:nvPr/>
        </p:nvSpPr>
        <p:spPr>
          <a:xfrm>
            <a:off x="8155641" y="4655872"/>
            <a:ext cx="78665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600" u="none" cap="none" strike="noStrike">
                <a:solidFill>
                  <a:srgbClr val="1F2126"/>
                </a:solidFill>
                <a:latin typeface="Arial"/>
                <a:ea typeface="Arial"/>
                <a:cs typeface="Arial"/>
                <a:sym typeface="Arial"/>
              </a:rPr>
              <a:t>-</a:t>
            </a:r>
            <a:fld id="{00000000-1234-1234-1234-123412341234}" type="slidenum">
              <a:rPr b="0" i="0" lang="de-DE" sz="1600" u="none" cap="none" strike="noStrike">
                <a:solidFill>
                  <a:srgbClr val="1F2126"/>
                </a:solidFill>
                <a:latin typeface="Arial"/>
                <a:ea typeface="Arial"/>
                <a:cs typeface="Arial"/>
                <a:sym typeface="Arial"/>
              </a:rPr>
              <a:t>‹#›</a:t>
            </a:fld>
            <a:r>
              <a:rPr b="0" i="0" lang="de-DE" sz="1600" u="none" cap="none" strike="noStrike">
                <a:solidFill>
                  <a:srgbClr val="1F2126"/>
                </a:solidFill>
                <a:latin typeface="Arial"/>
                <a:ea typeface="Arial"/>
                <a:cs typeface="Arial"/>
                <a:sym typeface="Arial"/>
              </a:rPr>
              <a:t>-</a:t>
            </a:r>
            <a:endParaRPr b="0" i="0" sz="1600" u="none" cap="none" strike="noStrike">
              <a:solidFill>
                <a:srgbClr val="1F2126"/>
              </a:solidFill>
              <a:latin typeface="Arial"/>
              <a:ea typeface="Arial"/>
              <a:cs typeface="Arial"/>
              <a:sym typeface="Arial"/>
            </a:endParaRPr>
          </a:p>
        </p:txBody>
      </p:sp>
      <p:pic>
        <p:nvPicPr>
          <p:cNvPr id="9" name="Google Shape;9;p34"/>
          <p:cNvPicPr preferRelativeResize="0"/>
          <p:nvPr/>
        </p:nvPicPr>
        <p:blipFill rotWithShape="1">
          <a:blip r:embed="rId1">
            <a:alphaModFix/>
          </a:blip>
          <a:srcRect b="0" l="0" r="0" t="0"/>
          <a:stretch/>
        </p:blipFill>
        <p:spPr>
          <a:xfrm>
            <a:off x="6807458" y="36752"/>
            <a:ext cx="2070292" cy="474357"/>
          </a:xfrm>
          <a:prstGeom prst="rect">
            <a:avLst/>
          </a:prstGeom>
          <a:noFill/>
          <a:ln>
            <a:noFill/>
          </a:ln>
        </p:spPr>
      </p:pic>
      <p:pic>
        <p:nvPicPr>
          <p:cNvPr descr="Text&#10;&#10;Description automatically generated with medium confidence" id="10" name="Google Shape;10;p34"/>
          <p:cNvPicPr preferRelativeResize="0"/>
          <p:nvPr/>
        </p:nvPicPr>
        <p:blipFill rotWithShape="1">
          <a:blip r:embed="rId2">
            <a:alphaModFix/>
          </a:blip>
          <a:srcRect b="0" l="0" r="0" t="0"/>
          <a:stretch/>
        </p:blipFill>
        <p:spPr>
          <a:xfrm>
            <a:off x="266250" y="71894"/>
            <a:ext cx="1778558" cy="373131"/>
          </a:xfrm>
          <a:prstGeom prst="rect">
            <a:avLst/>
          </a:prstGeom>
          <a:noFill/>
          <a:ln>
            <a:noFill/>
          </a:ln>
        </p:spPr>
      </p:pic>
      <p:sp>
        <p:nvSpPr>
          <p:cNvPr id="11" name="Google Shape;11;p34"/>
          <p:cNvSpPr txBox="1"/>
          <p:nvPr/>
        </p:nvSpPr>
        <p:spPr>
          <a:xfrm>
            <a:off x="1887416" y="4655872"/>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de-D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id="12" name="Google Shape;12;p34"/>
          <p:cNvPicPr preferRelativeResize="0"/>
          <p:nvPr/>
        </p:nvPicPr>
        <p:blipFill rotWithShape="1">
          <a:blip r:embed="rId3">
            <a:alphaModFix/>
          </a:blip>
          <a:srcRect b="0" l="0" r="0" t="0"/>
          <a:stretch/>
        </p:blipFill>
        <p:spPr>
          <a:xfrm>
            <a:off x="201706" y="4667252"/>
            <a:ext cx="838200" cy="295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www.createwebquest.com/life-martin-luther-king-jr" TargetMode="External"/><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1"/>
          <p:cNvSpPr txBox="1"/>
          <p:nvPr/>
        </p:nvSpPr>
        <p:spPr>
          <a:xfrm>
            <a:off x="0" y="2571750"/>
            <a:ext cx="9143999" cy="136747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Montserrat"/>
              <a:buNone/>
            </a:pPr>
            <a:r>
              <a:rPr b="1" i="0" lang="de-DE" sz="2400" u="none" cap="none" strike="noStrike">
                <a:solidFill>
                  <a:srgbClr val="1F2126"/>
                </a:solidFill>
                <a:latin typeface="Montserrat"/>
                <a:ea typeface="Montserrat"/>
                <a:cs typeface="Montserrat"/>
                <a:sym typeface="Montserrat"/>
              </a:rPr>
              <a:t>In-Service Training Programme</a:t>
            </a:r>
            <a:br>
              <a:rPr b="1" i="0" lang="de-DE" sz="2400" u="none" cap="none" strike="noStrike">
                <a:solidFill>
                  <a:srgbClr val="1F2126"/>
                </a:solidFill>
                <a:latin typeface="Montserrat"/>
                <a:ea typeface="Montserrat"/>
                <a:cs typeface="Montserrat"/>
                <a:sym typeface="Montserrat"/>
              </a:rPr>
            </a:br>
            <a:r>
              <a:rPr b="1" i="0" lang="de-DE" sz="2400" u="none" cap="none" strike="noStrike">
                <a:solidFill>
                  <a:srgbClr val="1F2126"/>
                </a:solidFill>
                <a:latin typeface="Montserrat"/>
                <a:ea typeface="Montserrat"/>
                <a:cs typeface="Montserrat"/>
                <a:sym typeface="Montserrat"/>
              </a:rPr>
              <a:t>and Toolkit for Validation of Skills</a:t>
            </a:r>
            <a:br>
              <a:rPr b="0" i="0" lang="de-DE" sz="2400" u="none" cap="none" strike="noStrike">
                <a:solidFill>
                  <a:srgbClr val="1F2126"/>
                </a:solidFill>
                <a:latin typeface="Montserrat"/>
                <a:ea typeface="Montserrat"/>
                <a:cs typeface="Montserrat"/>
                <a:sym typeface="Montserrat"/>
              </a:rPr>
            </a:br>
            <a:br>
              <a:rPr b="0" i="0" lang="de-DE" sz="1000" u="none" cap="none" strike="noStrike">
                <a:solidFill>
                  <a:srgbClr val="1F2126"/>
                </a:solidFill>
                <a:latin typeface="Montserrat"/>
                <a:ea typeface="Montserrat"/>
                <a:cs typeface="Montserrat"/>
                <a:sym typeface="Montserrat"/>
              </a:rPr>
            </a:br>
            <a:r>
              <a:rPr b="1" i="0" lang="de-DE" sz="2000" u="none" cap="none" strike="noStrike">
                <a:solidFill>
                  <a:srgbClr val="1F2126"/>
                </a:solidFill>
                <a:latin typeface="Montserrat"/>
                <a:ea typeface="Montserrat"/>
                <a:cs typeface="Montserrat"/>
                <a:sym typeface="Montserrat"/>
              </a:rPr>
              <a:t>Part A: Building the digital pedagogic skills for VET tutors</a:t>
            </a:r>
            <a:br>
              <a:rPr b="1" i="0" lang="de-DE" sz="2000" u="none" cap="none" strike="noStrike">
                <a:solidFill>
                  <a:srgbClr val="1F2126"/>
                </a:solidFill>
                <a:latin typeface="Montserrat"/>
                <a:ea typeface="Montserrat"/>
                <a:cs typeface="Montserrat"/>
                <a:sym typeface="Montserrat"/>
              </a:rPr>
            </a:br>
            <a:r>
              <a:rPr b="1" i="0" lang="de-DE" sz="2000" u="none" cap="none" strike="noStrike">
                <a:solidFill>
                  <a:srgbClr val="1F2126"/>
                </a:solidFill>
                <a:latin typeface="Montserrat"/>
                <a:ea typeface="Montserrat"/>
                <a:cs typeface="Montserrat"/>
                <a:sym typeface="Montserrat"/>
              </a:rPr>
              <a:t> </a:t>
            </a:r>
            <a:r>
              <a:rPr b="1" i="0" lang="de-DE" sz="2000" u="none" cap="none" strike="noStrike">
                <a:solidFill>
                  <a:schemeClr val="dk1"/>
                </a:solidFill>
                <a:latin typeface="Montserrat"/>
                <a:ea typeface="Montserrat"/>
                <a:cs typeface="Montserrat"/>
                <a:sym typeface="Montserrat"/>
              </a:rPr>
              <a:t>Module D: WebQuests as learning frameworks!</a:t>
            </a:r>
            <a:endParaRPr b="1" i="0" sz="2000" u="none" cap="none" strike="noStrike">
              <a:solidFill>
                <a:schemeClr val="dk1"/>
              </a:solidFill>
              <a:highlight>
                <a:srgbClr val="FFFF00"/>
              </a:highlight>
              <a:latin typeface="Montserrat"/>
              <a:ea typeface="Montserrat"/>
              <a:cs typeface="Montserrat"/>
              <a:sym typeface="Montserrat"/>
            </a:endParaRPr>
          </a:p>
        </p:txBody>
      </p:sp>
      <p:pic>
        <p:nvPicPr>
          <p:cNvPr id="51" name="Google Shape;51;p1"/>
          <p:cNvPicPr preferRelativeResize="0"/>
          <p:nvPr/>
        </p:nvPicPr>
        <p:blipFill rotWithShape="1">
          <a:blip r:embed="rId3">
            <a:alphaModFix/>
          </a:blip>
          <a:srcRect b="0" l="0" r="0" t="0"/>
          <a:stretch/>
        </p:blipFill>
        <p:spPr>
          <a:xfrm>
            <a:off x="1587896" y="1070218"/>
            <a:ext cx="5968208" cy="1367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type="ctrTitle"/>
          </p:nvPr>
        </p:nvSpPr>
        <p:spPr>
          <a:xfrm>
            <a:off x="719999" y="1683965"/>
            <a:ext cx="6670152"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A2:</a:t>
            </a:r>
            <a:br>
              <a:rPr lang="de-DE">
                <a:solidFill>
                  <a:srgbClr val="FFFF00"/>
                </a:solidFill>
              </a:rPr>
            </a:br>
            <a:r>
              <a:rPr lang="de-DE">
                <a:solidFill>
                  <a:schemeClr val="lt1"/>
                </a:solidFill>
              </a:rPr>
              <a:t>Use and Design of </a:t>
            </a:r>
            <a:r>
              <a:rPr lang="de-DE">
                <a:solidFill>
                  <a:srgbClr val="FFFF00"/>
                </a:solidFill>
              </a:rPr>
              <a:t>WebQuests!</a:t>
            </a:r>
            <a:endParaRPr b="1">
              <a:solidFill>
                <a:srgbClr val="FFFF00"/>
              </a:solidFill>
            </a:endParaRPr>
          </a:p>
        </p:txBody>
      </p:sp>
      <p:grpSp>
        <p:nvGrpSpPr>
          <p:cNvPr id="158" name="Google Shape;158;p10"/>
          <p:cNvGrpSpPr/>
          <p:nvPr/>
        </p:nvGrpSpPr>
        <p:grpSpPr>
          <a:xfrm>
            <a:off x="4094400" y="4423496"/>
            <a:ext cx="808500" cy="92100"/>
            <a:chOff x="3570750" y="4704850"/>
            <a:chExt cx="808500" cy="92100"/>
          </a:xfrm>
        </p:grpSpPr>
        <p:sp>
          <p:nvSpPr>
            <p:cNvPr id="159" name="Google Shape;159;p10"/>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0"/>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0"/>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0"/>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63" name="Google Shape;163;p10"/>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0"/>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0"/>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Reasons to use and design </a:t>
            </a:r>
            <a:r>
              <a:rPr b="1" lang="de-DE">
                <a:solidFill>
                  <a:srgbClr val="FFFF00"/>
                </a:solidFill>
              </a:rPr>
              <a:t>WebQuests:</a:t>
            </a:r>
            <a:endParaRPr b="1"/>
          </a:p>
          <a:p>
            <a:pPr indent="-342900" lvl="0" marL="457200" rtl="0" algn="l">
              <a:lnSpc>
                <a:spcPct val="100000"/>
              </a:lnSpc>
              <a:spcBef>
                <a:spcPts val="0"/>
              </a:spcBef>
              <a:spcAft>
                <a:spcPts val="0"/>
              </a:spcAft>
              <a:buSzPts val="2800"/>
              <a:buNone/>
            </a:pPr>
            <a:r>
              <a:rPr lang="de-DE"/>
              <a:t> </a:t>
            </a:r>
            <a:endParaRPr/>
          </a:p>
          <a:p>
            <a:pPr indent="-514350" lvl="0" marL="628650" rtl="0" algn="l">
              <a:lnSpc>
                <a:spcPct val="100000"/>
              </a:lnSpc>
              <a:spcBef>
                <a:spcPts val="0"/>
              </a:spcBef>
              <a:spcAft>
                <a:spcPts val="0"/>
              </a:spcAft>
              <a:buSzPts val="2800"/>
              <a:buAutoNum type="arabicPeriod"/>
            </a:pPr>
            <a:r>
              <a:rPr b="1" lang="de-DE" sz="2400">
                <a:solidFill>
                  <a:srgbClr val="FFFF00"/>
                </a:solidFill>
              </a:rPr>
              <a:t>Bringing contemporary ideas into the classroom</a:t>
            </a:r>
            <a:endParaRPr/>
          </a:p>
          <a:p>
            <a:pPr indent="-514350" lvl="0" marL="628650" rtl="0" algn="l">
              <a:lnSpc>
                <a:spcPct val="100000"/>
              </a:lnSpc>
              <a:spcBef>
                <a:spcPts val="0"/>
              </a:spcBef>
              <a:spcAft>
                <a:spcPts val="0"/>
              </a:spcAft>
              <a:buSzPts val="2800"/>
              <a:buAutoNum type="arabicPeriod"/>
            </a:pPr>
            <a:r>
              <a:rPr b="1" lang="de-DE" sz="2400">
                <a:solidFill>
                  <a:srgbClr val="FFFF00"/>
                </a:solidFill>
              </a:rPr>
              <a:t>Evaluating history, topics or events</a:t>
            </a:r>
            <a:endParaRPr/>
          </a:p>
          <a:p>
            <a:pPr indent="-514350" lvl="0" marL="628650" rtl="0" algn="l">
              <a:lnSpc>
                <a:spcPct val="100000"/>
              </a:lnSpc>
              <a:spcBef>
                <a:spcPts val="0"/>
              </a:spcBef>
              <a:spcAft>
                <a:spcPts val="0"/>
              </a:spcAft>
              <a:buSzPts val="2800"/>
              <a:buAutoNum type="arabicPeriod"/>
            </a:pPr>
            <a:r>
              <a:rPr b="1" lang="de-DE" sz="2400">
                <a:solidFill>
                  <a:srgbClr val="FFFF00"/>
                </a:solidFill>
              </a:rPr>
              <a:t>Creation of a product</a:t>
            </a:r>
            <a:endParaRPr/>
          </a:p>
          <a:p>
            <a:pPr indent="-514350" lvl="0" marL="628650" rtl="0" algn="l">
              <a:lnSpc>
                <a:spcPct val="100000"/>
              </a:lnSpc>
              <a:spcBef>
                <a:spcPts val="0"/>
              </a:spcBef>
              <a:spcAft>
                <a:spcPts val="0"/>
              </a:spcAft>
              <a:buSzPts val="2800"/>
              <a:buAutoNum type="arabicPeriod"/>
            </a:pPr>
            <a:r>
              <a:rPr b="1" lang="de-DE" sz="2400">
                <a:solidFill>
                  <a:srgbClr val="FFFF00"/>
                </a:solidFill>
              </a:rPr>
              <a:t>Dealing with authentic life situations</a:t>
            </a:r>
            <a:endParaRPr/>
          </a:p>
          <a:p>
            <a:pPr indent="-514350" lvl="0" marL="628650" rtl="0" algn="l">
              <a:lnSpc>
                <a:spcPct val="100000"/>
              </a:lnSpc>
              <a:spcBef>
                <a:spcPts val="0"/>
              </a:spcBef>
              <a:spcAft>
                <a:spcPts val="0"/>
              </a:spcAft>
              <a:buSzPts val="2800"/>
              <a:buAutoNum type="arabicPeriod"/>
            </a:pPr>
            <a:r>
              <a:rPr b="1" lang="de-DE" sz="2400">
                <a:solidFill>
                  <a:srgbClr val="FFFF00"/>
                </a:solidFill>
              </a:rPr>
              <a:t>Foster motivation and imagination</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171" name="Google Shape;171;p11"/>
          <p:cNvGrpSpPr/>
          <p:nvPr/>
        </p:nvGrpSpPr>
        <p:grpSpPr>
          <a:xfrm>
            <a:off x="4094400" y="4423496"/>
            <a:ext cx="808500" cy="92100"/>
            <a:chOff x="3570750" y="4704850"/>
            <a:chExt cx="808500" cy="92100"/>
          </a:xfrm>
        </p:grpSpPr>
        <p:sp>
          <p:nvSpPr>
            <p:cNvPr id="172" name="Google Shape;172;p11"/>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1"/>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1"/>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176" name="Google Shape;176;p11"/>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77" name="Google Shape;177;p11"/>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1"/>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1"/>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1"/>
          <p:cNvSpPr/>
          <p:nvPr/>
        </p:nvSpPr>
        <p:spPr>
          <a:xfrm>
            <a:off x="940947" y="3624454"/>
            <a:ext cx="887571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Fernandez, S. / Steward, T. / Hill, E. (2022):</a:t>
            </a:r>
            <a:br>
              <a:rPr b="0" i="0" lang="de-DE" sz="1200" u="none" cap="none" strike="noStrike">
                <a:solidFill>
                  <a:srgbClr val="FFFF00"/>
                </a:solidFill>
                <a:latin typeface="Arial"/>
                <a:ea typeface="Arial"/>
                <a:cs typeface="Arial"/>
                <a:sym typeface="Arial"/>
              </a:rPr>
            </a:br>
            <a:r>
              <a:rPr b="0" i="0" lang="de-DE" sz="1200" u="none" cap="none" strike="noStrike">
                <a:solidFill>
                  <a:srgbClr val="FFFF00"/>
                </a:solidFill>
                <a:latin typeface="Arial"/>
                <a:ea typeface="Arial"/>
                <a:cs typeface="Arial"/>
                <a:sym typeface="Arial"/>
              </a:rPr>
              <a:t>WebQuests in Online Learning. http://www2.hawaii.edu/~erikhill/learningobjects_webquest/index.html</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Design I: </a:t>
            </a:r>
            <a:r>
              <a:rPr b="1" lang="de-DE">
                <a:solidFill>
                  <a:srgbClr val="FFFF00"/>
                </a:solidFill>
              </a:rPr>
              <a:t>Tasks for learners within a WebQuest:</a:t>
            </a:r>
            <a:endParaRPr b="1"/>
          </a:p>
          <a:p>
            <a:pPr indent="-342900" lvl="0" marL="457200" rtl="0" algn="l">
              <a:lnSpc>
                <a:spcPct val="100000"/>
              </a:lnSpc>
              <a:spcBef>
                <a:spcPts val="0"/>
              </a:spcBef>
              <a:spcAft>
                <a:spcPts val="0"/>
              </a:spcAft>
              <a:buSzPts val="2800"/>
              <a:buNone/>
            </a:pPr>
            <a:r>
              <a:rPr lang="de-DE"/>
              <a:t> </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Retelling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Compilation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Journalistic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Persuasion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Design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Creative production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Consensus building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Mystery and detective tasks</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186" name="Google Shape;186;p12"/>
          <p:cNvGrpSpPr/>
          <p:nvPr/>
        </p:nvGrpSpPr>
        <p:grpSpPr>
          <a:xfrm>
            <a:off x="4094400" y="4423496"/>
            <a:ext cx="808500" cy="92100"/>
            <a:chOff x="3570750" y="4704850"/>
            <a:chExt cx="808500" cy="92100"/>
          </a:xfrm>
        </p:grpSpPr>
        <p:sp>
          <p:nvSpPr>
            <p:cNvPr id="187" name="Google Shape;187;p12"/>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2"/>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2"/>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2"/>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191" name="Google Shape;191;p12"/>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192" name="Google Shape;192;p12"/>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2"/>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2"/>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2"/>
          <p:cNvSpPr/>
          <p:nvPr/>
        </p:nvSpPr>
        <p:spPr>
          <a:xfrm>
            <a:off x="5580186" y="3574191"/>
            <a:ext cx="347003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Fernandez, S. / Steward, T. / Hill, E. (2022):</a:t>
            </a:r>
            <a:br>
              <a:rPr b="0" i="0" lang="de-DE" sz="1200" u="none" cap="none" strike="noStrike">
                <a:solidFill>
                  <a:srgbClr val="FFFF00"/>
                </a:solidFill>
                <a:latin typeface="Arial"/>
                <a:ea typeface="Arial"/>
                <a:cs typeface="Arial"/>
                <a:sym typeface="Arial"/>
              </a:rPr>
            </a:br>
            <a:r>
              <a:rPr b="0" i="0" lang="de-DE" sz="1200" u="none" cap="none" strike="noStrike">
                <a:solidFill>
                  <a:srgbClr val="FFFF00"/>
                </a:solidFill>
                <a:latin typeface="Arial"/>
                <a:ea typeface="Arial"/>
                <a:cs typeface="Arial"/>
                <a:sym typeface="Arial"/>
              </a:rPr>
              <a:t>WebQuests in Online Learning. http://www2.hawaii.edu/~erikhill/learningobjects_webquest/index.html</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Design II: </a:t>
            </a:r>
            <a:r>
              <a:rPr b="1" lang="de-DE">
                <a:solidFill>
                  <a:srgbClr val="FFFF00"/>
                </a:solidFill>
              </a:rPr>
              <a:t>What to use in a WebQuest:</a:t>
            </a:r>
            <a:endParaRPr b="1"/>
          </a:p>
          <a:p>
            <a:pPr indent="-342900" lvl="0" marL="457200" rtl="0" algn="l">
              <a:lnSpc>
                <a:spcPct val="100000"/>
              </a:lnSpc>
              <a:spcBef>
                <a:spcPts val="0"/>
              </a:spcBef>
              <a:spcAft>
                <a:spcPts val="0"/>
              </a:spcAft>
              <a:buSzPts val="2800"/>
              <a:buNone/>
            </a:pPr>
            <a:r>
              <a:rPr lang="de-DE"/>
              <a:t> </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Use commercial and non-commercial websites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Create an own website or a blog </a:t>
            </a:r>
            <a:r>
              <a:rPr lang="de-DE" sz="1400">
                <a:solidFill>
                  <a:srgbClr val="FFFF00"/>
                </a:solidFill>
              </a:rPr>
              <a:t>(e.g. with blogger.com) </a:t>
            </a:r>
            <a:r>
              <a:rPr lang="de-DE" sz="2400">
                <a:solidFill>
                  <a:srgbClr val="FFFF00"/>
                </a:solidFill>
              </a:rPr>
              <a:t>or a MOOC </a:t>
            </a:r>
            <a:r>
              <a:rPr lang="de-DE" sz="1400">
                <a:solidFill>
                  <a:srgbClr val="FFFF00"/>
                </a:solidFill>
              </a:rPr>
              <a:t>(e.g. with MOOCit.de) </a:t>
            </a:r>
            <a:r>
              <a:rPr lang="de-DE" sz="2400">
                <a:solidFill>
                  <a:srgbClr val="FFFF00"/>
                </a:solidFill>
              </a:rPr>
              <a:t>to provide the learners with the setting, the problem and the tasks.</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You can also create own website with individual information to make sure the necessary information is available for the learners</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201" name="Google Shape;201;p13"/>
          <p:cNvGrpSpPr/>
          <p:nvPr/>
        </p:nvGrpSpPr>
        <p:grpSpPr>
          <a:xfrm>
            <a:off x="4094400" y="4423496"/>
            <a:ext cx="808500" cy="92100"/>
            <a:chOff x="3570750" y="4704850"/>
            <a:chExt cx="808500" cy="92100"/>
          </a:xfrm>
        </p:grpSpPr>
        <p:sp>
          <p:nvSpPr>
            <p:cNvPr id="202" name="Google Shape;202;p13"/>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3"/>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3"/>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3"/>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06" name="Google Shape;206;p13"/>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07" name="Google Shape;207;p13"/>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3"/>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3"/>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Example:</a:t>
            </a:r>
            <a:endParaRPr b="1"/>
          </a:p>
          <a:p>
            <a:pPr indent="-342900" lvl="0" marL="457200" rtl="0" algn="l">
              <a:lnSpc>
                <a:spcPct val="100000"/>
              </a:lnSpc>
              <a:spcBef>
                <a:spcPts val="0"/>
              </a:spcBef>
              <a:spcAft>
                <a:spcPts val="0"/>
              </a:spcAft>
              <a:buSzPts val="2800"/>
              <a:buNone/>
            </a:pPr>
            <a:r>
              <a:rPr lang="de-DE"/>
              <a:t> </a:t>
            </a:r>
            <a:endParaRPr/>
          </a:p>
          <a:p>
            <a:pPr indent="0" lvl="0" marL="114300" rtl="0" algn="l">
              <a:lnSpc>
                <a:spcPct val="100000"/>
              </a:lnSpc>
              <a:spcBef>
                <a:spcPts val="0"/>
              </a:spcBef>
              <a:spcAft>
                <a:spcPts val="0"/>
              </a:spcAft>
              <a:buSzPts val="2800"/>
              <a:buNone/>
            </a:pPr>
            <a:r>
              <a:rPr b="1" lang="de-DE" sz="1800">
                <a:solidFill>
                  <a:srgbClr val="FFFF00"/>
                </a:solidFill>
              </a:rPr>
              <a:t>https://web.archive.org/web/20120603233249/http://kathyschrock.net/webquests/FOULKE/rmindex.htm</a:t>
            </a:r>
            <a:endParaRPr/>
          </a:p>
        </p:txBody>
      </p:sp>
      <p:grpSp>
        <p:nvGrpSpPr>
          <p:cNvPr id="215" name="Google Shape;215;p14"/>
          <p:cNvGrpSpPr/>
          <p:nvPr/>
        </p:nvGrpSpPr>
        <p:grpSpPr>
          <a:xfrm>
            <a:off x="4094400" y="4423496"/>
            <a:ext cx="808500" cy="92100"/>
            <a:chOff x="3570750" y="4704850"/>
            <a:chExt cx="808500" cy="92100"/>
          </a:xfrm>
        </p:grpSpPr>
        <p:sp>
          <p:nvSpPr>
            <p:cNvPr id="216" name="Google Shape;216;p14"/>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4"/>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4"/>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4"/>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20" name="Google Shape;220;p14"/>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21" name="Google Shape;221;p14"/>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4"/>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4"/>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14"/>
          <p:cNvPicPr preferRelativeResize="0"/>
          <p:nvPr/>
        </p:nvPicPr>
        <p:blipFill rotWithShape="1">
          <a:blip r:embed="rId3">
            <a:alphaModFix/>
          </a:blip>
          <a:srcRect b="0" l="0" r="0" t="0"/>
          <a:stretch/>
        </p:blipFill>
        <p:spPr>
          <a:xfrm>
            <a:off x="1570892" y="1930625"/>
            <a:ext cx="5744334" cy="23947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Example:</a:t>
            </a:r>
            <a:endParaRPr b="1"/>
          </a:p>
          <a:p>
            <a:pPr indent="-342900" lvl="0" marL="457200" rtl="0" algn="l">
              <a:lnSpc>
                <a:spcPct val="100000"/>
              </a:lnSpc>
              <a:spcBef>
                <a:spcPts val="0"/>
              </a:spcBef>
              <a:spcAft>
                <a:spcPts val="0"/>
              </a:spcAft>
              <a:buSzPts val="2800"/>
              <a:buNone/>
            </a:pPr>
            <a:r>
              <a:rPr lang="de-DE" sz="1000"/>
              <a:t> </a:t>
            </a:r>
            <a:endParaRPr sz="1000"/>
          </a:p>
          <a:p>
            <a:pPr indent="0" lvl="0" marL="114300" rtl="0" algn="l">
              <a:lnSpc>
                <a:spcPct val="100000"/>
              </a:lnSpc>
              <a:spcBef>
                <a:spcPts val="0"/>
              </a:spcBef>
              <a:spcAft>
                <a:spcPts val="0"/>
              </a:spcAft>
              <a:buSzPts val="2800"/>
              <a:buNone/>
            </a:pPr>
            <a:r>
              <a:rPr b="1" lang="de-DE" sz="1800">
                <a:solidFill>
                  <a:srgbClr val="FFFF00"/>
                </a:solidFill>
              </a:rPr>
              <a:t>https://web.archive.org/web/20130615150435/http://kathyschrock.net/webquests/RONAN/index.htm</a:t>
            </a:r>
            <a:endParaRPr/>
          </a:p>
        </p:txBody>
      </p:sp>
      <p:grpSp>
        <p:nvGrpSpPr>
          <p:cNvPr id="230" name="Google Shape;230;p15"/>
          <p:cNvGrpSpPr/>
          <p:nvPr/>
        </p:nvGrpSpPr>
        <p:grpSpPr>
          <a:xfrm>
            <a:off x="4094400" y="4423496"/>
            <a:ext cx="808500" cy="92100"/>
            <a:chOff x="3570750" y="4704850"/>
            <a:chExt cx="808500" cy="92100"/>
          </a:xfrm>
        </p:grpSpPr>
        <p:sp>
          <p:nvSpPr>
            <p:cNvPr id="231" name="Google Shape;231;p15"/>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5"/>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5"/>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5"/>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35" name="Google Shape;235;p15"/>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36" name="Google Shape;236;p15"/>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5"/>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5"/>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9" name="Google Shape;239;p15"/>
          <p:cNvPicPr preferRelativeResize="0"/>
          <p:nvPr/>
        </p:nvPicPr>
        <p:blipFill rotWithShape="1">
          <a:blip r:embed="rId3">
            <a:alphaModFix/>
          </a:blip>
          <a:srcRect b="0" l="0" r="0" t="0"/>
          <a:stretch/>
        </p:blipFill>
        <p:spPr>
          <a:xfrm>
            <a:off x="1547446" y="1776805"/>
            <a:ext cx="5307738" cy="260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Example:</a:t>
            </a:r>
            <a:endParaRPr b="1"/>
          </a:p>
          <a:p>
            <a:pPr indent="-342900" lvl="0" marL="457200" rtl="0" algn="l">
              <a:lnSpc>
                <a:spcPct val="100000"/>
              </a:lnSpc>
              <a:spcBef>
                <a:spcPts val="0"/>
              </a:spcBef>
              <a:spcAft>
                <a:spcPts val="0"/>
              </a:spcAft>
              <a:buSzPts val="2800"/>
              <a:buNone/>
            </a:pPr>
            <a:r>
              <a:rPr lang="de-DE" sz="1000"/>
              <a:t> </a:t>
            </a:r>
            <a:endParaRPr sz="1000"/>
          </a:p>
          <a:p>
            <a:pPr indent="0" lvl="0" marL="114300" rtl="0" algn="l">
              <a:lnSpc>
                <a:spcPct val="100000"/>
              </a:lnSpc>
              <a:spcBef>
                <a:spcPts val="0"/>
              </a:spcBef>
              <a:spcAft>
                <a:spcPts val="0"/>
              </a:spcAft>
              <a:buSzPts val="2800"/>
              <a:buNone/>
            </a:pPr>
            <a:r>
              <a:rPr b="1" lang="de-DE" sz="1800">
                <a:solidFill>
                  <a:srgbClr val="FFFF00"/>
                </a:solidFill>
              </a:rPr>
              <a:t>https://web.archive.org/web/20130615150435/http://kathyschrock.net/webquests/RONAN/index.htm</a:t>
            </a:r>
            <a:endParaRPr/>
          </a:p>
        </p:txBody>
      </p:sp>
      <p:grpSp>
        <p:nvGrpSpPr>
          <p:cNvPr id="245" name="Google Shape;245;p16"/>
          <p:cNvGrpSpPr/>
          <p:nvPr/>
        </p:nvGrpSpPr>
        <p:grpSpPr>
          <a:xfrm>
            <a:off x="4094400" y="4423496"/>
            <a:ext cx="808500" cy="92100"/>
            <a:chOff x="3570750" y="4704850"/>
            <a:chExt cx="808500" cy="92100"/>
          </a:xfrm>
        </p:grpSpPr>
        <p:sp>
          <p:nvSpPr>
            <p:cNvPr id="246" name="Google Shape;246;p16"/>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6"/>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6"/>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6"/>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50" name="Google Shape;250;p16"/>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51" name="Google Shape;251;p16"/>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6"/>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6"/>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p16"/>
          <p:cNvPicPr preferRelativeResize="0"/>
          <p:nvPr/>
        </p:nvPicPr>
        <p:blipFill rotWithShape="1">
          <a:blip r:embed="rId3">
            <a:alphaModFix/>
          </a:blip>
          <a:srcRect b="0" l="0" r="0" t="0"/>
          <a:stretch/>
        </p:blipFill>
        <p:spPr>
          <a:xfrm>
            <a:off x="1333615" y="1675968"/>
            <a:ext cx="5521569" cy="2710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nvSpPr>
        <p:spPr>
          <a:xfrm>
            <a:off x="907628" y="2571750"/>
            <a:ext cx="6525491"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400" u="none" cap="none" strike="noStrike">
                <a:solidFill>
                  <a:srgbClr val="FFFF00"/>
                </a:solidFill>
                <a:latin typeface="Arial"/>
                <a:ea typeface="Arial"/>
                <a:cs typeface="Arial"/>
                <a:sym typeface="Arial"/>
              </a:rPr>
              <a:t>What are typical tasks in a WebQuest?</a:t>
            </a:r>
            <a:r>
              <a:rPr b="0" i="0" lang="de-DE" sz="1400" u="none" cap="none" strike="noStrike">
                <a:solidFill>
                  <a:srgbClr val="000000"/>
                </a:solidFill>
                <a:latin typeface="Arial"/>
                <a:ea typeface="Arial"/>
                <a:cs typeface="Arial"/>
                <a:sym typeface="Arial"/>
              </a:rPr>
              <a:t>:</a:t>
            </a:r>
            <a:br>
              <a:rPr b="0" i="0" lang="de-DE"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457200" lvl="0" marL="57150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Mathematic tasks, Retelling tasks, Coordinated tasks</a:t>
            </a:r>
            <a:endParaRPr/>
          </a:p>
          <a:p>
            <a:pPr indent="-457200" lvl="0" marL="57150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Compilation tasks, Persuasion tasks, Design tasks</a:t>
            </a:r>
            <a:endParaRPr/>
          </a:p>
          <a:p>
            <a:pPr indent="-457200" lvl="0" marL="57150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Presentation tasks, Categorisation tasks, Negotiation tasks</a:t>
            </a:r>
            <a:endParaRPr/>
          </a:p>
          <a:p>
            <a:pPr indent="-457200" lvl="0" marL="57150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FFFF00"/>
                </a:solidFill>
                <a:latin typeface="Arial"/>
                <a:ea typeface="Arial"/>
                <a:cs typeface="Arial"/>
                <a:sym typeface="Arial"/>
              </a:rPr>
              <a:t>Check tasks, reporting tasks, consensus building tasks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60" name="Google Shape;260;p17"/>
          <p:cNvPicPr preferRelativeResize="0"/>
          <p:nvPr/>
        </p:nvPicPr>
        <p:blipFill rotWithShape="1">
          <a:blip r:embed="rId3">
            <a:alphaModFix/>
          </a:blip>
          <a:srcRect b="0" l="0" r="0" t="0"/>
          <a:stretch/>
        </p:blipFill>
        <p:spPr>
          <a:xfrm>
            <a:off x="917102" y="649549"/>
            <a:ext cx="6516017" cy="1846046"/>
          </a:xfrm>
          <a:prstGeom prst="rect">
            <a:avLst/>
          </a:prstGeom>
          <a:noFill/>
          <a:ln>
            <a:noFill/>
          </a:ln>
        </p:spPr>
      </p:pic>
      <p:grpSp>
        <p:nvGrpSpPr>
          <p:cNvPr id="261" name="Google Shape;261;p17"/>
          <p:cNvGrpSpPr/>
          <p:nvPr/>
        </p:nvGrpSpPr>
        <p:grpSpPr>
          <a:xfrm>
            <a:off x="4094400" y="4423496"/>
            <a:ext cx="808500" cy="92100"/>
            <a:chOff x="3570750" y="4704850"/>
            <a:chExt cx="808500" cy="92100"/>
          </a:xfrm>
        </p:grpSpPr>
        <p:sp>
          <p:nvSpPr>
            <p:cNvPr id="262" name="Google Shape;262;p17"/>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7"/>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7"/>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7"/>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66" name="Google Shape;266;p17"/>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7"/>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7"/>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8"/>
          <p:cNvSpPr txBox="1"/>
          <p:nvPr>
            <p:ph type="ctrTitle"/>
          </p:nvPr>
        </p:nvSpPr>
        <p:spPr>
          <a:xfrm>
            <a:off x="720000" y="1683965"/>
            <a:ext cx="5045700"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A3:</a:t>
            </a:r>
            <a:br>
              <a:rPr lang="de-DE">
                <a:solidFill>
                  <a:srgbClr val="FFFF00"/>
                </a:solidFill>
              </a:rPr>
            </a:br>
            <a:r>
              <a:rPr lang="de-DE">
                <a:solidFill>
                  <a:schemeClr val="lt1"/>
                </a:solidFill>
              </a:rPr>
              <a:t>How to create</a:t>
            </a:r>
            <a:br>
              <a:rPr lang="de-DE">
                <a:solidFill>
                  <a:schemeClr val="lt1"/>
                </a:solidFill>
              </a:rPr>
            </a:br>
            <a:r>
              <a:rPr lang="de-DE">
                <a:solidFill>
                  <a:srgbClr val="FFFF00"/>
                </a:solidFill>
              </a:rPr>
              <a:t>a WebQuest?</a:t>
            </a:r>
            <a:endParaRPr b="1">
              <a:solidFill>
                <a:srgbClr val="FFFF00"/>
              </a:solidFill>
            </a:endParaRPr>
          </a:p>
        </p:txBody>
      </p:sp>
      <p:grpSp>
        <p:nvGrpSpPr>
          <p:cNvPr id="274" name="Google Shape;274;p18"/>
          <p:cNvGrpSpPr/>
          <p:nvPr/>
        </p:nvGrpSpPr>
        <p:grpSpPr>
          <a:xfrm>
            <a:off x="4094400" y="4423496"/>
            <a:ext cx="808500" cy="92100"/>
            <a:chOff x="3570750" y="4704850"/>
            <a:chExt cx="808500" cy="92100"/>
          </a:xfrm>
        </p:grpSpPr>
        <p:sp>
          <p:nvSpPr>
            <p:cNvPr id="275" name="Google Shape;275;p18"/>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8"/>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8"/>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8"/>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79" name="Google Shape;279;p18"/>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8"/>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8"/>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Steps of WebQuest Design I:</a:t>
            </a:r>
            <a:br>
              <a:rPr b="1" lang="de-DE"/>
            </a:br>
            <a:r>
              <a:rPr lang="de-DE">
                <a:solidFill>
                  <a:schemeClr val="dk1"/>
                </a:solidFill>
                <a:latin typeface="Arimo"/>
                <a:ea typeface="Arimo"/>
                <a:cs typeface="Arimo"/>
                <a:sym typeface="Arimo"/>
              </a:rPr>
              <a:t>.</a:t>
            </a:r>
            <a:br>
              <a:rPr lang="de-DE">
                <a:solidFill>
                  <a:schemeClr val="dk1"/>
                </a:solidFill>
                <a:latin typeface="Arimo"/>
                <a:ea typeface="Arimo"/>
                <a:cs typeface="Arimo"/>
                <a:sym typeface="Arimo"/>
              </a:rPr>
            </a:br>
            <a:endParaRPr/>
          </a:p>
        </p:txBody>
      </p:sp>
      <p:grpSp>
        <p:nvGrpSpPr>
          <p:cNvPr id="287" name="Google Shape;287;p19"/>
          <p:cNvGrpSpPr/>
          <p:nvPr/>
        </p:nvGrpSpPr>
        <p:grpSpPr>
          <a:xfrm>
            <a:off x="4094400" y="4423496"/>
            <a:ext cx="808500" cy="92100"/>
            <a:chOff x="3570750" y="4704850"/>
            <a:chExt cx="808500" cy="92100"/>
          </a:xfrm>
        </p:grpSpPr>
        <p:sp>
          <p:nvSpPr>
            <p:cNvPr id="288" name="Google Shape;288;p19"/>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9"/>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9"/>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9"/>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292" name="Google Shape;292;p19"/>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293" name="Google Shape;293;p19"/>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9"/>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9"/>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9"/>
          <p:cNvSpPr/>
          <p:nvPr/>
        </p:nvSpPr>
        <p:spPr>
          <a:xfrm>
            <a:off x="977182" y="1311853"/>
            <a:ext cx="7667235" cy="1259897"/>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Introduction</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mo"/>
                <a:ea typeface="Arimo"/>
                <a:cs typeface="Arimo"/>
                <a:sym typeface="Arimo"/>
              </a:rPr>
              <a:t>The introduction raises awareness of a topic.</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Due to the authenticity of the WebQuest it should arouse curiosity</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and the desire to get more information in the students:</a:t>
            </a:r>
            <a:r>
              <a:rPr b="0" i="0" lang="de-DE" sz="8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7" name="Google Shape;297;p19"/>
          <p:cNvSpPr/>
          <p:nvPr/>
        </p:nvSpPr>
        <p:spPr>
          <a:xfrm>
            <a:off x="1293705" y="2841610"/>
            <a:ext cx="7667235" cy="1259897"/>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Task and problem presentation</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mo"/>
                <a:ea typeface="Arimo"/>
                <a:cs typeface="Arimo"/>
                <a:sym typeface="Arimo"/>
              </a:rPr>
              <a:t>Tasks and/or problems are presented clearly and precisely.</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If necessary they can be supplemented by student suggestions.</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However, purely reproductive tasks should be avoided.</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0" scaled="0"/>
        </a:gradFill>
      </p:bgPr>
    </p:bg>
    <p:spTree>
      <p:nvGrpSpPr>
        <p:cNvPr id="55" name="Shape 55"/>
        <p:cNvGrpSpPr/>
        <p:nvPr/>
      </p:nvGrpSpPr>
      <p:grpSpPr>
        <a:xfrm>
          <a:off x="0" y="0"/>
          <a:ext cx="0" cy="0"/>
          <a:chOff x="0" y="0"/>
          <a:chExt cx="0" cy="0"/>
        </a:xfrm>
      </p:grpSpPr>
      <p:sp>
        <p:nvSpPr>
          <p:cNvPr id="56" name="Google Shape;56;p2"/>
          <p:cNvSpPr txBox="1"/>
          <p:nvPr>
            <p:ph type="title"/>
          </p:nvPr>
        </p:nvSpPr>
        <p:spPr>
          <a:xfrm>
            <a:off x="1560825" y="1587425"/>
            <a:ext cx="2164505" cy="42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de-DE" sz="1800"/>
              <a:t>Introduction</a:t>
            </a:r>
            <a:endParaRPr sz="1800"/>
          </a:p>
        </p:txBody>
      </p:sp>
      <p:sp>
        <p:nvSpPr>
          <p:cNvPr id="57" name="Google Shape;57;p2"/>
          <p:cNvSpPr txBox="1"/>
          <p:nvPr>
            <p:ph idx="2" type="title"/>
          </p:nvPr>
        </p:nvSpPr>
        <p:spPr>
          <a:xfrm>
            <a:off x="4359599" y="1710971"/>
            <a:ext cx="3450300" cy="4146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de-DE"/>
              <a:t>about the topic </a:t>
            </a:r>
            <a:br>
              <a:rPr lang="de-DE"/>
            </a:br>
            <a:r>
              <a:rPr lang="de-DE">
                <a:solidFill>
                  <a:srgbClr val="FFFF00"/>
                </a:solidFill>
              </a:rPr>
              <a:t>WebQuests</a:t>
            </a:r>
            <a:br>
              <a:rPr lang="de-DE">
                <a:solidFill>
                  <a:srgbClr val="FFFF00"/>
                </a:solidFill>
              </a:rPr>
            </a:br>
            <a:r>
              <a:rPr lang="de-DE">
                <a:solidFill>
                  <a:srgbClr val="FFFF00"/>
                </a:solidFill>
              </a:rPr>
              <a:t> as learning frameworks</a:t>
            </a:r>
            <a:endParaRPr/>
          </a:p>
        </p:txBody>
      </p:sp>
      <p:sp>
        <p:nvSpPr>
          <p:cNvPr id="58" name="Google Shape;58;p2"/>
          <p:cNvSpPr txBox="1"/>
          <p:nvPr>
            <p:ph idx="8" type="title"/>
          </p:nvPr>
        </p:nvSpPr>
        <p:spPr>
          <a:xfrm>
            <a:off x="717604" y="1363904"/>
            <a:ext cx="1028700" cy="554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de-DE"/>
              <a:t>A</a:t>
            </a:r>
            <a:endParaRPr/>
          </a:p>
        </p:txBody>
      </p:sp>
      <p:sp>
        <p:nvSpPr>
          <p:cNvPr id="59" name="Google Shape;59;p2"/>
          <p:cNvSpPr txBox="1"/>
          <p:nvPr>
            <p:ph idx="9" type="title"/>
          </p:nvPr>
        </p:nvSpPr>
        <p:spPr>
          <a:xfrm>
            <a:off x="0" y="2143222"/>
            <a:ext cx="1028700" cy="554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lang="de-DE"/>
              <a:t>B</a:t>
            </a:r>
            <a:endParaRPr/>
          </a:p>
        </p:txBody>
      </p:sp>
      <p:cxnSp>
        <p:nvCxnSpPr>
          <p:cNvPr id="60" name="Google Shape;60;p2"/>
          <p:cNvCxnSpPr/>
          <p:nvPr/>
        </p:nvCxnSpPr>
        <p:spPr>
          <a:xfrm rot="10800000">
            <a:off x="720000" y="2697622"/>
            <a:ext cx="1635900" cy="0"/>
          </a:xfrm>
          <a:prstGeom prst="straightConnector1">
            <a:avLst/>
          </a:prstGeom>
          <a:noFill/>
          <a:ln cap="flat" cmpd="sng" w="19050">
            <a:solidFill>
              <a:schemeClr val="lt1"/>
            </a:solidFill>
            <a:prstDash val="solid"/>
            <a:round/>
            <a:headEnd len="sm" w="sm" type="none"/>
            <a:tailEnd len="sm" w="sm" type="none"/>
          </a:ln>
        </p:spPr>
      </p:cxnSp>
      <p:cxnSp>
        <p:nvCxnSpPr>
          <p:cNvPr id="61" name="Google Shape;61;p2"/>
          <p:cNvCxnSpPr/>
          <p:nvPr/>
        </p:nvCxnSpPr>
        <p:spPr>
          <a:xfrm rot="10800000">
            <a:off x="720000" y="1892060"/>
            <a:ext cx="1635900" cy="0"/>
          </a:xfrm>
          <a:prstGeom prst="straightConnector1">
            <a:avLst/>
          </a:prstGeom>
          <a:noFill/>
          <a:ln cap="flat" cmpd="sng" w="19050">
            <a:solidFill>
              <a:schemeClr val="lt1"/>
            </a:solidFill>
            <a:prstDash val="solid"/>
            <a:round/>
            <a:headEnd len="sm" w="sm" type="none"/>
            <a:tailEnd len="sm" w="sm" type="none"/>
          </a:ln>
        </p:spPr>
      </p:cxnSp>
      <p:cxnSp>
        <p:nvCxnSpPr>
          <p:cNvPr id="62" name="Google Shape;62;p2"/>
          <p:cNvCxnSpPr/>
          <p:nvPr/>
        </p:nvCxnSpPr>
        <p:spPr>
          <a:xfrm>
            <a:off x="657614" y="1287444"/>
            <a:ext cx="0" cy="2662820"/>
          </a:xfrm>
          <a:prstGeom prst="straightConnector1">
            <a:avLst/>
          </a:prstGeom>
          <a:noFill/>
          <a:ln cap="flat" cmpd="sng" w="19050">
            <a:solidFill>
              <a:schemeClr val="lt1"/>
            </a:solidFill>
            <a:prstDash val="solid"/>
            <a:round/>
            <a:headEnd len="sm" w="sm" type="none"/>
            <a:tailEnd len="sm" w="sm" type="none"/>
          </a:ln>
        </p:spPr>
      </p:cxnSp>
      <p:sp>
        <p:nvSpPr>
          <p:cNvPr id="63" name="Google Shape;63;p2"/>
          <p:cNvSpPr txBox="1"/>
          <p:nvPr/>
        </p:nvSpPr>
        <p:spPr>
          <a:xfrm>
            <a:off x="1537949" y="2364694"/>
            <a:ext cx="2187378" cy="421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1400"/>
              <a:buFont typeface="Montserrat"/>
              <a:buNone/>
            </a:pPr>
            <a:r>
              <a:rPr b="1" i="0" lang="de-DE" sz="1800" u="none" cap="none" strike="noStrike">
                <a:solidFill>
                  <a:schemeClr val="lt1"/>
                </a:solidFill>
                <a:latin typeface="Montserrat"/>
                <a:ea typeface="Montserrat"/>
                <a:cs typeface="Montserrat"/>
                <a:sym typeface="Montserrat"/>
              </a:rPr>
              <a:t>Training phase </a:t>
            </a:r>
            <a:endParaRPr/>
          </a:p>
        </p:txBody>
      </p:sp>
      <p:sp>
        <p:nvSpPr>
          <p:cNvPr id="64" name="Google Shape;64;p2"/>
          <p:cNvSpPr txBox="1"/>
          <p:nvPr/>
        </p:nvSpPr>
        <p:spPr>
          <a:xfrm>
            <a:off x="4373154" y="2571750"/>
            <a:ext cx="3436699" cy="41466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Montserrat"/>
              <a:buNone/>
            </a:pPr>
            <a:r>
              <a:rPr b="1" i="0" lang="de-DE" sz="1400" u="none" cap="none" strike="noStrike">
                <a:solidFill>
                  <a:schemeClr val="lt1"/>
                </a:solidFill>
                <a:latin typeface="Montserrat"/>
                <a:ea typeface="Montserrat"/>
                <a:cs typeface="Montserrat"/>
                <a:sym typeface="Montserrat"/>
              </a:rPr>
              <a:t>Small group work to the topic</a:t>
            </a:r>
            <a:br>
              <a:rPr b="1" i="0" lang="de-DE" sz="1400" u="none" cap="none" strike="noStrike">
                <a:solidFill>
                  <a:schemeClr val="lt1"/>
                </a:solidFill>
                <a:latin typeface="Montserrat"/>
                <a:ea typeface="Montserrat"/>
                <a:cs typeface="Montserrat"/>
                <a:sym typeface="Montserrat"/>
              </a:rPr>
            </a:br>
            <a:r>
              <a:rPr b="1" i="0" lang="de-DE" sz="1400" u="none" cap="none" strike="noStrike">
                <a:solidFill>
                  <a:schemeClr val="lt1"/>
                </a:solidFill>
                <a:latin typeface="Montserrat"/>
                <a:ea typeface="Montserrat"/>
                <a:cs typeface="Montserrat"/>
                <a:sym typeface="Montserrat"/>
              </a:rPr>
              <a:t> </a:t>
            </a:r>
            <a:r>
              <a:rPr b="1" i="0" lang="de-DE" sz="1400" u="none" cap="none" strike="noStrike">
                <a:solidFill>
                  <a:srgbClr val="FFFF00"/>
                </a:solidFill>
                <a:latin typeface="Montserrat"/>
                <a:ea typeface="Montserrat"/>
                <a:cs typeface="Montserrat"/>
                <a:sym typeface="Montserrat"/>
              </a:rPr>
              <a:t>WebQuests as learning frameworks</a:t>
            </a:r>
            <a:endParaRPr b="1" i="0" sz="1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0"/>
          <p:cNvSpPr/>
          <p:nvPr/>
        </p:nvSpPr>
        <p:spPr>
          <a:xfrm>
            <a:off x="785446" y="1311853"/>
            <a:ext cx="7959969" cy="1259897"/>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Information on work organisation</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mo"/>
                <a:ea typeface="Arimo"/>
                <a:cs typeface="Arimo"/>
                <a:sym typeface="Arimo"/>
              </a:rPr>
              <a:t>In addition to the tasks, information about the work organization is provided:</a:t>
            </a:r>
            <a:endParaRPr/>
          </a:p>
          <a:p>
            <a:pPr indent="0" lvl="0" marL="0" marR="0" rtl="0" algn="ctr">
              <a:lnSpc>
                <a:spcPct val="100000"/>
              </a:lnSpc>
              <a:spcBef>
                <a:spcPts val="0"/>
              </a:spcBef>
              <a:spcAft>
                <a:spcPts val="0"/>
              </a:spcAft>
              <a:buNone/>
            </a:pPr>
            <a:r>
              <a:rPr b="0" i="0" lang="de-DE" sz="1400" u="none" cap="none" strike="noStrike">
                <a:solidFill>
                  <a:schemeClr val="dk1"/>
                </a:solidFill>
                <a:latin typeface="Arimo"/>
                <a:ea typeface="Arimo"/>
                <a:cs typeface="Arimo"/>
                <a:sym typeface="Arimo"/>
              </a:rPr>
              <a:t>suggestions for the individual work steps, the social form (group or individual work),</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division of an overall task into individual subtasks, basic rules, available time, etc.</a:t>
            </a:r>
            <a:endParaRPr/>
          </a:p>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3" name="Google Shape;303;p20"/>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Steps of WebQuest Design II:</a:t>
            </a:r>
            <a:br>
              <a:rPr b="1" lang="de-DE"/>
            </a:br>
            <a:r>
              <a:rPr lang="de-DE">
                <a:solidFill>
                  <a:schemeClr val="dk1"/>
                </a:solidFill>
                <a:latin typeface="Arimo"/>
                <a:ea typeface="Arimo"/>
                <a:cs typeface="Arimo"/>
                <a:sym typeface="Arimo"/>
              </a:rPr>
              <a:t>.</a:t>
            </a:r>
            <a:br>
              <a:rPr lang="de-DE">
                <a:solidFill>
                  <a:schemeClr val="dk1"/>
                </a:solidFill>
                <a:latin typeface="Arimo"/>
                <a:ea typeface="Arimo"/>
                <a:cs typeface="Arimo"/>
                <a:sym typeface="Arimo"/>
              </a:rPr>
            </a:br>
            <a:endParaRPr/>
          </a:p>
        </p:txBody>
      </p:sp>
      <p:grpSp>
        <p:nvGrpSpPr>
          <p:cNvPr id="304" name="Google Shape;304;p20"/>
          <p:cNvGrpSpPr/>
          <p:nvPr/>
        </p:nvGrpSpPr>
        <p:grpSpPr>
          <a:xfrm>
            <a:off x="4094400" y="4423496"/>
            <a:ext cx="808500" cy="92100"/>
            <a:chOff x="3570750" y="4704850"/>
            <a:chExt cx="808500" cy="92100"/>
          </a:xfrm>
        </p:grpSpPr>
        <p:sp>
          <p:nvSpPr>
            <p:cNvPr id="305" name="Google Shape;305;p20"/>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0"/>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0"/>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0"/>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309" name="Google Shape;309;p20"/>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310" name="Google Shape;310;p20"/>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0"/>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0"/>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0"/>
          <p:cNvSpPr/>
          <p:nvPr/>
        </p:nvSpPr>
        <p:spPr>
          <a:xfrm>
            <a:off x="1101969" y="2841610"/>
            <a:ext cx="7959969" cy="1259897"/>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Overview on material and links</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mo"/>
                <a:ea typeface="Arimo"/>
                <a:cs typeface="Arimo"/>
                <a:sym typeface="Arimo"/>
              </a:rPr>
              <a:t>A pre-selection of links is made available.</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This enables the students to obtain information from the Internet, which contributes to the solution of the task or problem. This is time-saving. In addition, references to further literature, other materials that are available, for example, in a library, can be provided.</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1"/>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Steps of WebQuest Design III:</a:t>
            </a:r>
            <a:br>
              <a:rPr b="1" lang="de-DE"/>
            </a:br>
            <a:r>
              <a:rPr lang="de-DE">
                <a:solidFill>
                  <a:schemeClr val="dk1"/>
                </a:solidFill>
                <a:latin typeface="Arimo"/>
                <a:ea typeface="Arimo"/>
                <a:cs typeface="Arimo"/>
                <a:sym typeface="Arimo"/>
              </a:rPr>
              <a:t>.</a:t>
            </a:r>
            <a:br>
              <a:rPr lang="de-DE">
                <a:solidFill>
                  <a:schemeClr val="dk1"/>
                </a:solidFill>
                <a:latin typeface="Arimo"/>
                <a:ea typeface="Arimo"/>
                <a:cs typeface="Arimo"/>
                <a:sym typeface="Arimo"/>
              </a:rPr>
            </a:br>
            <a:endParaRPr/>
          </a:p>
        </p:txBody>
      </p:sp>
      <p:grpSp>
        <p:nvGrpSpPr>
          <p:cNvPr id="319" name="Google Shape;319;p21"/>
          <p:cNvGrpSpPr/>
          <p:nvPr/>
        </p:nvGrpSpPr>
        <p:grpSpPr>
          <a:xfrm>
            <a:off x="4094400" y="4423496"/>
            <a:ext cx="808500" cy="92100"/>
            <a:chOff x="3570750" y="4704850"/>
            <a:chExt cx="808500" cy="92100"/>
          </a:xfrm>
        </p:grpSpPr>
        <p:sp>
          <p:nvSpPr>
            <p:cNvPr id="320" name="Google Shape;320;p21"/>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1"/>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1"/>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1"/>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324" name="Google Shape;324;p21"/>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325" name="Google Shape;325;p21"/>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1"/>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1"/>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1"/>
          <p:cNvSpPr/>
          <p:nvPr/>
        </p:nvSpPr>
        <p:spPr>
          <a:xfrm>
            <a:off x="785446" y="1124285"/>
            <a:ext cx="7959969" cy="1259897"/>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Evaluation information</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mo"/>
                <a:ea typeface="Arimo"/>
                <a:cs typeface="Arimo"/>
                <a:sym typeface="Arimo"/>
              </a:rPr>
              <a:t>Every WebQuest should be evaluated. Self-evaluation by the students (reflection on their own work process and the quality of the results) is of great importance.</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If possible, a (written) feedback on their work provided by teacher is helpful.</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Evaluation criteria can be disclosed to the students.</a:t>
            </a:r>
            <a:endParaRPr b="0" i="0" sz="1400" u="none" cap="none" strike="noStrike">
              <a:solidFill>
                <a:schemeClr val="dk1"/>
              </a:solidFill>
              <a:latin typeface="Arial"/>
              <a:ea typeface="Arial"/>
              <a:cs typeface="Arial"/>
              <a:sym typeface="Arial"/>
            </a:endParaRPr>
          </a:p>
        </p:txBody>
      </p:sp>
      <p:sp>
        <p:nvSpPr>
          <p:cNvPr id="329" name="Google Shape;329;p21"/>
          <p:cNvSpPr/>
          <p:nvPr/>
        </p:nvSpPr>
        <p:spPr>
          <a:xfrm>
            <a:off x="973016" y="2431305"/>
            <a:ext cx="7959969" cy="1259897"/>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Summarising elements</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A s</a:t>
            </a:r>
            <a:r>
              <a:rPr b="0" i="0" lang="de-DE" sz="1400" u="none" cap="none" strike="noStrike">
                <a:solidFill>
                  <a:schemeClr val="dk1"/>
                </a:solidFill>
                <a:latin typeface="Arimo"/>
                <a:ea typeface="Arimo"/>
                <a:cs typeface="Arimo"/>
                <a:sym typeface="Arimo"/>
              </a:rPr>
              <a:t>ummary of experiences and encouragement to reflect on the procedure,</a:t>
            </a:r>
            <a:br>
              <a:rPr b="0" i="0" lang="de-DE" sz="1400" u="none" cap="none" strike="noStrike">
                <a:solidFill>
                  <a:schemeClr val="dk1"/>
                </a:solidFill>
                <a:latin typeface="Arimo"/>
                <a:ea typeface="Arimo"/>
                <a:cs typeface="Arimo"/>
                <a:sym typeface="Arimo"/>
              </a:rPr>
            </a:br>
            <a:r>
              <a:rPr b="0" i="0" lang="de-DE" sz="1400" u="none" cap="none" strike="noStrike">
                <a:solidFill>
                  <a:schemeClr val="dk1"/>
                </a:solidFill>
                <a:latin typeface="Arimo"/>
                <a:ea typeface="Arimo"/>
                <a:cs typeface="Arimo"/>
                <a:sym typeface="Arimo"/>
              </a:rPr>
              <a:t>the expansion or generalization is important.</a:t>
            </a:r>
            <a:endParaRPr/>
          </a:p>
          <a:p>
            <a:pPr indent="0" lvl="0" marL="0" marR="0" rtl="0" algn="ctr">
              <a:lnSpc>
                <a:spcPct val="100000"/>
              </a:lnSpc>
              <a:spcBef>
                <a:spcPts val="0"/>
              </a:spcBef>
              <a:spcAft>
                <a:spcPts val="0"/>
              </a:spcAft>
              <a:buNone/>
            </a:pPr>
            <a:r>
              <a:rPr b="0" i="0" lang="de-DE" sz="1400" u="none" cap="none" strike="noStrike">
                <a:solidFill>
                  <a:schemeClr val="dk1"/>
                </a:solidFill>
                <a:latin typeface="Arimo"/>
                <a:ea typeface="Arimo"/>
                <a:cs typeface="Arimo"/>
                <a:sym typeface="Arimo"/>
              </a:rPr>
              <a:t>The can be a focus on ´lessons learned´ and on ´embedding in one's own world of knowledge´.</a:t>
            </a:r>
            <a:endParaRPr b="0" i="0" sz="800" u="none" cap="none" strike="noStrike">
              <a:solidFill>
                <a:schemeClr val="dk1"/>
              </a:solidFill>
              <a:latin typeface="Arial"/>
              <a:ea typeface="Arial"/>
              <a:cs typeface="Arial"/>
              <a:sym typeface="Arial"/>
            </a:endParaRPr>
          </a:p>
        </p:txBody>
      </p:sp>
      <p:sp>
        <p:nvSpPr>
          <p:cNvPr id="330" name="Google Shape;330;p21"/>
          <p:cNvSpPr/>
          <p:nvPr/>
        </p:nvSpPr>
        <p:spPr>
          <a:xfrm>
            <a:off x="1125416" y="3736460"/>
            <a:ext cx="7959969" cy="604975"/>
          </a:xfrm>
          <a:prstGeom prst="roundRect">
            <a:avLst>
              <a:gd fmla="val 16667" name="adj"/>
            </a:avLst>
          </a:prstGeom>
          <a:gradFill>
            <a:gsLst>
              <a:gs pos="0">
                <a:srgbClr val="939EFF"/>
              </a:gs>
              <a:gs pos="35000">
                <a:srgbClr val="B4BDFF"/>
              </a:gs>
              <a:gs pos="100000">
                <a:srgbClr val="E0E3FF"/>
              </a:gs>
            </a:gsLst>
            <a:lin ang="16200000" scaled="0"/>
          </a:gradFill>
          <a:ln cap="flat" cmpd="sng" w="9525">
            <a:solidFill>
              <a:srgbClr val="4358D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800" u="none" cap="none" strike="noStrike">
                <a:solidFill>
                  <a:schemeClr val="dk1"/>
                </a:solidFill>
                <a:latin typeface="Arial"/>
                <a:ea typeface="Arial"/>
                <a:cs typeface="Arial"/>
                <a:sym typeface="Arial"/>
              </a:rPr>
              <a:t>Presentation</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The presentation of the result and sharing ideas helps to get a general impression of the works done</a:t>
            </a:r>
            <a:r>
              <a:rPr b="0" i="0" lang="de-DE" sz="1400" u="none" cap="none" strike="noStrike">
                <a:solidFill>
                  <a:schemeClr val="dk1"/>
                </a:solidFill>
                <a:latin typeface="Arimo"/>
                <a:ea typeface="Arimo"/>
                <a:cs typeface="Arimo"/>
                <a:sym typeface="Arimo"/>
              </a:rPr>
              <a:t>.</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Pedagogical plus: </a:t>
            </a:r>
            <a:r>
              <a:rPr b="1" lang="de-DE">
                <a:solidFill>
                  <a:srgbClr val="FFFF00"/>
                </a:solidFill>
              </a:rPr>
              <a:t>WebQuests –a learner-centered approach</a:t>
            </a:r>
            <a:endParaRPr b="1"/>
          </a:p>
          <a:p>
            <a:pPr indent="-342900" lvl="0" marL="457200" rtl="0" algn="l">
              <a:lnSpc>
                <a:spcPct val="100000"/>
              </a:lnSpc>
              <a:spcBef>
                <a:spcPts val="0"/>
              </a:spcBef>
              <a:spcAft>
                <a:spcPts val="0"/>
              </a:spcAft>
              <a:buSzPts val="2800"/>
              <a:buNone/>
            </a:pPr>
            <a:r>
              <a:rPr lang="de-DE"/>
              <a:t> </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WebQuests are an opportunity to work in a learner-centered manner in the classroom and to use computers and the Internet sensibly.</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The prerequisite, however, is that the teachers deal with the underlying aspects of learning theory at least to some extent. </a:t>
            </a:r>
            <a:endParaRPr/>
          </a:p>
          <a:p>
            <a:pPr indent="-457200" lvl="0" marL="571500" rtl="0" algn="l">
              <a:lnSpc>
                <a:spcPct val="100000"/>
              </a:lnSpc>
              <a:spcBef>
                <a:spcPts val="0"/>
              </a:spcBef>
              <a:spcAft>
                <a:spcPts val="0"/>
              </a:spcAft>
              <a:buSzPts val="2800"/>
              <a:buFont typeface="Arial"/>
              <a:buChar char="•"/>
            </a:pPr>
            <a:r>
              <a:rPr lang="de-DE" sz="2400">
                <a:solidFill>
                  <a:srgbClr val="FFFF00"/>
                </a:solidFill>
              </a:rPr>
              <a:t>WebQuests can be seen as building blocks for another lesson. </a:t>
            </a:r>
            <a:endParaRPr/>
          </a:p>
          <a:p>
            <a:pPr indent="0" lvl="0" marL="114300" rtl="0" algn="l">
              <a:lnSpc>
                <a:spcPct val="100000"/>
              </a:lnSpc>
              <a:spcBef>
                <a:spcPts val="0"/>
              </a:spcBef>
              <a:spcAft>
                <a:spcPts val="0"/>
              </a:spcAft>
              <a:buSzPts val="2800"/>
              <a:buNone/>
            </a:pPr>
            <a:r>
              <a:t/>
            </a:r>
            <a:endParaRPr sz="1200">
              <a:solidFill>
                <a:srgbClr val="FFFF00"/>
              </a:solidFill>
            </a:endParaRPr>
          </a:p>
        </p:txBody>
      </p:sp>
      <p:grpSp>
        <p:nvGrpSpPr>
          <p:cNvPr id="336" name="Google Shape;336;p22"/>
          <p:cNvGrpSpPr/>
          <p:nvPr/>
        </p:nvGrpSpPr>
        <p:grpSpPr>
          <a:xfrm>
            <a:off x="4094400" y="4423496"/>
            <a:ext cx="808500" cy="92100"/>
            <a:chOff x="3570750" y="4704850"/>
            <a:chExt cx="808500" cy="92100"/>
          </a:xfrm>
        </p:grpSpPr>
        <p:sp>
          <p:nvSpPr>
            <p:cNvPr id="337" name="Google Shape;337;p22"/>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2"/>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2"/>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2"/>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cxnSp>
        <p:nvCxnSpPr>
          <p:cNvPr id="341" name="Google Shape;341;p22"/>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sp>
        <p:nvSpPr>
          <p:cNvPr id="342" name="Google Shape;342;p22"/>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2"/>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2"/>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2"/>
          <p:cNvSpPr/>
          <p:nvPr/>
        </p:nvSpPr>
        <p:spPr>
          <a:xfrm>
            <a:off x="0" y="43934"/>
            <a:ext cx="18473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3"/>
          <p:cNvSpPr txBox="1"/>
          <p:nvPr>
            <p:ph idx="1" type="subTitle"/>
          </p:nvPr>
        </p:nvSpPr>
        <p:spPr>
          <a:xfrm>
            <a:off x="756747" y="738312"/>
            <a:ext cx="7667244"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Elements of WebQuest Creation</a:t>
            </a:r>
            <a:endParaRPr b="1"/>
          </a:p>
          <a:p>
            <a:pPr indent="-342900" lvl="0" marL="457200" rtl="0" algn="l">
              <a:lnSpc>
                <a:spcPct val="100000"/>
              </a:lnSpc>
              <a:spcBef>
                <a:spcPts val="0"/>
              </a:spcBef>
              <a:spcAft>
                <a:spcPts val="0"/>
              </a:spcAft>
              <a:buSzPts val="2800"/>
              <a:buNone/>
            </a:pPr>
            <a:r>
              <a:t/>
            </a:r>
            <a:endParaRPr b="1"/>
          </a:p>
          <a:p>
            <a:pPr indent="-342900" lvl="0" marL="457200" rtl="0" algn="l">
              <a:lnSpc>
                <a:spcPct val="100000"/>
              </a:lnSpc>
              <a:spcBef>
                <a:spcPts val="0"/>
              </a:spcBef>
              <a:spcAft>
                <a:spcPts val="0"/>
              </a:spcAft>
              <a:buSzPts val="2800"/>
              <a:buNone/>
            </a:pPr>
            <a:r>
              <a:t/>
            </a:r>
            <a:endParaRPr/>
          </a:p>
        </p:txBody>
      </p:sp>
      <p:cxnSp>
        <p:nvCxnSpPr>
          <p:cNvPr id="351" name="Google Shape;351;p23"/>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352" name="Google Shape;352;p23"/>
          <p:cNvGrpSpPr/>
          <p:nvPr/>
        </p:nvGrpSpPr>
        <p:grpSpPr>
          <a:xfrm>
            <a:off x="1329243" y="1218003"/>
            <a:ext cx="5024165" cy="3187185"/>
            <a:chOff x="2517" y="0"/>
            <a:chExt cx="5024165" cy="3187185"/>
          </a:xfrm>
        </p:grpSpPr>
        <p:sp>
          <p:nvSpPr>
            <p:cNvPr id="353" name="Google Shape;353;p23"/>
            <p:cNvSpPr/>
            <p:nvPr/>
          </p:nvSpPr>
          <p:spPr>
            <a:xfrm>
              <a:off x="2517" y="0"/>
              <a:ext cx="2421284" cy="3187185"/>
            </a:xfrm>
            <a:prstGeom prst="roundRect">
              <a:avLst>
                <a:gd fmla="val 10000" name="adj"/>
              </a:avLst>
            </a:prstGeom>
            <a:solidFill>
              <a:srgbClr val="CED1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
            <p:cNvSpPr txBox="1"/>
            <p:nvPr/>
          </p:nvSpPr>
          <p:spPr>
            <a:xfrm>
              <a:off x="2517" y="0"/>
              <a:ext cx="2421284" cy="956155"/>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0" i="0" lang="de-DE" sz="2800" u="none" cap="none" strike="noStrike">
                  <a:solidFill>
                    <a:srgbClr val="000000"/>
                  </a:solidFill>
                  <a:latin typeface="Arial"/>
                  <a:ea typeface="Arial"/>
                  <a:cs typeface="Arial"/>
                  <a:sym typeface="Arial"/>
                </a:rPr>
                <a:t>Technical Knowledge</a:t>
              </a:r>
              <a:endParaRPr/>
            </a:p>
          </p:txBody>
        </p:sp>
        <p:sp>
          <p:nvSpPr>
            <p:cNvPr id="355" name="Google Shape;355;p23"/>
            <p:cNvSpPr/>
            <p:nvPr/>
          </p:nvSpPr>
          <p:spPr>
            <a:xfrm>
              <a:off x="244645" y="956427"/>
              <a:ext cx="1937027" cy="6261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txBox="1"/>
            <p:nvPr/>
          </p:nvSpPr>
          <p:spPr>
            <a:xfrm>
              <a:off x="262984" y="974766"/>
              <a:ext cx="1900349" cy="589476"/>
            </a:xfrm>
            <a:prstGeom prst="rect">
              <a:avLst/>
            </a:prstGeom>
            <a:noFill/>
            <a:ln>
              <a:noFill/>
            </a:ln>
          </p:spPr>
          <p:txBody>
            <a:bodyPr anchorCtr="0" anchor="ctr" bIns="36175" lIns="48250" spcFirstLastPara="1" rIns="48250" wrap="square" tIns="36175">
              <a:noAutofit/>
            </a:bodyPr>
            <a:lstStyle/>
            <a:p>
              <a:pPr indent="0" lvl="0" marL="0" marR="0" rtl="0" algn="ctr">
                <a:lnSpc>
                  <a:spcPct val="90000"/>
                </a:lnSpc>
                <a:spcBef>
                  <a:spcPts val="0"/>
                </a:spcBef>
                <a:spcAft>
                  <a:spcPts val="0"/>
                </a:spcAft>
                <a:buNone/>
              </a:pPr>
              <a:r>
                <a:rPr b="0" i="0" lang="de-DE" sz="1900" u="none" cap="none" strike="noStrike">
                  <a:solidFill>
                    <a:schemeClr val="lt1"/>
                  </a:solidFill>
                  <a:latin typeface="Arial"/>
                  <a:ea typeface="Arial"/>
                  <a:cs typeface="Arial"/>
                  <a:sym typeface="Arial"/>
                </a:rPr>
                <a:t>Web Editing</a:t>
              </a:r>
              <a:endParaRPr b="0" i="0" sz="1900" u="none" cap="none" strike="noStrike">
                <a:solidFill>
                  <a:schemeClr val="lt1"/>
                </a:solidFill>
                <a:latin typeface="Arial"/>
                <a:ea typeface="Arial"/>
                <a:cs typeface="Arial"/>
                <a:sym typeface="Arial"/>
              </a:endParaRPr>
            </a:p>
          </p:txBody>
        </p:sp>
        <p:sp>
          <p:nvSpPr>
            <p:cNvPr id="357" name="Google Shape;357;p23"/>
            <p:cNvSpPr/>
            <p:nvPr/>
          </p:nvSpPr>
          <p:spPr>
            <a:xfrm>
              <a:off x="244645" y="1678913"/>
              <a:ext cx="1937027" cy="6261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3"/>
            <p:cNvSpPr txBox="1"/>
            <p:nvPr/>
          </p:nvSpPr>
          <p:spPr>
            <a:xfrm>
              <a:off x="262984" y="1697252"/>
              <a:ext cx="1900349" cy="589476"/>
            </a:xfrm>
            <a:prstGeom prst="rect">
              <a:avLst/>
            </a:prstGeom>
            <a:noFill/>
            <a:ln>
              <a:noFill/>
            </a:ln>
          </p:spPr>
          <p:txBody>
            <a:bodyPr anchorCtr="0" anchor="ctr" bIns="36175" lIns="48250" spcFirstLastPara="1" rIns="48250" wrap="square" tIns="36175">
              <a:noAutofit/>
            </a:bodyPr>
            <a:lstStyle/>
            <a:p>
              <a:pPr indent="0" lvl="0" marL="0" marR="0" rtl="0" algn="ctr">
                <a:lnSpc>
                  <a:spcPct val="90000"/>
                </a:lnSpc>
                <a:spcBef>
                  <a:spcPts val="0"/>
                </a:spcBef>
                <a:spcAft>
                  <a:spcPts val="0"/>
                </a:spcAft>
                <a:buNone/>
              </a:pPr>
              <a:r>
                <a:rPr b="0" i="0" lang="de-DE" sz="1900" u="none" cap="none" strike="noStrike">
                  <a:solidFill>
                    <a:schemeClr val="lt1"/>
                  </a:solidFill>
                  <a:latin typeface="Arial"/>
                  <a:ea typeface="Arial"/>
                  <a:cs typeface="Arial"/>
                  <a:sym typeface="Arial"/>
                </a:rPr>
                <a:t>Searching on the internet</a:t>
              </a:r>
              <a:endParaRPr b="0" i="0" sz="1900" u="none" cap="none" strike="noStrike">
                <a:solidFill>
                  <a:schemeClr val="lt1"/>
                </a:solidFill>
                <a:latin typeface="Arial"/>
                <a:ea typeface="Arial"/>
                <a:cs typeface="Arial"/>
                <a:sym typeface="Arial"/>
              </a:endParaRPr>
            </a:p>
          </p:txBody>
        </p:sp>
        <p:sp>
          <p:nvSpPr>
            <p:cNvPr id="359" name="Google Shape;359;p23"/>
            <p:cNvSpPr/>
            <p:nvPr/>
          </p:nvSpPr>
          <p:spPr>
            <a:xfrm>
              <a:off x="244645" y="2401399"/>
              <a:ext cx="1937027" cy="6261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txBox="1"/>
            <p:nvPr/>
          </p:nvSpPr>
          <p:spPr>
            <a:xfrm>
              <a:off x="262984" y="2419738"/>
              <a:ext cx="1900349" cy="589476"/>
            </a:xfrm>
            <a:prstGeom prst="rect">
              <a:avLst/>
            </a:prstGeom>
            <a:noFill/>
            <a:ln>
              <a:noFill/>
            </a:ln>
          </p:spPr>
          <p:txBody>
            <a:bodyPr anchorCtr="0" anchor="ctr" bIns="36175" lIns="48250" spcFirstLastPara="1" rIns="48250" wrap="square" tIns="36175">
              <a:noAutofit/>
            </a:bodyPr>
            <a:lstStyle/>
            <a:p>
              <a:pPr indent="0" lvl="0" marL="0" marR="0" rtl="0" algn="ctr">
                <a:lnSpc>
                  <a:spcPct val="90000"/>
                </a:lnSpc>
                <a:spcBef>
                  <a:spcPts val="0"/>
                </a:spcBef>
                <a:spcAft>
                  <a:spcPts val="0"/>
                </a:spcAft>
                <a:buNone/>
              </a:pPr>
              <a:r>
                <a:rPr b="0" i="0" lang="de-DE" sz="1900" u="none" cap="none" strike="noStrike">
                  <a:solidFill>
                    <a:schemeClr val="lt1"/>
                  </a:solidFill>
                  <a:latin typeface="Arial"/>
                  <a:ea typeface="Arial"/>
                  <a:cs typeface="Arial"/>
                  <a:sym typeface="Arial"/>
                </a:rPr>
                <a:t>Creating links and forms</a:t>
              </a:r>
              <a:endParaRPr b="0" i="0" sz="1900" u="none" cap="none" strike="noStrike">
                <a:solidFill>
                  <a:schemeClr val="lt1"/>
                </a:solidFill>
                <a:latin typeface="Arial"/>
                <a:ea typeface="Arial"/>
                <a:cs typeface="Arial"/>
                <a:sym typeface="Arial"/>
              </a:endParaRPr>
            </a:p>
          </p:txBody>
        </p:sp>
        <p:sp>
          <p:nvSpPr>
            <p:cNvPr id="361" name="Google Shape;361;p23"/>
            <p:cNvSpPr/>
            <p:nvPr/>
          </p:nvSpPr>
          <p:spPr>
            <a:xfrm>
              <a:off x="2605398" y="0"/>
              <a:ext cx="2421284" cy="3187185"/>
            </a:xfrm>
            <a:prstGeom prst="roundRect">
              <a:avLst>
                <a:gd fmla="val 10000" name="adj"/>
              </a:avLst>
            </a:prstGeom>
            <a:solidFill>
              <a:srgbClr val="CED1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txBox="1"/>
            <p:nvPr/>
          </p:nvSpPr>
          <p:spPr>
            <a:xfrm>
              <a:off x="2605398" y="0"/>
              <a:ext cx="2421284" cy="956155"/>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0" i="0" lang="de-DE" sz="2800" u="none" cap="none" strike="noStrike">
                  <a:solidFill>
                    <a:srgbClr val="000000"/>
                  </a:solidFill>
                  <a:latin typeface="Arial"/>
                  <a:ea typeface="Arial"/>
                  <a:cs typeface="Arial"/>
                  <a:sym typeface="Arial"/>
                </a:rPr>
                <a:t>Pedagogical Knowledge</a:t>
              </a:r>
              <a:endParaRPr/>
            </a:p>
          </p:txBody>
        </p:sp>
        <p:sp>
          <p:nvSpPr>
            <p:cNvPr id="363" name="Google Shape;363;p23"/>
            <p:cNvSpPr/>
            <p:nvPr/>
          </p:nvSpPr>
          <p:spPr>
            <a:xfrm>
              <a:off x="2847526" y="956427"/>
              <a:ext cx="1937027" cy="6261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txBox="1"/>
            <p:nvPr/>
          </p:nvSpPr>
          <p:spPr>
            <a:xfrm>
              <a:off x="2865865" y="974766"/>
              <a:ext cx="1900349" cy="589476"/>
            </a:xfrm>
            <a:prstGeom prst="rect">
              <a:avLst/>
            </a:prstGeom>
            <a:noFill/>
            <a:ln>
              <a:noFill/>
            </a:ln>
          </p:spPr>
          <p:txBody>
            <a:bodyPr anchorCtr="0" anchor="ctr" bIns="36175" lIns="48250" spcFirstLastPara="1" rIns="48250" wrap="square" tIns="36175">
              <a:noAutofit/>
            </a:bodyPr>
            <a:lstStyle/>
            <a:p>
              <a:pPr indent="0" lvl="0" marL="0" marR="0" rtl="0" algn="ctr">
                <a:lnSpc>
                  <a:spcPct val="90000"/>
                </a:lnSpc>
                <a:spcBef>
                  <a:spcPts val="0"/>
                </a:spcBef>
                <a:spcAft>
                  <a:spcPts val="0"/>
                </a:spcAft>
                <a:buNone/>
              </a:pPr>
              <a:r>
                <a:rPr b="0" i="0" lang="de-DE" sz="1900" u="none" cap="none" strike="noStrike">
                  <a:solidFill>
                    <a:schemeClr val="lt1"/>
                  </a:solidFill>
                  <a:latin typeface="Arial"/>
                  <a:ea typeface="Arial"/>
                  <a:cs typeface="Arial"/>
                  <a:sym typeface="Arial"/>
                </a:rPr>
                <a:t>Scaffolding</a:t>
              </a:r>
              <a:endParaRPr b="0" i="0" sz="1900" u="none" cap="none" strike="noStrike">
                <a:solidFill>
                  <a:schemeClr val="lt1"/>
                </a:solidFill>
                <a:latin typeface="Arial"/>
                <a:ea typeface="Arial"/>
                <a:cs typeface="Arial"/>
                <a:sym typeface="Arial"/>
              </a:endParaRPr>
            </a:p>
          </p:txBody>
        </p:sp>
        <p:sp>
          <p:nvSpPr>
            <p:cNvPr id="365" name="Google Shape;365;p23"/>
            <p:cNvSpPr/>
            <p:nvPr/>
          </p:nvSpPr>
          <p:spPr>
            <a:xfrm>
              <a:off x="2847526" y="1678913"/>
              <a:ext cx="1937027" cy="6261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3"/>
            <p:cNvSpPr txBox="1"/>
            <p:nvPr/>
          </p:nvSpPr>
          <p:spPr>
            <a:xfrm>
              <a:off x="2865865" y="1697252"/>
              <a:ext cx="1900349" cy="589476"/>
            </a:xfrm>
            <a:prstGeom prst="rect">
              <a:avLst/>
            </a:prstGeom>
            <a:noFill/>
            <a:ln>
              <a:noFill/>
            </a:ln>
          </p:spPr>
          <p:txBody>
            <a:bodyPr anchorCtr="0" anchor="ctr" bIns="36175" lIns="48250" spcFirstLastPara="1" rIns="48250" wrap="square" tIns="36175">
              <a:noAutofit/>
            </a:bodyPr>
            <a:lstStyle/>
            <a:p>
              <a:pPr indent="0" lvl="0" marL="0" marR="0" rtl="0" algn="ctr">
                <a:lnSpc>
                  <a:spcPct val="90000"/>
                </a:lnSpc>
                <a:spcBef>
                  <a:spcPts val="0"/>
                </a:spcBef>
                <a:spcAft>
                  <a:spcPts val="0"/>
                </a:spcAft>
                <a:buNone/>
              </a:pPr>
              <a:r>
                <a:rPr b="0" i="0" lang="de-DE" sz="1900" u="none" cap="none" strike="noStrike">
                  <a:solidFill>
                    <a:schemeClr val="lt1"/>
                  </a:solidFill>
                  <a:latin typeface="Arial"/>
                  <a:ea typeface="Arial"/>
                  <a:cs typeface="Arial"/>
                  <a:sym typeface="Arial"/>
                </a:rPr>
                <a:t>Collaboration and cooperation</a:t>
              </a:r>
              <a:endParaRPr b="0" i="0" sz="1900" u="none" cap="none" strike="noStrike">
                <a:solidFill>
                  <a:schemeClr val="lt1"/>
                </a:solidFill>
                <a:latin typeface="Arial"/>
                <a:ea typeface="Arial"/>
                <a:cs typeface="Arial"/>
                <a:sym typeface="Arial"/>
              </a:endParaRPr>
            </a:p>
          </p:txBody>
        </p:sp>
        <p:sp>
          <p:nvSpPr>
            <p:cNvPr id="367" name="Google Shape;367;p23"/>
            <p:cNvSpPr/>
            <p:nvPr/>
          </p:nvSpPr>
          <p:spPr>
            <a:xfrm>
              <a:off x="2847526" y="2401399"/>
              <a:ext cx="1937027" cy="6261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txBox="1"/>
            <p:nvPr/>
          </p:nvSpPr>
          <p:spPr>
            <a:xfrm>
              <a:off x="2865865" y="2419738"/>
              <a:ext cx="1900349" cy="589476"/>
            </a:xfrm>
            <a:prstGeom prst="rect">
              <a:avLst/>
            </a:prstGeom>
            <a:noFill/>
            <a:ln>
              <a:noFill/>
            </a:ln>
          </p:spPr>
          <p:txBody>
            <a:bodyPr anchorCtr="0" anchor="ctr" bIns="36175" lIns="48250" spcFirstLastPara="1" rIns="48250" wrap="square" tIns="36175">
              <a:noAutofit/>
            </a:bodyPr>
            <a:lstStyle/>
            <a:p>
              <a:pPr indent="0" lvl="0" marL="0" marR="0" rtl="0" algn="ctr">
                <a:lnSpc>
                  <a:spcPct val="90000"/>
                </a:lnSpc>
                <a:spcBef>
                  <a:spcPts val="0"/>
                </a:spcBef>
                <a:spcAft>
                  <a:spcPts val="0"/>
                </a:spcAft>
                <a:buNone/>
              </a:pPr>
              <a:r>
                <a:rPr b="0" i="0" lang="de-DE" sz="1900" u="none" cap="none" strike="noStrike">
                  <a:solidFill>
                    <a:schemeClr val="lt1"/>
                  </a:solidFill>
                  <a:latin typeface="Arial"/>
                  <a:ea typeface="Arial"/>
                  <a:cs typeface="Arial"/>
                  <a:sym typeface="Arial"/>
                </a:rPr>
                <a:t>Constructivism</a:t>
              </a:r>
              <a:endParaRPr b="0" i="0" sz="1900" u="none" cap="none" strike="noStrike">
                <a:solidFill>
                  <a:schemeClr val="lt1"/>
                </a:solidFill>
                <a:latin typeface="Arial"/>
                <a:ea typeface="Arial"/>
                <a:cs typeface="Arial"/>
                <a:sym typeface="Arial"/>
              </a:endParaRPr>
            </a:p>
          </p:txBody>
        </p:sp>
      </p:grpSp>
      <p:sp>
        <p:nvSpPr>
          <p:cNvPr id="369" name="Google Shape;369;p23"/>
          <p:cNvSpPr/>
          <p:nvPr/>
        </p:nvSpPr>
        <p:spPr>
          <a:xfrm>
            <a:off x="6620256" y="2094696"/>
            <a:ext cx="226771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FFFF00"/>
                </a:solidFill>
                <a:latin typeface="Arial"/>
                <a:ea typeface="Arial"/>
                <a:cs typeface="Arial"/>
                <a:sym typeface="Arial"/>
              </a:rPr>
              <a:t>See similar ideas at https://strategiesforspecialinterventions.weebly.com/webquest.html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4"/>
          <p:cNvSpPr txBox="1"/>
          <p:nvPr/>
        </p:nvSpPr>
        <p:spPr>
          <a:xfrm>
            <a:off x="907628" y="2571750"/>
            <a:ext cx="6525491"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1400" u="none" cap="none" strike="noStrike">
                <a:solidFill>
                  <a:srgbClr val="FFFF00"/>
                </a:solidFill>
                <a:latin typeface="Arial"/>
                <a:ea typeface="Arial"/>
                <a:cs typeface="Arial"/>
                <a:sym typeface="Arial"/>
              </a:rPr>
              <a:t>What sort of knowledge do you need to create a WebQuest?</a:t>
            </a:r>
            <a:r>
              <a:rPr b="0" i="0" lang="de-DE" sz="1400" u="none" cap="none" strike="noStrike">
                <a:solidFill>
                  <a:srgbClr val="000000"/>
                </a:solidFill>
                <a:latin typeface="Arial"/>
                <a:ea typeface="Arial"/>
                <a:cs typeface="Arial"/>
                <a:sym typeface="Arial"/>
              </a:rPr>
              <a:t>:</a:t>
            </a:r>
            <a:br>
              <a:rPr b="0" i="0" lang="de-DE"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000000"/>
                </a:solidFill>
                <a:latin typeface="Arial"/>
                <a:ea typeface="Arial"/>
                <a:cs typeface="Arial"/>
                <a:sym typeface="Arial"/>
              </a:rPr>
              <a:t> </a:t>
            </a:r>
            <a:r>
              <a:rPr b="1" i="0" lang="de-DE" sz="1400" u="none" cap="none" strike="noStrike">
                <a:solidFill>
                  <a:srgbClr val="FFFF00"/>
                </a:solidFill>
                <a:latin typeface="Arial"/>
                <a:ea typeface="Arial"/>
                <a:cs typeface="Arial"/>
                <a:sym typeface="Arial"/>
              </a:rPr>
              <a:t>Technical knowledge</a:t>
            </a:r>
            <a:endParaRPr b="1"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FFFF00"/>
                </a:solidFill>
                <a:latin typeface="Arial"/>
                <a:ea typeface="Arial"/>
                <a:cs typeface="Arial"/>
                <a:sym typeface="Arial"/>
              </a:rPr>
              <a:t> Scientific knowledge</a:t>
            </a:r>
            <a:endParaRPr b="1"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FFFF00"/>
                </a:solidFill>
                <a:latin typeface="Arial"/>
                <a:ea typeface="Arial"/>
                <a:cs typeface="Arial"/>
                <a:sym typeface="Arial"/>
              </a:rPr>
              <a:t> Programming knowledge</a:t>
            </a:r>
            <a:endParaRPr b="1" i="0" sz="1400" u="none" cap="none" strike="noStrike">
              <a:solidFill>
                <a:srgbClr val="FFFF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1" i="0" lang="de-DE" sz="1400" u="none" cap="none" strike="noStrike">
                <a:solidFill>
                  <a:srgbClr val="FFFF00"/>
                </a:solidFill>
                <a:latin typeface="Arial"/>
                <a:ea typeface="Arial"/>
                <a:cs typeface="Arial"/>
                <a:sym typeface="Arial"/>
              </a:rPr>
              <a:t> Pedagogical knowledge</a:t>
            </a:r>
            <a:endParaRPr b="0" i="0" sz="1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75" name="Google Shape;375;p24"/>
          <p:cNvPicPr preferRelativeResize="0"/>
          <p:nvPr/>
        </p:nvPicPr>
        <p:blipFill rotWithShape="1">
          <a:blip r:embed="rId3">
            <a:alphaModFix/>
          </a:blip>
          <a:srcRect b="0" l="0" r="0" t="0"/>
          <a:stretch/>
        </p:blipFill>
        <p:spPr>
          <a:xfrm>
            <a:off x="917102" y="649549"/>
            <a:ext cx="6516017" cy="1846046"/>
          </a:xfrm>
          <a:prstGeom prst="rect">
            <a:avLst/>
          </a:prstGeom>
          <a:noFill/>
          <a:ln>
            <a:noFill/>
          </a:ln>
        </p:spPr>
      </p:pic>
      <p:grpSp>
        <p:nvGrpSpPr>
          <p:cNvPr id="376" name="Google Shape;376;p24"/>
          <p:cNvGrpSpPr/>
          <p:nvPr/>
        </p:nvGrpSpPr>
        <p:grpSpPr>
          <a:xfrm>
            <a:off x="4094400" y="4423496"/>
            <a:ext cx="808500" cy="92100"/>
            <a:chOff x="3570750" y="4704850"/>
            <a:chExt cx="808500" cy="92100"/>
          </a:xfrm>
        </p:grpSpPr>
        <p:sp>
          <p:nvSpPr>
            <p:cNvPr id="377" name="Google Shape;377;p24"/>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4"/>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4"/>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4"/>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81" name="Google Shape;381;p24"/>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4"/>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4"/>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5"/>
          <p:cNvSpPr txBox="1"/>
          <p:nvPr>
            <p:ph type="ctrTitle"/>
          </p:nvPr>
        </p:nvSpPr>
        <p:spPr>
          <a:xfrm>
            <a:off x="720000" y="1683965"/>
            <a:ext cx="5045700"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A4:</a:t>
            </a:r>
            <a:br>
              <a:rPr lang="de-DE">
                <a:solidFill>
                  <a:srgbClr val="FFFF00"/>
                </a:solidFill>
              </a:rPr>
            </a:br>
            <a:r>
              <a:rPr lang="de-DE">
                <a:solidFill>
                  <a:srgbClr val="FFFF00"/>
                </a:solidFill>
              </a:rPr>
              <a:t>The role of the teacher/trainer</a:t>
            </a:r>
            <a:endParaRPr b="1">
              <a:solidFill>
                <a:srgbClr val="FFFF00"/>
              </a:solidFill>
            </a:endParaRPr>
          </a:p>
        </p:txBody>
      </p:sp>
      <p:grpSp>
        <p:nvGrpSpPr>
          <p:cNvPr id="389" name="Google Shape;389;p25"/>
          <p:cNvGrpSpPr/>
          <p:nvPr/>
        </p:nvGrpSpPr>
        <p:grpSpPr>
          <a:xfrm>
            <a:off x="4094400" y="4423496"/>
            <a:ext cx="808500" cy="92100"/>
            <a:chOff x="3570750" y="4704850"/>
            <a:chExt cx="808500" cy="92100"/>
          </a:xfrm>
        </p:grpSpPr>
        <p:sp>
          <p:nvSpPr>
            <p:cNvPr id="390" name="Google Shape;390;p25"/>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5"/>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5"/>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5"/>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94" name="Google Shape;394;p25"/>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5"/>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5"/>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6"/>
          <p:cNvSpPr txBox="1"/>
          <p:nvPr>
            <p:ph idx="1" type="subTitle"/>
          </p:nvPr>
        </p:nvSpPr>
        <p:spPr>
          <a:xfrm>
            <a:off x="756746" y="738312"/>
            <a:ext cx="8152789" cy="3041207"/>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solidFill>
                  <a:srgbClr val="FFFF00"/>
                </a:solidFill>
              </a:rPr>
              <a:t>Role of teachers/trainers</a:t>
            </a:r>
            <a:endParaRPr/>
          </a:p>
          <a:p>
            <a:pPr indent="-342900" lvl="0" marL="4572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r>
              <a:rPr b="1" lang="de-DE"/>
              <a:t>1. Designer of the WebQuest </a:t>
            </a:r>
            <a:endParaRPr/>
          </a:p>
          <a:p>
            <a:pPr indent="0" lvl="0" marL="114300" rtl="0" algn="l">
              <a:lnSpc>
                <a:spcPct val="100000"/>
              </a:lnSpc>
              <a:spcBef>
                <a:spcPts val="0"/>
              </a:spcBef>
              <a:spcAft>
                <a:spcPts val="0"/>
              </a:spcAft>
              <a:buSzPts val="2800"/>
              <a:buNone/>
            </a:pPr>
            <a:r>
              <a:rPr b="1" lang="de-DE"/>
              <a:t>2. Researcher and Organiser</a:t>
            </a:r>
            <a:endParaRPr b="1"/>
          </a:p>
          <a:p>
            <a:pPr indent="0" lvl="0" marL="114300" rtl="0" algn="l">
              <a:lnSpc>
                <a:spcPct val="100000"/>
              </a:lnSpc>
              <a:spcBef>
                <a:spcPts val="0"/>
              </a:spcBef>
              <a:spcAft>
                <a:spcPts val="0"/>
              </a:spcAft>
              <a:buSzPts val="2800"/>
              <a:buNone/>
            </a:pPr>
            <a:r>
              <a:rPr b="1" lang="de-DE"/>
              <a:t>3. Information provider</a:t>
            </a:r>
            <a:endParaRPr/>
          </a:p>
          <a:p>
            <a:pPr indent="0" lvl="0" marL="114300" rtl="0" algn="l">
              <a:lnSpc>
                <a:spcPct val="100000"/>
              </a:lnSpc>
              <a:spcBef>
                <a:spcPts val="0"/>
              </a:spcBef>
              <a:spcAft>
                <a:spcPts val="0"/>
              </a:spcAft>
              <a:buSzPts val="2800"/>
              <a:buNone/>
            </a:pPr>
            <a:r>
              <a:rPr b="1" lang="de-DE"/>
              <a:t>4. Providing hints</a:t>
            </a:r>
            <a:endParaRPr/>
          </a:p>
          <a:p>
            <a:pPr indent="0" lvl="0" marL="114300" rtl="0" algn="l">
              <a:lnSpc>
                <a:spcPct val="100000"/>
              </a:lnSpc>
              <a:spcBef>
                <a:spcPts val="0"/>
              </a:spcBef>
              <a:spcAft>
                <a:spcPts val="0"/>
              </a:spcAft>
              <a:buSzPts val="2800"/>
              <a:buNone/>
            </a:pPr>
            <a:r>
              <a:rPr b="1" lang="de-DE"/>
              <a:t>5. Debriefing mentor</a:t>
            </a:r>
            <a:endParaRPr/>
          </a:p>
          <a:p>
            <a:pPr indent="0" lvl="0" marL="114300" rtl="0" algn="l">
              <a:lnSpc>
                <a:spcPct val="100000"/>
              </a:lnSpc>
              <a:spcBef>
                <a:spcPts val="0"/>
              </a:spcBef>
              <a:spcAft>
                <a:spcPts val="0"/>
              </a:spcAft>
              <a:buSzPts val="2800"/>
              <a:buNone/>
            </a:pPr>
            <a:r>
              <a:rPr b="1" lang="de-DE"/>
              <a:t>6. Evaluator</a:t>
            </a:r>
            <a:endParaRPr/>
          </a:p>
          <a:p>
            <a:pPr indent="0" lvl="0" marL="114300" rtl="0" algn="l">
              <a:lnSpc>
                <a:spcPct val="100000"/>
              </a:lnSpc>
              <a:spcBef>
                <a:spcPts val="0"/>
              </a:spcBef>
              <a:spcAft>
                <a:spcPts val="0"/>
              </a:spcAft>
              <a:buSzPts val="2800"/>
              <a:buNone/>
            </a:pPr>
            <a:r>
              <a:rPr b="1" lang="de-DE"/>
              <a:t>7. Summarising and helping to find conclusions</a:t>
            </a:r>
            <a:endParaRPr/>
          </a:p>
          <a:p>
            <a:pPr indent="0" lvl="0" marL="1143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br>
              <a:rPr b="1" lang="de-DE"/>
            </a:br>
            <a:br>
              <a:rPr b="1" lang="de-DE"/>
            </a:br>
            <a:endParaRPr b="1"/>
          </a:p>
        </p:txBody>
      </p:sp>
      <p:cxnSp>
        <p:nvCxnSpPr>
          <p:cNvPr id="402" name="Google Shape;402;p26"/>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403" name="Google Shape;403;p26"/>
          <p:cNvGrpSpPr/>
          <p:nvPr/>
        </p:nvGrpSpPr>
        <p:grpSpPr>
          <a:xfrm>
            <a:off x="4094400" y="4423496"/>
            <a:ext cx="808500" cy="92100"/>
            <a:chOff x="3570750" y="4704850"/>
            <a:chExt cx="808500" cy="92100"/>
          </a:xfrm>
        </p:grpSpPr>
        <p:sp>
          <p:nvSpPr>
            <p:cNvPr id="404" name="Google Shape;404;p26"/>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6"/>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6"/>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6"/>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08" name="Google Shape;408;p26"/>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6"/>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6"/>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7"/>
          <p:cNvSpPr txBox="1"/>
          <p:nvPr>
            <p:ph idx="1" type="subTitle"/>
          </p:nvPr>
        </p:nvSpPr>
        <p:spPr>
          <a:xfrm>
            <a:off x="756746" y="738312"/>
            <a:ext cx="8152789" cy="304120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800"/>
              <a:buNone/>
            </a:pPr>
            <a:r>
              <a:rPr b="1" lang="de-DE">
                <a:solidFill>
                  <a:srgbClr val="FFFF00"/>
                </a:solidFill>
              </a:rPr>
              <a:t>Own educational escape rooms</a:t>
            </a:r>
            <a:endParaRPr/>
          </a:p>
          <a:p>
            <a:pPr indent="0" lvl="0" marL="1143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r>
              <a:rPr b="1" lang="de-DE"/>
              <a:t>For own educational escape rooms you can easily use</a:t>
            </a:r>
            <a:br>
              <a:rPr b="1" lang="de-DE"/>
            </a:br>
            <a:r>
              <a:rPr b="1" lang="de-DE"/>
              <a:t>a) a website e.g. designed with WordPress, </a:t>
            </a:r>
            <a:br>
              <a:rPr b="1" lang="de-DE"/>
            </a:br>
            <a:r>
              <a:rPr b="1" lang="de-DE"/>
              <a:t>b) ZOOM or another conferencing tool where you an display a presentation</a:t>
            </a:r>
            <a:br>
              <a:rPr b="1" lang="de-DE"/>
            </a:br>
            <a:r>
              <a:rPr b="1" lang="de-DE"/>
              <a:t>c) Google Forms or google slides</a:t>
            </a:r>
            <a:endParaRPr/>
          </a:p>
          <a:p>
            <a:pPr indent="0" lvl="0" marL="114300" rtl="0" algn="l">
              <a:lnSpc>
                <a:spcPct val="100000"/>
              </a:lnSpc>
              <a:spcBef>
                <a:spcPts val="0"/>
              </a:spcBef>
              <a:spcAft>
                <a:spcPts val="0"/>
              </a:spcAft>
              <a:buSzPts val="2800"/>
              <a:buNone/>
            </a:pPr>
            <a:r>
              <a:t/>
            </a:r>
            <a:endParaRPr b="1"/>
          </a:p>
        </p:txBody>
      </p:sp>
      <p:cxnSp>
        <p:nvCxnSpPr>
          <p:cNvPr id="416" name="Google Shape;416;p27"/>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417" name="Google Shape;417;p27"/>
          <p:cNvGrpSpPr/>
          <p:nvPr/>
        </p:nvGrpSpPr>
        <p:grpSpPr>
          <a:xfrm>
            <a:off x="4094400" y="4423496"/>
            <a:ext cx="808500" cy="92100"/>
            <a:chOff x="3570750" y="4704850"/>
            <a:chExt cx="808500" cy="92100"/>
          </a:xfrm>
        </p:grpSpPr>
        <p:sp>
          <p:nvSpPr>
            <p:cNvPr id="418" name="Google Shape;418;p27"/>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7"/>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7"/>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7"/>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22" name="Google Shape;422;p27"/>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7"/>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7"/>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8"/>
          <p:cNvSpPr txBox="1"/>
          <p:nvPr>
            <p:ph idx="1" type="subTitle"/>
          </p:nvPr>
        </p:nvSpPr>
        <p:spPr>
          <a:xfrm>
            <a:off x="756746" y="738312"/>
            <a:ext cx="8152789" cy="304120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2800"/>
              <a:buNone/>
            </a:pPr>
            <a:r>
              <a:rPr b="1" lang="de-DE">
                <a:solidFill>
                  <a:srgbClr val="FFFF00"/>
                </a:solidFill>
              </a:rPr>
              <a:t>Educational escape room design steps</a:t>
            </a:r>
            <a:endParaRPr/>
          </a:p>
          <a:p>
            <a:pPr indent="0" lvl="0" marL="114300" rtl="0" algn="l">
              <a:lnSpc>
                <a:spcPct val="100000"/>
              </a:lnSpc>
              <a:spcBef>
                <a:spcPts val="0"/>
              </a:spcBef>
              <a:spcAft>
                <a:spcPts val="0"/>
              </a:spcAft>
              <a:buSzPts val="2800"/>
              <a:buNone/>
            </a:pPr>
            <a:r>
              <a:t/>
            </a:r>
            <a:endParaRPr b="1"/>
          </a:p>
          <a:p>
            <a:pPr indent="0" lvl="0" marL="114300" rtl="0" algn="l">
              <a:lnSpc>
                <a:spcPct val="100000"/>
              </a:lnSpc>
              <a:spcBef>
                <a:spcPts val="0"/>
              </a:spcBef>
              <a:spcAft>
                <a:spcPts val="0"/>
              </a:spcAft>
              <a:buSzPts val="2800"/>
              <a:buNone/>
            </a:pPr>
            <a:r>
              <a:t/>
            </a:r>
            <a:endParaRPr b="1"/>
          </a:p>
          <a:p>
            <a:pPr indent="-342900" lvl="0" marL="457200" rtl="0" algn="l">
              <a:lnSpc>
                <a:spcPct val="100000"/>
              </a:lnSpc>
              <a:spcBef>
                <a:spcPts val="0"/>
              </a:spcBef>
              <a:spcAft>
                <a:spcPts val="0"/>
              </a:spcAft>
              <a:buSzPts val="2800"/>
              <a:buFont typeface="Arial"/>
              <a:buChar char="•"/>
            </a:pPr>
            <a:r>
              <a:rPr lang="de-DE"/>
              <a:t>“Choose a topic</a:t>
            </a:r>
            <a:endParaRPr/>
          </a:p>
          <a:p>
            <a:pPr indent="-342900" lvl="0" marL="457200" rtl="0" algn="l">
              <a:lnSpc>
                <a:spcPct val="100000"/>
              </a:lnSpc>
              <a:spcBef>
                <a:spcPts val="0"/>
              </a:spcBef>
              <a:spcAft>
                <a:spcPts val="0"/>
              </a:spcAft>
              <a:buSzPts val="2800"/>
              <a:buFont typeface="Arial"/>
              <a:buChar char="•"/>
            </a:pPr>
            <a:r>
              <a:rPr lang="de-DE"/>
              <a:t>Choose an end goal (the big problem to solve — using the breadcrumbs from the small puzzles)</a:t>
            </a:r>
            <a:endParaRPr/>
          </a:p>
          <a:p>
            <a:pPr indent="-342900" lvl="0" marL="457200" rtl="0" algn="l">
              <a:lnSpc>
                <a:spcPct val="100000"/>
              </a:lnSpc>
              <a:spcBef>
                <a:spcPts val="0"/>
              </a:spcBef>
              <a:spcAft>
                <a:spcPts val="0"/>
              </a:spcAft>
              <a:buSzPts val="2800"/>
              <a:buFont typeface="Arial"/>
              <a:buChar char="•"/>
            </a:pPr>
            <a:r>
              <a:rPr lang="de-DE"/>
              <a:t>Set the scene</a:t>
            </a:r>
            <a:endParaRPr/>
          </a:p>
          <a:p>
            <a:pPr indent="-342900" lvl="0" marL="457200" rtl="0" algn="l">
              <a:lnSpc>
                <a:spcPct val="100000"/>
              </a:lnSpc>
              <a:spcBef>
                <a:spcPts val="0"/>
              </a:spcBef>
              <a:spcAft>
                <a:spcPts val="0"/>
              </a:spcAft>
              <a:buSzPts val="2800"/>
              <a:buFont typeface="Arial"/>
              <a:buChar char="•"/>
            </a:pPr>
            <a:r>
              <a:rPr lang="de-DE"/>
              <a:t>Decide on topics of the small puzzles that participants will solve </a:t>
            </a:r>
            <a:br>
              <a:rPr lang="de-DE"/>
            </a:br>
            <a:r>
              <a:rPr lang="de-DE"/>
              <a:t>(and the breadcrumbs they will earn by solving them)</a:t>
            </a:r>
            <a:endParaRPr/>
          </a:p>
          <a:p>
            <a:pPr indent="-342900" lvl="0" marL="457200" rtl="0" algn="l">
              <a:lnSpc>
                <a:spcPct val="100000"/>
              </a:lnSpc>
              <a:spcBef>
                <a:spcPts val="0"/>
              </a:spcBef>
              <a:spcAft>
                <a:spcPts val="0"/>
              </a:spcAft>
              <a:buSzPts val="2800"/>
              <a:buFont typeface="Arial"/>
              <a:buChar char="•"/>
            </a:pPr>
            <a:r>
              <a:rPr lang="de-DE"/>
              <a:t>Create the small puzzles</a:t>
            </a:r>
            <a:endParaRPr/>
          </a:p>
          <a:p>
            <a:pPr indent="-342900" lvl="0" marL="457200" rtl="0" algn="l">
              <a:lnSpc>
                <a:spcPct val="100000"/>
              </a:lnSpc>
              <a:spcBef>
                <a:spcPts val="0"/>
              </a:spcBef>
              <a:spcAft>
                <a:spcPts val="0"/>
              </a:spcAft>
              <a:buSzPts val="2800"/>
              <a:buFont typeface="Arial"/>
              <a:buChar char="•"/>
            </a:pPr>
            <a:r>
              <a:rPr lang="de-DE"/>
              <a:t>Create answer sheets and/or answer keys”</a:t>
            </a:r>
            <a:br>
              <a:rPr b="1" lang="de-DE"/>
            </a:br>
            <a:br>
              <a:rPr b="1" lang="de-DE"/>
            </a:br>
            <a:endParaRPr b="1"/>
          </a:p>
        </p:txBody>
      </p:sp>
      <p:cxnSp>
        <p:nvCxnSpPr>
          <p:cNvPr id="430" name="Google Shape;430;p28"/>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431" name="Google Shape;431;p28"/>
          <p:cNvGrpSpPr/>
          <p:nvPr/>
        </p:nvGrpSpPr>
        <p:grpSpPr>
          <a:xfrm>
            <a:off x="4094400" y="4423496"/>
            <a:ext cx="808500" cy="92100"/>
            <a:chOff x="3570750" y="4704850"/>
            <a:chExt cx="808500" cy="92100"/>
          </a:xfrm>
        </p:grpSpPr>
        <p:sp>
          <p:nvSpPr>
            <p:cNvPr id="432" name="Google Shape;432;p28"/>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8"/>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8"/>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8"/>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36" name="Google Shape;436;p28"/>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8"/>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8"/>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8"/>
          <p:cNvSpPr/>
          <p:nvPr/>
        </p:nvSpPr>
        <p:spPr>
          <a:xfrm>
            <a:off x="364856" y="4770723"/>
            <a:ext cx="8862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FFFF00"/>
                </a:solidFill>
                <a:latin typeface="Arial"/>
                <a:ea typeface="Arial"/>
                <a:cs typeface="Arial"/>
                <a:sym typeface="Arial"/>
              </a:rPr>
              <a:t>Learning Hypothesis (2023): https://learninghypothesis.com/how-to-create-a-digital-escape-room/</a:t>
            </a:r>
            <a:endParaRPr b="0" i="0" sz="1200" u="none" cap="none" strike="noStrike">
              <a:solidFill>
                <a:srgbClr val="FFFF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9"/>
          <p:cNvSpPr txBox="1"/>
          <p:nvPr>
            <p:ph type="title"/>
          </p:nvPr>
        </p:nvSpPr>
        <p:spPr>
          <a:xfrm flipH="1">
            <a:off x="720000" y="1233175"/>
            <a:ext cx="4529700" cy="14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de-DE"/>
              <a:t>B. Training phase</a:t>
            </a:r>
            <a:endParaRPr/>
          </a:p>
        </p:txBody>
      </p:sp>
      <p:cxnSp>
        <p:nvCxnSpPr>
          <p:cNvPr id="445" name="Google Shape;445;p29"/>
          <p:cNvCxnSpPr/>
          <p:nvPr/>
        </p:nvCxnSpPr>
        <p:spPr>
          <a:xfrm>
            <a:off x="722027" y="2715475"/>
            <a:ext cx="0" cy="872100"/>
          </a:xfrm>
          <a:prstGeom prst="straightConnector1">
            <a:avLst/>
          </a:prstGeom>
          <a:noFill/>
          <a:ln cap="flat" cmpd="sng" w="19050">
            <a:solidFill>
              <a:schemeClr val="lt1"/>
            </a:solidFill>
            <a:prstDash val="solid"/>
            <a:round/>
            <a:headEnd len="sm" w="sm" type="none"/>
            <a:tailEnd len="sm" w="sm" type="none"/>
          </a:ln>
        </p:spPr>
      </p:cxnSp>
      <p:sp>
        <p:nvSpPr>
          <p:cNvPr id="446" name="Google Shape;446;p29"/>
          <p:cNvSpPr txBox="1"/>
          <p:nvPr>
            <p:ph idx="1" type="subTitle"/>
          </p:nvPr>
        </p:nvSpPr>
        <p:spPr>
          <a:xfrm flipH="1">
            <a:off x="720000" y="2715475"/>
            <a:ext cx="2909400" cy="762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100"/>
              <a:buNone/>
            </a:pPr>
            <a:r>
              <a:rPr lang="de-DE">
                <a:solidFill>
                  <a:srgbClr val="FFFF00"/>
                </a:solidFill>
              </a:rPr>
              <a:t>work session in small groups</a:t>
            </a:r>
            <a:endParaRPr/>
          </a:p>
          <a:p>
            <a:pPr indent="-342900" lvl="0" marL="457200" rtl="0" algn="l">
              <a:lnSpc>
                <a:spcPct val="100000"/>
              </a:lnSpc>
              <a:spcBef>
                <a:spcPts val="0"/>
              </a:spcBef>
              <a:spcAft>
                <a:spcPts val="0"/>
              </a:spcAft>
              <a:buSzPts val="2100"/>
              <a:buNone/>
            </a:pPr>
            <a:r>
              <a:t/>
            </a:r>
            <a:endParaRPr>
              <a:solidFill>
                <a:srgbClr val="FFFF00"/>
              </a:solidFill>
            </a:endParaRPr>
          </a:p>
        </p:txBody>
      </p:sp>
      <p:grpSp>
        <p:nvGrpSpPr>
          <p:cNvPr id="447" name="Google Shape;447;p29"/>
          <p:cNvGrpSpPr/>
          <p:nvPr/>
        </p:nvGrpSpPr>
        <p:grpSpPr>
          <a:xfrm>
            <a:off x="4094400" y="4423496"/>
            <a:ext cx="808500" cy="92100"/>
            <a:chOff x="3570750" y="4704850"/>
            <a:chExt cx="808500" cy="92100"/>
          </a:xfrm>
        </p:grpSpPr>
        <p:sp>
          <p:nvSpPr>
            <p:cNvPr id="448" name="Google Shape;448;p29"/>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9"/>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9"/>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9"/>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52" name="Google Shape;452;p29"/>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9"/>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9"/>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2698631" scaled="0"/>
        </a:gradFill>
      </p:bgPr>
    </p:bg>
    <p:spTree>
      <p:nvGrpSpPr>
        <p:cNvPr id="68" name="Shape 68"/>
        <p:cNvGrpSpPr/>
        <p:nvPr/>
      </p:nvGrpSpPr>
      <p:grpSpPr>
        <a:xfrm>
          <a:off x="0" y="0"/>
          <a:ext cx="0" cy="0"/>
          <a:chOff x="0" y="0"/>
          <a:chExt cx="0" cy="0"/>
        </a:xfrm>
      </p:grpSpPr>
      <p:sp>
        <p:nvSpPr>
          <p:cNvPr id="69" name="Google Shape;69;p3"/>
          <p:cNvSpPr txBox="1"/>
          <p:nvPr>
            <p:ph type="ctrTitle"/>
          </p:nvPr>
        </p:nvSpPr>
        <p:spPr>
          <a:xfrm>
            <a:off x="719999" y="1683965"/>
            <a:ext cx="7794413"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a:t>
            </a:r>
            <a:br>
              <a:rPr lang="de-DE">
                <a:solidFill>
                  <a:srgbClr val="FFFF00"/>
                </a:solidFill>
              </a:rPr>
            </a:br>
            <a:r>
              <a:rPr lang="de-DE">
                <a:solidFill>
                  <a:schemeClr val="lt1"/>
                </a:solidFill>
              </a:rPr>
              <a:t>Introduction to the topic </a:t>
            </a:r>
            <a:r>
              <a:rPr lang="de-DE">
                <a:solidFill>
                  <a:srgbClr val="FFFF00"/>
                </a:solidFill>
              </a:rPr>
              <a:t>WebQuests</a:t>
            </a:r>
            <a:br>
              <a:rPr lang="de-DE">
                <a:solidFill>
                  <a:srgbClr val="FFFF00"/>
                </a:solidFill>
              </a:rPr>
            </a:br>
            <a:r>
              <a:rPr lang="de-DE">
                <a:solidFill>
                  <a:srgbClr val="FFFF00"/>
                </a:solidFill>
              </a:rPr>
              <a:t> as learning frameworks</a:t>
            </a:r>
            <a:br>
              <a:rPr lang="de-DE">
                <a:solidFill>
                  <a:srgbClr val="FFFF00"/>
                </a:solidFill>
              </a:rPr>
            </a:br>
            <a:endParaRPr b="1">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0"/>
          <p:cNvSpPr/>
          <p:nvPr/>
        </p:nvSpPr>
        <p:spPr>
          <a:xfrm>
            <a:off x="902677" y="1140589"/>
            <a:ext cx="5436119"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Go to Create WebQuest:</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https://www.createwebquest.com/</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Sign up and create a short WebQuest on a topic. You are free to select the topic. </a:t>
            </a:r>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You have 60 minutes.</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Please, collaborate with another person.</a:t>
            </a:r>
            <a:br>
              <a:rPr b="0" i="0" lang="de-DE"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Afterwards, everyone should share ideas and show your WebQuest in a short presentation.</a:t>
            </a:r>
            <a:endParaRPr/>
          </a:p>
        </p:txBody>
      </p:sp>
      <p:pic>
        <p:nvPicPr>
          <p:cNvPr descr="Stoppuhr" id="460" name="Google Shape;460;p30"/>
          <p:cNvPicPr preferRelativeResize="0"/>
          <p:nvPr/>
        </p:nvPicPr>
        <p:blipFill rotWithShape="1">
          <a:blip r:embed="rId3">
            <a:alphaModFix/>
          </a:blip>
          <a:srcRect b="0" l="0" r="0" t="0"/>
          <a:stretch/>
        </p:blipFill>
        <p:spPr>
          <a:xfrm>
            <a:off x="6566745" y="2103423"/>
            <a:ext cx="822960" cy="822960"/>
          </a:xfrm>
          <a:prstGeom prst="rect">
            <a:avLst/>
          </a:prstGeom>
          <a:noFill/>
          <a:ln>
            <a:noFill/>
          </a:ln>
        </p:spPr>
      </p:pic>
      <p:pic>
        <p:nvPicPr>
          <p:cNvPr descr="Bleistift" id="461" name="Google Shape;461;p30"/>
          <p:cNvPicPr preferRelativeResize="0"/>
          <p:nvPr/>
        </p:nvPicPr>
        <p:blipFill rotWithShape="1">
          <a:blip r:embed="rId4">
            <a:alphaModFix/>
          </a:blip>
          <a:srcRect b="0" l="0" r="0" t="0"/>
          <a:stretch/>
        </p:blipFill>
        <p:spPr>
          <a:xfrm>
            <a:off x="6697131" y="1298363"/>
            <a:ext cx="562187" cy="562187"/>
          </a:xfrm>
          <a:prstGeom prst="rect">
            <a:avLst/>
          </a:prstGeom>
          <a:noFill/>
          <a:ln>
            <a:noFill/>
          </a:ln>
        </p:spPr>
      </p:pic>
      <p:sp>
        <p:nvSpPr>
          <p:cNvPr id="462" name="Google Shape;462;p30"/>
          <p:cNvSpPr txBox="1"/>
          <p:nvPr/>
        </p:nvSpPr>
        <p:spPr>
          <a:xfrm>
            <a:off x="3142827" y="318347"/>
            <a:ext cx="205232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3200" u="none" cap="none" strike="noStrike">
                <a:solidFill>
                  <a:schemeClr val="lt1"/>
                </a:solidFill>
                <a:latin typeface="Arial"/>
                <a:ea typeface="Arial"/>
                <a:cs typeface="Arial"/>
                <a:sym typeface="Arial"/>
              </a:rPr>
              <a:t>Task 1</a:t>
            </a:r>
            <a:endParaRPr b="0" i="0" sz="3200" u="none" cap="none" strike="noStrike">
              <a:solidFill>
                <a:schemeClr val="lt1"/>
              </a:solidFill>
              <a:latin typeface="Arial"/>
              <a:ea typeface="Arial"/>
              <a:cs typeface="Arial"/>
              <a:sym typeface="Arial"/>
            </a:endParaRPr>
          </a:p>
        </p:txBody>
      </p:sp>
      <p:pic>
        <p:nvPicPr>
          <p:cNvPr descr="Lehrer" id="463" name="Google Shape;463;p30"/>
          <p:cNvPicPr preferRelativeResize="0"/>
          <p:nvPr/>
        </p:nvPicPr>
        <p:blipFill rotWithShape="1">
          <a:blip r:embed="rId5">
            <a:alphaModFix/>
          </a:blip>
          <a:srcRect b="0" l="0" r="0" t="0"/>
          <a:stretch/>
        </p:blipFill>
        <p:spPr>
          <a:xfrm>
            <a:off x="6566745" y="3028950"/>
            <a:ext cx="914400" cy="914400"/>
          </a:xfrm>
          <a:prstGeom prst="rect">
            <a:avLst/>
          </a:prstGeom>
          <a:noFill/>
          <a:ln>
            <a:noFill/>
          </a:ln>
        </p:spPr>
      </p:pic>
      <p:grpSp>
        <p:nvGrpSpPr>
          <p:cNvPr id="464" name="Google Shape;464;p30"/>
          <p:cNvGrpSpPr/>
          <p:nvPr/>
        </p:nvGrpSpPr>
        <p:grpSpPr>
          <a:xfrm>
            <a:off x="4094400" y="4423496"/>
            <a:ext cx="808500" cy="92100"/>
            <a:chOff x="3570750" y="4704850"/>
            <a:chExt cx="808500" cy="92100"/>
          </a:xfrm>
        </p:grpSpPr>
        <p:sp>
          <p:nvSpPr>
            <p:cNvPr id="465" name="Google Shape;465;p30"/>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0"/>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0"/>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0"/>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69" name="Google Shape;469;p30"/>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0"/>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0"/>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1"/>
          <p:cNvSpPr/>
          <p:nvPr/>
        </p:nvSpPr>
        <p:spPr>
          <a:xfrm>
            <a:off x="318345" y="1005689"/>
            <a:ext cx="6248400"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Have a look at</a:t>
            </a:r>
            <a:br>
              <a:rPr b="0" i="0" lang="de-DE" sz="1800" u="none" cap="none" strike="noStrike">
                <a:solidFill>
                  <a:schemeClr val="lt1"/>
                </a:solidFill>
                <a:latin typeface="Arial"/>
                <a:ea typeface="Arial"/>
                <a:cs typeface="Arial"/>
                <a:sym typeface="Arial"/>
              </a:rPr>
            </a:br>
            <a:r>
              <a:rPr b="0" i="0" lang="de-DE" sz="1800" u="sng" cap="none" strike="noStrike">
                <a:solidFill>
                  <a:schemeClr val="lt1"/>
                </a:solidFill>
                <a:latin typeface="Arial"/>
                <a:ea typeface="Arial"/>
                <a:cs typeface="Arial"/>
                <a:sym typeface="Arial"/>
                <a:hlinkClick r:id="rId3">
                  <a:extLst>
                    <a:ext uri="{A12FA001-AC4F-418D-AE19-62706E023703}">
                      <ahyp:hlinkClr val="tx"/>
                    </a:ext>
                  </a:extLst>
                </a:hlinkClick>
              </a:rPr>
              <a:t>https://www.createwebquest.com/life-martin-luther-king-jr</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Discuss with another person the pros and cons of this WebQuest. Create a pro/con list.</a:t>
            </a:r>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You have 45 minutes. Please work on in a team.</a:t>
            </a:r>
            <a:br>
              <a:rPr b="0" i="0" lang="de-DE" sz="1800" u="none" cap="none" strike="noStrike">
                <a:solidFill>
                  <a:schemeClr val="lt1"/>
                </a:solidFill>
                <a:latin typeface="Arial"/>
                <a:ea typeface="Arial"/>
                <a:cs typeface="Arial"/>
                <a:sym typeface="Arial"/>
              </a:rPr>
            </a:br>
            <a:endParaRPr b="0" i="0" sz="1800" u="none" cap="none" strike="noStrike">
              <a:solidFill>
                <a:schemeClr val="lt1"/>
              </a:solidFill>
              <a:latin typeface="Arial"/>
              <a:ea typeface="Arial"/>
              <a:cs typeface="Arial"/>
              <a:sym typeface="Arial"/>
            </a:endParaRPr>
          </a:p>
          <a:p>
            <a:pPr indent="-171450" lvl="0" marL="28575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de-DE" sz="1800" u="none" cap="none" strike="noStrike">
                <a:solidFill>
                  <a:schemeClr val="lt1"/>
                </a:solidFill>
                <a:latin typeface="Arial"/>
                <a:ea typeface="Arial"/>
                <a:cs typeface="Arial"/>
                <a:sym typeface="Arial"/>
              </a:rPr>
              <a:t>Afterwards, everyone should share the impressions on the basis what you all wrote down and present your pro/con lists.</a:t>
            </a:r>
            <a:endParaRPr/>
          </a:p>
        </p:txBody>
      </p:sp>
      <p:pic>
        <p:nvPicPr>
          <p:cNvPr descr="Stoppuhr" id="477" name="Google Shape;477;p31"/>
          <p:cNvPicPr preferRelativeResize="0"/>
          <p:nvPr/>
        </p:nvPicPr>
        <p:blipFill rotWithShape="1">
          <a:blip r:embed="rId4">
            <a:alphaModFix/>
          </a:blip>
          <a:srcRect b="0" l="0" r="0" t="0"/>
          <a:stretch/>
        </p:blipFill>
        <p:spPr>
          <a:xfrm>
            <a:off x="6593184" y="2370908"/>
            <a:ext cx="822960" cy="822960"/>
          </a:xfrm>
          <a:prstGeom prst="rect">
            <a:avLst/>
          </a:prstGeom>
          <a:noFill/>
          <a:ln>
            <a:noFill/>
          </a:ln>
        </p:spPr>
      </p:pic>
      <p:pic>
        <p:nvPicPr>
          <p:cNvPr descr="Bleistift" id="478" name="Google Shape;478;p31"/>
          <p:cNvPicPr preferRelativeResize="0"/>
          <p:nvPr/>
        </p:nvPicPr>
        <p:blipFill rotWithShape="1">
          <a:blip r:embed="rId5">
            <a:alphaModFix/>
          </a:blip>
          <a:srcRect b="0" l="0" r="0" t="0"/>
          <a:stretch/>
        </p:blipFill>
        <p:spPr>
          <a:xfrm>
            <a:off x="6697131" y="1298363"/>
            <a:ext cx="562187" cy="562187"/>
          </a:xfrm>
          <a:prstGeom prst="rect">
            <a:avLst/>
          </a:prstGeom>
          <a:noFill/>
          <a:ln>
            <a:noFill/>
          </a:ln>
        </p:spPr>
      </p:pic>
      <p:sp>
        <p:nvSpPr>
          <p:cNvPr id="479" name="Google Shape;479;p31"/>
          <p:cNvSpPr txBox="1"/>
          <p:nvPr/>
        </p:nvSpPr>
        <p:spPr>
          <a:xfrm>
            <a:off x="3142827" y="318347"/>
            <a:ext cx="205232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de-DE" sz="3200" u="none" cap="none" strike="noStrike">
                <a:solidFill>
                  <a:schemeClr val="lt1"/>
                </a:solidFill>
                <a:latin typeface="Arial"/>
                <a:ea typeface="Arial"/>
                <a:cs typeface="Arial"/>
                <a:sym typeface="Arial"/>
              </a:rPr>
              <a:t>Task 2</a:t>
            </a:r>
            <a:endParaRPr b="0" i="0" sz="3200" u="none" cap="none" strike="noStrike">
              <a:solidFill>
                <a:schemeClr val="lt1"/>
              </a:solidFill>
              <a:latin typeface="Arial"/>
              <a:ea typeface="Arial"/>
              <a:cs typeface="Arial"/>
              <a:sym typeface="Arial"/>
            </a:endParaRPr>
          </a:p>
        </p:txBody>
      </p:sp>
      <p:pic>
        <p:nvPicPr>
          <p:cNvPr descr="Lehrer" id="480" name="Google Shape;480;p31"/>
          <p:cNvPicPr preferRelativeResize="0"/>
          <p:nvPr/>
        </p:nvPicPr>
        <p:blipFill rotWithShape="1">
          <a:blip r:embed="rId6">
            <a:alphaModFix/>
          </a:blip>
          <a:srcRect b="0" l="0" r="0" t="0"/>
          <a:stretch/>
        </p:blipFill>
        <p:spPr>
          <a:xfrm>
            <a:off x="6566745" y="3322027"/>
            <a:ext cx="914400" cy="914400"/>
          </a:xfrm>
          <a:prstGeom prst="rect">
            <a:avLst/>
          </a:prstGeom>
          <a:noFill/>
          <a:ln>
            <a:noFill/>
          </a:ln>
        </p:spPr>
      </p:pic>
      <p:grpSp>
        <p:nvGrpSpPr>
          <p:cNvPr id="481" name="Google Shape;481;p31"/>
          <p:cNvGrpSpPr/>
          <p:nvPr/>
        </p:nvGrpSpPr>
        <p:grpSpPr>
          <a:xfrm>
            <a:off x="4094400" y="4423496"/>
            <a:ext cx="808500" cy="92100"/>
            <a:chOff x="3570750" y="4704850"/>
            <a:chExt cx="808500" cy="92100"/>
          </a:xfrm>
        </p:grpSpPr>
        <p:sp>
          <p:nvSpPr>
            <p:cNvPr id="482" name="Google Shape;482;p31"/>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1"/>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1"/>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1"/>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86" name="Google Shape;486;p31"/>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1"/>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1"/>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2"/>
          <p:cNvSpPr txBox="1"/>
          <p:nvPr/>
        </p:nvSpPr>
        <p:spPr>
          <a:xfrm>
            <a:off x="712412" y="654496"/>
            <a:ext cx="8431587" cy="20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4800"/>
              <a:buFont typeface="Montserrat"/>
              <a:buNone/>
            </a:pPr>
            <a:r>
              <a:rPr b="1" i="0" lang="de-DE" sz="6000" u="none" cap="none" strike="noStrike">
                <a:solidFill>
                  <a:schemeClr val="lt1"/>
                </a:solidFill>
                <a:latin typeface="Montserrat"/>
                <a:ea typeface="Montserrat"/>
                <a:cs typeface="Montserrat"/>
                <a:sym typeface="Montserrat"/>
              </a:rPr>
              <a:t>Congratulation!</a:t>
            </a:r>
            <a:endParaRPr/>
          </a:p>
          <a:p>
            <a:pPr indent="0" lvl="0" marL="0" marR="0" rtl="0" algn="l">
              <a:lnSpc>
                <a:spcPct val="100000"/>
              </a:lnSpc>
              <a:spcBef>
                <a:spcPts val="0"/>
              </a:spcBef>
              <a:spcAft>
                <a:spcPts val="0"/>
              </a:spcAft>
              <a:buClr>
                <a:schemeClr val="lt1"/>
              </a:buClr>
              <a:buSzPts val="4800"/>
              <a:buFont typeface="Montserrat"/>
              <a:buNone/>
            </a:pPr>
            <a:r>
              <a:t/>
            </a:r>
            <a:endParaRPr b="1" i="0" sz="6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lt1"/>
              </a:buClr>
              <a:buSzPts val="4800"/>
              <a:buFont typeface="Montserrat"/>
              <a:buNone/>
            </a:pPr>
            <a:r>
              <a:rPr b="1" i="0" lang="de-DE" sz="4500" u="none" cap="none" strike="noStrike">
                <a:solidFill>
                  <a:schemeClr val="lt1"/>
                </a:solidFill>
                <a:latin typeface="Montserrat"/>
                <a:ea typeface="Montserrat"/>
                <a:cs typeface="Montserrat"/>
                <a:sym typeface="Montserrat"/>
              </a:rPr>
              <a:t>You mastered module D on</a:t>
            </a:r>
            <a:br>
              <a:rPr b="1" i="0" lang="de-DE" sz="4500" u="none" cap="none" strike="noStrike">
                <a:solidFill>
                  <a:schemeClr val="lt1"/>
                </a:solidFill>
                <a:latin typeface="Montserrat"/>
                <a:ea typeface="Montserrat"/>
                <a:cs typeface="Montserrat"/>
                <a:sym typeface="Montserrat"/>
              </a:rPr>
            </a:br>
            <a:r>
              <a:rPr b="1" i="0" lang="de-DE" sz="4500" u="none" cap="none" strike="noStrike">
                <a:solidFill>
                  <a:schemeClr val="lt1"/>
                </a:solidFill>
                <a:latin typeface="Montserrat"/>
                <a:ea typeface="Montserrat"/>
                <a:cs typeface="Montserrat"/>
                <a:sym typeface="Montserrat"/>
              </a:rPr>
              <a:t>WebQuests in education!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33"/>
          <p:cNvPicPr preferRelativeResize="0"/>
          <p:nvPr/>
        </p:nvPicPr>
        <p:blipFill rotWithShape="1">
          <a:blip r:embed="rId3">
            <a:alphaModFix/>
          </a:blip>
          <a:srcRect b="0" l="0" r="0" t="0"/>
          <a:stretch/>
        </p:blipFill>
        <p:spPr>
          <a:xfrm>
            <a:off x="2344057" y="535202"/>
            <a:ext cx="4455886" cy="1020958"/>
          </a:xfrm>
          <a:prstGeom prst="rect">
            <a:avLst/>
          </a:prstGeom>
          <a:noFill/>
          <a:ln>
            <a:noFill/>
          </a:ln>
        </p:spPr>
      </p:pic>
      <p:pic>
        <p:nvPicPr>
          <p:cNvPr descr="Graphical user interface, application&#10;&#10;Description automatically generated" id="499" name="Google Shape;499;p33"/>
          <p:cNvPicPr preferRelativeResize="0"/>
          <p:nvPr/>
        </p:nvPicPr>
        <p:blipFill rotWithShape="1">
          <a:blip r:embed="rId4">
            <a:alphaModFix/>
          </a:blip>
          <a:srcRect b="0" l="0" r="0" t="0"/>
          <a:stretch/>
        </p:blipFill>
        <p:spPr>
          <a:xfrm>
            <a:off x="1545773" y="2571750"/>
            <a:ext cx="6052456" cy="1620140"/>
          </a:xfrm>
          <a:prstGeom prst="rect">
            <a:avLst/>
          </a:prstGeom>
          <a:noFill/>
          <a:ln>
            <a:noFill/>
          </a:ln>
        </p:spPr>
      </p:pic>
      <p:pic>
        <p:nvPicPr>
          <p:cNvPr id="500" name="Google Shape;500;p33"/>
          <p:cNvPicPr preferRelativeResize="0"/>
          <p:nvPr/>
        </p:nvPicPr>
        <p:blipFill rotWithShape="1">
          <a:blip r:embed="rId5">
            <a:alphaModFix/>
          </a:blip>
          <a:srcRect b="0" l="0" r="0" t="0"/>
          <a:stretch/>
        </p:blipFill>
        <p:spPr>
          <a:xfrm>
            <a:off x="3167803" y="3594778"/>
            <a:ext cx="1496985" cy="5971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ctrTitle"/>
          </p:nvPr>
        </p:nvSpPr>
        <p:spPr>
          <a:xfrm>
            <a:off x="719999" y="1683965"/>
            <a:ext cx="6145496" cy="2340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DE">
                <a:solidFill>
                  <a:schemeClr val="lt1"/>
                </a:solidFill>
              </a:rPr>
              <a:t>A1:</a:t>
            </a:r>
            <a:br>
              <a:rPr lang="de-DE">
                <a:solidFill>
                  <a:schemeClr val="lt1"/>
                </a:solidFill>
              </a:rPr>
            </a:br>
            <a:r>
              <a:rPr lang="de-DE">
                <a:solidFill>
                  <a:schemeClr val="lt1"/>
                </a:solidFill>
              </a:rPr>
              <a:t>What is</a:t>
            </a:r>
            <a:br>
              <a:rPr lang="de-DE">
                <a:solidFill>
                  <a:schemeClr val="lt1"/>
                </a:solidFill>
              </a:rPr>
            </a:br>
            <a:r>
              <a:rPr lang="de-DE">
                <a:solidFill>
                  <a:srgbClr val="FFFF00"/>
                </a:solidFill>
              </a:rPr>
              <a:t>a WebQuest?</a:t>
            </a:r>
            <a:br>
              <a:rPr lang="de-DE">
                <a:solidFill>
                  <a:srgbClr val="FFFF00"/>
                </a:solidFill>
              </a:rPr>
            </a:br>
            <a:endParaRPr b="1">
              <a:solidFill>
                <a:srgbClr val="FFFF00"/>
              </a:solidFill>
            </a:endParaRPr>
          </a:p>
        </p:txBody>
      </p:sp>
      <p:grpSp>
        <p:nvGrpSpPr>
          <p:cNvPr id="75" name="Google Shape;75;p4"/>
          <p:cNvGrpSpPr/>
          <p:nvPr/>
        </p:nvGrpSpPr>
        <p:grpSpPr>
          <a:xfrm>
            <a:off x="4094400" y="4423496"/>
            <a:ext cx="808500" cy="92100"/>
            <a:chOff x="3570750" y="4704850"/>
            <a:chExt cx="808500" cy="92100"/>
          </a:xfrm>
        </p:grpSpPr>
        <p:sp>
          <p:nvSpPr>
            <p:cNvPr id="76" name="Google Shape;76;p4"/>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0" name="Google Shape;80;p4"/>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2"/>
            </a:gs>
          </a:gsLst>
          <a:lin ang="2698631" scaled="0"/>
        </a:gradFill>
      </p:bgPr>
    </p:bg>
    <p:spTree>
      <p:nvGrpSpPr>
        <p:cNvPr id="86" name="Shape 86"/>
        <p:cNvGrpSpPr/>
        <p:nvPr/>
      </p:nvGrpSpPr>
      <p:grpSpPr>
        <a:xfrm>
          <a:off x="0" y="0"/>
          <a:ext cx="0" cy="0"/>
          <a:chOff x="0" y="0"/>
          <a:chExt cx="0" cy="0"/>
        </a:xfrm>
      </p:grpSpPr>
      <p:sp>
        <p:nvSpPr>
          <p:cNvPr id="87" name="Google Shape;87;p5"/>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is </a:t>
            </a:r>
            <a:r>
              <a:rPr b="1" lang="de-DE">
                <a:solidFill>
                  <a:srgbClr val="FFFF00"/>
                </a:solidFill>
              </a:rPr>
              <a:t>a WebQuest</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solidFill>
                  <a:srgbClr val="FFFF00"/>
                </a:solidFill>
              </a:rPr>
              <a:t>„WebQuest is an inquiry-oriented activity in which students get all information from the web. Teachers provide their students with the documents that include links to websites to use the information, according to the activity. “</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solidFill>
                  <a:srgbClr val="FFFF00"/>
                </a:solidFill>
              </a:rPr>
              <a:t>Abuhasnah, R. (2015): Examples of Webquests.</a:t>
            </a:r>
            <a:br>
              <a:rPr lang="de-DE" sz="1200">
                <a:solidFill>
                  <a:srgbClr val="FFFF00"/>
                </a:solidFill>
              </a:rPr>
            </a:br>
            <a:r>
              <a:rPr lang="de-DE" sz="1200">
                <a:solidFill>
                  <a:srgbClr val="FFFF00"/>
                </a:solidFill>
              </a:rPr>
              <a:t>https://www.edutopia.org/discussion/examples-webquests-science</a:t>
            </a:r>
            <a:endParaRPr sz="1200">
              <a:solidFill>
                <a:srgbClr val="FFFF00"/>
              </a:solidFill>
            </a:endParaRPr>
          </a:p>
        </p:txBody>
      </p:sp>
      <p:cxnSp>
        <p:nvCxnSpPr>
          <p:cNvPr id="88" name="Google Shape;88;p5"/>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89" name="Google Shape;89;p5"/>
          <p:cNvGrpSpPr/>
          <p:nvPr/>
        </p:nvGrpSpPr>
        <p:grpSpPr>
          <a:xfrm>
            <a:off x="4094400" y="4423496"/>
            <a:ext cx="808500" cy="92100"/>
            <a:chOff x="3570750" y="4704850"/>
            <a:chExt cx="808500" cy="92100"/>
          </a:xfrm>
        </p:grpSpPr>
        <p:sp>
          <p:nvSpPr>
            <p:cNvPr id="90" name="Google Shape;90;p5"/>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94" name="Google Shape;94;p5"/>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is </a:t>
            </a:r>
            <a:r>
              <a:rPr b="1" lang="de-DE">
                <a:solidFill>
                  <a:srgbClr val="FFFF00"/>
                </a:solidFill>
              </a:rPr>
              <a:t>a WebQuest</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t>WebQuests were invented by Bernie Dodge in 1995 from San Diego State University.</a:t>
            </a:r>
            <a:br>
              <a:rPr lang="de-DE"/>
            </a:br>
            <a:r>
              <a:rPr lang="de-DE"/>
              <a:t>According to him a WebQuest is an </a:t>
            </a:r>
            <a:r>
              <a:rPr lang="de-DE">
                <a:solidFill>
                  <a:srgbClr val="FFFF00"/>
                </a:solidFill>
              </a:rPr>
              <a:t>“inquiry-oriented activity in which some or all of the information that learners interact with comes from resources on the Internet”. </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solidFill>
                  <a:srgbClr val="FFFF00"/>
                </a:solidFill>
              </a:rPr>
              <a:t>Dodge, B. (1997). Some thoughts about WebQuests. Retrieved August 15, 2003, from the WebQuest Homepage, San Diego State University: http://webquest.sdsu.edu/about_webquests.html</a:t>
            </a:r>
            <a:endParaRPr sz="1200">
              <a:solidFill>
                <a:srgbClr val="FFFF00"/>
              </a:solidFill>
            </a:endParaRPr>
          </a:p>
        </p:txBody>
      </p:sp>
      <p:cxnSp>
        <p:nvCxnSpPr>
          <p:cNvPr id="102" name="Google Shape;102;p6"/>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103" name="Google Shape;103;p6"/>
          <p:cNvGrpSpPr/>
          <p:nvPr/>
        </p:nvGrpSpPr>
        <p:grpSpPr>
          <a:xfrm>
            <a:off x="4094400" y="4423496"/>
            <a:ext cx="808500" cy="92100"/>
            <a:chOff x="3570750" y="4704850"/>
            <a:chExt cx="808500" cy="92100"/>
          </a:xfrm>
        </p:grpSpPr>
        <p:sp>
          <p:nvSpPr>
            <p:cNvPr id="104" name="Google Shape;104;p6"/>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6"/>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08" name="Google Shape;108;p6"/>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is </a:t>
            </a:r>
            <a:r>
              <a:rPr b="1" lang="de-DE">
                <a:solidFill>
                  <a:srgbClr val="FFFF00"/>
                </a:solidFill>
              </a:rPr>
              <a:t>the purpose of a WebQuest</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solidFill>
                  <a:srgbClr val="FFFF00"/>
                </a:solidFill>
              </a:rPr>
              <a:t>“The purpose of using WebQuest is to encourage students to use information rather than gathering it and participate in meaningful classroom discussions.”</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solidFill>
                  <a:srgbClr val="FFFF00"/>
                </a:solidFill>
              </a:rPr>
              <a:t>Abuhasnah, R. (2015): Examples of Webquests.</a:t>
            </a:r>
            <a:br>
              <a:rPr lang="de-DE" sz="1200">
                <a:solidFill>
                  <a:srgbClr val="FFFF00"/>
                </a:solidFill>
              </a:rPr>
            </a:br>
            <a:r>
              <a:rPr lang="de-DE" sz="1200">
                <a:solidFill>
                  <a:srgbClr val="FFFF00"/>
                </a:solidFill>
              </a:rPr>
              <a:t>https://www.edutopia.org/discussion/examples-webquests-science</a:t>
            </a:r>
            <a:endParaRPr sz="1200">
              <a:solidFill>
                <a:srgbClr val="FFFF00"/>
              </a:solidFill>
            </a:endParaRPr>
          </a:p>
        </p:txBody>
      </p:sp>
      <p:cxnSp>
        <p:nvCxnSpPr>
          <p:cNvPr id="116" name="Google Shape;116;p7"/>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117" name="Google Shape;117;p7"/>
          <p:cNvGrpSpPr/>
          <p:nvPr/>
        </p:nvGrpSpPr>
        <p:grpSpPr>
          <a:xfrm>
            <a:off x="4094400" y="4423496"/>
            <a:ext cx="808500" cy="92100"/>
            <a:chOff x="3570750" y="4704850"/>
            <a:chExt cx="808500" cy="92100"/>
          </a:xfrm>
        </p:grpSpPr>
        <p:sp>
          <p:nvSpPr>
            <p:cNvPr id="118" name="Google Shape;118;p7"/>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7"/>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7"/>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7"/>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22" name="Google Shape;122;p7"/>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7"/>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7"/>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What is </a:t>
            </a:r>
            <a:r>
              <a:rPr b="1" lang="de-DE">
                <a:solidFill>
                  <a:srgbClr val="FFFF00"/>
                </a:solidFill>
              </a:rPr>
              <a:t>the objective of WebQuests</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solidFill>
                  <a:srgbClr val="FFFF00"/>
                </a:solidFill>
              </a:rPr>
              <a:t>“</a:t>
            </a:r>
            <a:r>
              <a:rPr lang="de-DE"/>
              <a:t>The objective of the inquiry-baes online learning activity is</a:t>
            </a:r>
            <a:br>
              <a:rPr lang="de-DE"/>
            </a:br>
            <a:r>
              <a:rPr lang="de-DE"/>
              <a:t>“</a:t>
            </a:r>
            <a:r>
              <a:rPr b="1" lang="de-DE"/>
              <a:t>to promote ´transformative´ learning outcomes, accomplished through the reading, analysis, and synthesis of online resources</a:t>
            </a:r>
            <a:r>
              <a:rPr lang="de-DE"/>
              <a:t>.</a:t>
            </a:r>
            <a:r>
              <a:rPr lang="de-DE">
                <a:solidFill>
                  <a:srgbClr val="FFFF00"/>
                </a:solidFill>
              </a:rPr>
              <a:t>”</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solidFill>
                  <a:srgbClr val="FFFF00"/>
                </a:solidFill>
              </a:rPr>
              <a:t>Fernandez, S. / Steward, T. / Hill, E. (2022): WebQuests in Online Learning. http://www2.hawaii.edu/~erikhill/learningobjects_webquest/index.html</a:t>
            </a:r>
            <a:endParaRPr sz="1200">
              <a:solidFill>
                <a:srgbClr val="FFFF00"/>
              </a:solidFill>
            </a:endParaRPr>
          </a:p>
        </p:txBody>
      </p:sp>
      <p:cxnSp>
        <p:nvCxnSpPr>
          <p:cNvPr id="130" name="Google Shape;130;p8"/>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131" name="Google Shape;131;p8"/>
          <p:cNvGrpSpPr/>
          <p:nvPr/>
        </p:nvGrpSpPr>
        <p:grpSpPr>
          <a:xfrm>
            <a:off x="4094400" y="4423496"/>
            <a:ext cx="808500" cy="92100"/>
            <a:chOff x="3570750" y="4704850"/>
            <a:chExt cx="808500" cy="92100"/>
          </a:xfrm>
        </p:grpSpPr>
        <p:sp>
          <p:nvSpPr>
            <p:cNvPr id="132" name="Google Shape;132;p8"/>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8"/>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8"/>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36" name="Google Shape;136;p8"/>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8"/>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idx="1" type="subTitle"/>
          </p:nvPr>
        </p:nvSpPr>
        <p:spPr>
          <a:xfrm>
            <a:off x="780653" y="1124393"/>
            <a:ext cx="7821493" cy="235929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2800"/>
              <a:buNone/>
            </a:pPr>
            <a:r>
              <a:rPr b="1" lang="de-DE"/>
              <a:t>Example: </a:t>
            </a:r>
            <a:r>
              <a:rPr b="1" lang="de-DE">
                <a:solidFill>
                  <a:srgbClr val="FFFF00"/>
                </a:solidFill>
              </a:rPr>
              <a:t>The WebQuest Plants Life</a:t>
            </a:r>
            <a:r>
              <a:rPr b="1" lang="de-DE"/>
              <a:t>?</a:t>
            </a:r>
            <a:endParaRPr b="1"/>
          </a:p>
          <a:p>
            <a:pPr indent="-342900" lvl="0" marL="457200" rtl="0" algn="l">
              <a:lnSpc>
                <a:spcPct val="100000"/>
              </a:lnSpc>
              <a:spcBef>
                <a:spcPts val="0"/>
              </a:spcBef>
              <a:spcAft>
                <a:spcPts val="0"/>
              </a:spcAft>
              <a:buSzPts val="2800"/>
              <a:buNone/>
            </a:pPr>
            <a:r>
              <a:rPr lang="de-DE"/>
              <a:t> </a:t>
            </a:r>
            <a:endParaRPr/>
          </a:p>
          <a:p>
            <a:pPr indent="-342900" lvl="0" marL="457200" rtl="0" algn="l">
              <a:lnSpc>
                <a:spcPct val="100000"/>
              </a:lnSpc>
              <a:spcBef>
                <a:spcPts val="0"/>
              </a:spcBef>
              <a:spcAft>
                <a:spcPts val="0"/>
              </a:spcAft>
              <a:buSzPts val="2800"/>
              <a:buNone/>
            </a:pPr>
            <a:r>
              <a:rPr lang="de-DE">
                <a:solidFill>
                  <a:srgbClr val="FFFF00"/>
                </a:solidFill>
              </a:rPr>
              <a:t>Have a look at </a:t>
            </a:r>
            <a:br>
              <a:rPr lang="de-DE">
                <a:solidFill>
                  <a:srgbClr val="FFFF00"/>
                </a:solidFill>
              </a:rPr>
            </a:br>
            <a:r>
              <a:rPr lang="de-DE"/>
              <a:t>http://urbanext.illinois.edu/gpe/index.cfm</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a:t>Do you see a difference to the </a:t>
            </a:r>
            <a:r>
              <a:rPr b="1" lang="de-DE">
                <a:solidFill>
                  <a:srgbClr val="FFFF00"/>
                </a:solidFill>
              </a:rPr>
              <a:t>WebQuest about Mitosis</a:t>
            </a:r>
            <a:r>
              <a:rPr lang="de-DE"/>
              <a:t>?</a:t>
            </a:r>
            <a:br>
              <a:rPr lang="de-DE"/>
            </a:br>
            <a:endParaRPr/>
          </a:p>
          <a:p>
            <a:pPr indent="-342900" lvl="0" marL="457200" rtl="0" algn="l">
              <a:lnSpc>
                <a:spcPct val="100000"/>
              </a:lnSpc>
              <a:spcBef>
                <a:spcPts val="0"/>
              </a:spcBef>
              <a:spcAft>
                <a:spcPts val="0"/>
              </a:spcAft>
              <a:buSzPts val="2800"/>
              <a:buNone/>
            </a:pPr>
            <a:r>
              <a:rPr lang="de-DE">
                <a:solidFill>
                  <a:srgbClr val="FFFF00"/>
                </a:solidFill>
              </a:rPr>
              <a:t>Have a look at </a:t>
            </a:r>
            <a:br>
              <a:rPr lang="de-DE">
                <a:solidFill>
                  <a:srgbClr val="FFFF00"/>
                </a:solidFill>
              </a:rPr>
            </a:br>
            <a:r>
              <a:rPr lang="de-DE"/>
              <a:t>http://www.differencebetween.net/science/difference-between-animal-mitosis-and-plant-mitosis/</a:t>
            </a:r>
            <a:endParaRPr>
              <a:solidFill>
                <a:srgbClr val="FFFF00"/>
              </a:solidFill>
            </a:endParaRPr>
          </a:p>
          <a:p>
            <a:pPr indent="-342900" lvl="0" marL="457200" rtl="0" algn="l">
              <a:lnSpc>
                <a:spcPct val="100000"/>
              </a:lnSpc>
              <a:spcBef>
                <a:spcPts val="0"/>
              </a:spcBef>
              <a:spcAft>
                <a:spcPts val="0"/>
              </a:spcAft>
              <a:buSzPts val="2800"/>
              <a:buNone/>
            </a:pPr>
            <a:r>
              <a:t/>
            </a:r>
            <a:endParaRPr/>
          </a:p>
          <a:p>
            <a:pPr indent="-342900" lvl="0" marL="457200" rtl="0" algn="l">
              <a:lnSpc>
                <a:spcPct val="100000"/>
              </a:lnSpc>
              <a:spcBef>
                <a:spcPts val="0"/>
              </a:spcBef>
              <a:spcAft>
                <a:spcPts val="0"/>
              </a:spcAft>
              <a:buSzPts val="2800"/>
              <a:buNone/>
            </a:pPr>
            <a:r>
              <a:rPr lang="de-DE" sz="1200"/>
              <a:t>http://urbanext.illinois.edu/gpe/index.cfm</a:t>
            </a:r>
            <a:endParaRPr/>
          </a:p>
          <a:p>
            <a:pPr indent="-342900" lvl="0" marL="457200" rtl="0" algn="l">
              <a:lnSpc>
                <a:spcPct val="100000"/>
              </a:lnSpc>
              <a:spcBef>
                <a:spcPts val="0"/>
              </a:spcBef>
              <a:spcAft>
                <a:spcPts val="0"/>
              </a:spcAft>
              <a:buSzPts val="2800"/>
              <a:buNone/>
            </a:pPr>
            <a:r>
              <a:rPr lang="de-DE" sz="1200"/>
              <a:t>http://www.differencebetween.net/science/difference-between-animal-mitosis-and-plant-mitosis/</a:t>
            </a:r>
            <a:endParaRPr sz="1200">
              <a:solidFill>
                <a:srgbClr val="FFFF00"/>
              </a:solidFill>
            </a:endParaRPr>
          </a:p>
        </p:txBody>
      </p:sp>
      <p:cxnSp>
        <p:nvCxnSpPr>
          <p:cNvPr id="144" name="Google Shape;144;p9"/>
          <p:cNvCxnSpPr/>
          <p:nvPr/>
        </p:nvCxnSpPr>
        <p:spPr>
          <a:xfrm>
            <a:off x="720000" y="790175"/>
            <a:ext cx="0" cy="872100"/>
          </a:xfrm>
          <a:prstGeom prst="straightConnector1">
            <a:avLst/>
          </a:prstGeom>
          <a:noFill/>
          <a:ln cap="flat" cmpd="sng" w="19050">
            <a:solidFill>
              <a:schemeClr val="lt1"/>
            </a:solidFill>
            <a:prstDash val="solid"/>
            <a:round/>
            <a:headEnd len="sm" w="sm" type="none"/>
            <a:tailEnd len="sm" w="sm" type="none"/>
          </a:ln>
        </p:spPr>
      </p:cxnSp>
      <p:grpSp>
        <p:nvGrpSpPr>
          <p:cNvPr id="145" name="Google Shape;145;p9"/>
          <p:cNvGrpSpPr/>
          <p:nvPr/>
        </p:nvGrpSpPr>
        <p:grpSpPr>
          <a:xfrm>
            <a:off x="4094400" y="4423496"/>
            <a:ext cx="808500" cy="92100"/>
            <a:chOff x="3570750" y="4704850"/>
            <a:chExt cx="808500" cy="92100"/>
          </a:xfrm>
        </p:grpSpPr>
        <p:sp>
          <p:nvSpPr>
            <p:cNvPr id="146" name="Google Shape;146;p9"/>
            <p:cNvSpPr/>
            <p:nvPr/>
          </p:nvSpPr>
          <p:spPr>
            <a:xfrm>
              <a:off x="3570750" y="4704850"/>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
            <p:cNvSpPr/>
            <p:nvPr/>
          </p:nvSpPr>
          <p:spPr>
            <a:xfrm>
              <a:off x="40483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
            <p:cNvSpPr/>
            <p:nvPr/>
          </p:nvSpPr>
          <p:spPr>
            <a:xfrm>
              <a:off x="4287150" y="4704850"/>
              <a:ext cx="92100" cy="92100"/>
            </a:xfrm>
            <a:prstGeom prst="ellipse">
              <a:avLst/>
            </a:prstGeom>
            <a:solidFill>
              <a:schemeClr val="lt1">
                <a:alpha val="4980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
            <p:cNvSpPr/>
            <p:nvPr/>
          </p:nvSpPr>
          <p:spPr>
            <a:xfrm>
              <a:off x="3809550" y="4704850"/>
              <a:ext cx="92100" cy="92100"/>
            </a:xfrm>
            <a:prstGeom prst="ellipse">
              <a:avLst/>
            </a:prstGeom>
            <a:solidFill>
              <a:schemeClr val="dk2">
                <a:alpha val="49803"/>
              </a:scheme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50" name="Google Shape;150;p9"/>
          <p:cNvSpPr/>
          <p:nvPr/>
        </p:nvSpPr>
        <p:spPr>
          <a:xfrm>
            <a:off x="43332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
          <p:cNvSpPr/>
          <p:nvPr/>
        </p:nvSpPr>
        <p:spPr>
          <a:xfrm>
            <a:off x="45720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9"/>
          <p:cNvSpPr/>
          <p:nvPr/>
        </p:nvSpPr>
        <p:spPr>
          <a:xfrm>
            <a:off x="4810800" y="4423496"/>
            <a:ext cx="92100" cy="92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UPB;Marc Beutner</dc:creator>
</cp:coreProperties>
</file>