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3" r:id="rId1"/>
  </p:sldMasterIdLst>
  <p:notesMasterIdLst>
    <p:notesMasterId r:id="rId39"/>
  </p:notesMasterIdLst>
  <p:sldIdLst>
    <p:sldId id="307" r:id="rId2"/>
    <p:sldId id="260" r:id="rId3"/>
    <p:sldId id="391" r:id="rId4"/>
    <p:sldId id="334" r:id="rId5"/>
    <p:sldId id="258" r:id="rId6"/>
    <p:sldId id="421" r:id="rId7"/>
    <p:sldId id="399" r:id="rId8"/>
    <p:sldId id="400" r:id="rId9"/>
    <p:sldId id="401" r:id="rId10"/>
    <p:sldId id="395" r:id="rId11"/>
    <p:sldId id="403" r:id="rId12"/>
    <p:sldId id="402" r:id="rId13"/>
    <p:sldId id="404" r:id="rId14"/>
    <p:sldId id="405" r:id="rId15"/>
    <p:sldId id="396" r:id="rId16"/>
    <p:sldId id="406" r:id="rId17"/>
    <p:sldId id="407" r:id="rId18"/>
    <p:sldId id="408" r:id="rId19"/>
    <p:sldId id="409" r:id="rId20"/>
    <p:sldId id="422" r:id="rId21"/>
    <p:sldId id="397" r:id="rId22"/>
    <p:sldId id="410" r:id="rId23"/>
    <p:sldId id="412" r:id="rId24"/>
    <p:sldId id="413" r:id="rId25"/>
    <p:sldId id="398" r:id="rId26"/>
    <p:sldId id="414" r:id="rId27"/>
    <p:sldId id="416" r:id="rId28"/>
    <p:sldId id="417" r:id="rId29"/>
    <p:sldId id="418" r:id="rId30"/>
    <p:sldId id="423" r:id="rId31"/>
    <p:sldId id="394" r:id="rId32"/>
    <p:sldId id="428" r:id="rId33"/>
    <p:sldId id="429" r:id="rId34"/>
    <p:sldId id="430" r:id="rId35"/>
    <p:sldId id="431" r:id="rId36"/>
    <p:sldId id="427" r:id="rId37"/>
    <p:sldId id="311"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F2126"/>
    <a:srgbClr val="529BD9"/>
    <a:srgbClr val="CC6600"/>
    <a:srgbClr val="666BF0"/>
    <a:srgbClr val="5BF08B"/>
    <a:srgbClr val="42AB8C"/>
    <a:srgbClr val="E54759"/>
    <a:srgbClr val="262626"/>
    <a:srgbClr val="AA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50EAF-3163-4F20-88ED-F5F79476F2F4}">
  <a:tblStyle styleId="{03D50EAF-3163-4F20-88ED-F5F79476F2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660"/>
  </p:normalViewPr>
  <p:slideViewPr>
    <p:cSldViewPr snapToGrid="0">
      <p:cViewPr varScale="1">
        <p:scale>
          <a:sx n="146" d="100"/>
          <a:sy n="146" d="100"/>
        </p:scale>
        <p:origin x="192" y="11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PL 29" userId="94289675-f470-482c-b126-3df7208a1893" providerId="ADAL" clId="{DDD992EE-A763-4C4A-8E72-E3ABE496C4E2}"/>
    <pc:docChg chg="undo custSel modSld">
      <pc:chgData name="FIPL 29" userId="94289675-f470-482c-b126-3df7208a1893" providerId="ADAL" clId="{DDD992EE-A763-4C4A-8E72-E3ABE496C4E2}" dt="2023-05-23T15:38:46.923" v="622" actId="5793"/>
      <pc:docMkLst>
        <pc:docMk/>
      </pc:docMkLst>
      <pc:sldChg chg="modSp mod">
        <pc:chgData name="FIPL 29" userId="94289675-f470-482c-b126-3df7208a1893" providerId="ADAL" clId="{DDD992EE-A763-4C4A-8E72-E3ABE496C4E2}" dt="2023-05-23T14:07:50.905" v="80" actId="20577"/>
        <pc:sldMkLst>
          <pc:docMk/>
          <pc:sldMk cId="0" sldId="258"/>
        </pc:sldMkLst>
        <pc:spChg chg="mod">
          <ac:chgData name="FIPL 29" userId="94289675-f470-482c-b126-3df7208a1893" providerId="ADAL" clId="{DDD992EE-A763-4C4A-8E72-E3ABE496C4E2}" dt="2023-05-23T14:07:50.905" v="80" actId="20577"/>
          <ac:spMkLst>
            <pc:docMk/>
            <pc:sldMk cId="0" sldId="258"/>
            <ac:spMk id="201" creationId="{00000000-0000-0000-0000-000000000000}"/>
          </ac:spMkLst>
        </pc:spChg>
      </pc:sldChg>
      <pc:sldChg chg="modSp mod">
        <pc:chgData name="FIPL 29" userId="94289675-f470-482c-b126-3df7208a1893" providerId="ADAL" clId="{DDD992EE-A763-4C4A-8E72-E3ABE496C4E2}" dt="2023-05-23T14:29:03.594" v="134" actId="20577"/>
        <pc:sldMkLst>
          <pc:docMk/>
          <pc:sldMk cId="3755580017" sldId="395"/>
        </pc:sldMkLst>
        <pc:spChg chg="mod">
          <ac:chgData name="FIPL 29" userId="94289675-f470-482c-b126-3df7208a1893" providerId="ADAL" clId="{DDD992EE-A763-4C4A-8E72-E3ABE496C4E2}" dt="2023-05-23T14:29:03.594" v="134" actId="20577"/>
          <ac:spMkLst>
            <pc:docMk/>
            <pc:sldMk cId="3755580017" sldId="395"/>
            <ac:spMk id="176" creationId="{00000000-0000-0000-0000-000000000000}"/>
          </ac:spMkLst>
        </pc:spChg>
      </pc:sldChg>
      <pc:sldChg chg="modSp mod">
        <pc:chgData name="FIPL 29" userId="94289675-f470-482c-b126-3df7208a1893" providerId="ADAL" clId="{DDD992EE-A763-4C4A-8E72-E3ABE496C4E2}" dt="2023-05-23T14:21:09.445" v="117" actId="20577"/>
        <pc:sldMkLst>
          <pc:docMk/>
          <pc:sldMk cId="725376528" sldId="399"/>
        </pc:sldMkLst>
        <pc:spChg chg="mod">
          <ac:chgData name="FIPL 29" userId="94289675-f470-482c-b126-3df7208a1893" providerId="ADAL" clId="{DDD992EE-A763-4C4A-8E72-E3ABE496C4E2}" dt="2023-05-23T14:21:09.445" v="117" actId="20577"/>
          <ac:spMkLst>
            <pc:docMk/>
            <pc:sldMk cId="725376528" sldId="399"/>
            <ac:spMk id="201" creationId="{00000000-0000-0000-0000-000000000000}"/>
          </ac:spMkLst>
        </pc:spChg>
      </pc:sldChg>
      <pc:sldChg chg="modSp mod">
        <pc:chgData name="FIPL 29" userId="94289675-f470-482c-b126-3df7208a1893" providerId="ADAL" clId="{DDD992EE-A763-4C4A-8E72-E3ABE496C4E2}" dt="2023-05-23T14:24:01.131" v="121" actId="20577"/>
        <pc:sldMkLst>
          <pc:docMk/>
          <pc:sldMk cId="1688475482" sldId="400"/>
        </pc:sldMkLst>
        <pc:spChg chg="mod">
          <ac:chgData name="FIPL 29" userId="94289675-f470-482c-b126-3df7208a1893" providerId="ADAL" clId="{DDD992EE-A763-4C4A-8E72-E3ABE496C4E2}" dt="2023-05-23T14:24:01.131" v="121" actId="20577"/>
          <ac:spMkLst>
            <pc:docMk/>
            <pc:sldMk cId="1688475482" sldId="400"/>
            <ac:spMk id="201" creationId="{00000000-0000-0000-0000-000000000000}"/>
          </ac:spMkLst>
        </pc:spChg>
      </pc:sldChg>
      <pc:sldChg chg="modSp mod">
        <pc:chgData name="FIPL 29" userId="94289675-f470-482c-b126-3df7208a1893" providerId="ADAL" clId="{DDD992EE-A763-4C4A-8E72-E3ABE496C4E2}" dt="2023-05-23T14:28:30.230" v="126" actId="20577"/>
        <pc:sldMkLst>
          <pc:docMk/>
          <pc:sldMk cId="3537110421" sldId="401"/>
        </pc:sldMkLst>
        <pc:spChg chg="mod">
          <ac:chgData name="FIPL 29" userId="94289675-f470-482c-b126-3df7208a1893" providerId="ADAL" clId="{DDD992EE-A763-4C4A-8E72-E3ABE496C4E2}" dt="2023-05-23T14:28:30.230" v="126" actId="20577"/>
          <ac:spMkLst>
            <pc:docMk/>
            <pc:sldMk cId="3537110421" sldId="401"/>
            <ac:spMk id="201" creationId="{00000000-0000-0000-0000-000000000000}"/>
          </ac:spMkLst>
        </pc:spChg>
      </pc:sldChg>
      <pc:sldChg chg="modSp mod">
        <pc:chgData name="FIPL 29" userId="94289675-f470-482c-b126-3df7208a1893" providerId="ADAL" clId="{DDD992EE-A763-4C4A-8E72-E3ABE496C4E2}" dt="2023-05-23T14:33:05.029" v="167" actId="20577"/>
        <pc:sldMkLst>
          <pc:docMk/>
          <pc:sldMk cId="1270865592" sldId="402"/>
        </pc:sldMkLst>
        <pc:spChg chg="mod">
          <ac:chgData name="FIPL 29" userId="94289675-f470-482c-b126-3df7208a1893" providerId="ADAL" clId="{DDD992EE-A763-4C4A-8E72-E3ABE496C4E2}" dt="2023-05-23T14:33:05.029" v="167" actId="20577"/>
          <ac:spMkLst>
            <pc:docMk/>
            <pc:sldMk cId="1270865592" sldId="402"/>
            <ac:spMk id="201" creationId="{00000000-0000-0000-0000-000000000000}"/>
          </ac:spMkLst>
        </pc:spChg>
      </pc:sldChg>
      <pc:sldChg chg="modSp mod">
        <pc:chgData name="FIPL 29" userId="94289675-f470-482c-b126-3df7208a1893" providerId="ADAL" clId="{DDD992EE-A763-4C4A-8E72-E3ABE496C4E2}" dt="2023-05-23T14:30:18.985" v="151" actId="20577"/>
        <pc:sldMkLst>
          <pc:docMk/>
          <pc:sldMk cId="3470849189" sldId="403"/>
        </pc:sldMkLst>
        <pc:spChg chg="mod">
          <ac:chgData name="FIPL 29" userId="94289675-f470-482c-b126-3df7208a1893" providerId="ADAL" clId="{DDD992EE-A763-4C4A-8E72-E3ABE496C4E2}" dt="2023-05-23T14:30:18.985" v="151" actId="20577"/>
          <ac:spMkLst>
            <pc:docMk/>
            <pc:sldMk cId="3470849189" sldId="403"/>
            <ac:spMk id="201" creationId="{00000000-0000-0000-0000-000000000000}"/>
          </ac:spMkLst>
        </pc:spChg>
      </pc:sldChg>
      <pc:sldChg chg="modSp mod">
        <pc:chgData name="FIPL 29" userId="94289675-f470-482c-b126-3df7208a1893" providerId="ADAL" clId="{DDD992EE-A763-4C4A-8E72-E3ABE496C4E2}" dt="2023-05-23T14:36:29.244" v="173" actId="20577"/>
        <pc:sldMkLst>
          <pc:docMk/>
          <pc:sldMk cId="1586038264" sldId="404"/>
        </pc:sldMkLst>
        <pc:spChg chg="mod">
          <ac:chgData name="FIPL 29" userId="94289675-f470-482c-b126-3df7208a1893" providerId="ADAL" clId="{DDD992EE-A763-4C4A-8E72-E3ABE496C4E2}" dt="2023-05-23T14:36:29.244" v="173" actId="20577"/>
          <ac:spMkLst>
            <pc:docMk/>
            <pc:sldMk cId="1586038264" sldId="404"/>
            <ac:spMk id="201" creationId="{00000000-0000-0000-0000-000000000000}"/>
          </ac:spMkLst>
        </pc:spChg>
      </pc:sldChg>
      <pc:sldChg chg="modSp mod">
        <pc:chgData name="FIPL 29" userId="94289675-f470-482c-b126-3df7208a1893" providerId="ADAL" clId="{DDD992EE-A763-4C4A-8E72-E3ABE496C4E2}" dt="2023-05-23T14:37:18.578" v="174" actId="33524"/>
        <pc:sldMkLst>
          <pc:docMk/>
          <pc:sldMk cId="3470525928" sldId="405"/>
        </pc:sldMkLst>
        <pc:spChg chg="mod">
          <ac:chgData name="FIPL 29" userId="94289675-f470-482c-b126-3df7208a1893" providerId="ADAL" clId="{DDD992EE-A763-4C4A-8E72-E3ABE496C4E2}" dt="2023-05-23T14:37:18.578" v="174" actId="33524"/>
          <ac:spMkLst>
            <pc:docMk/>
            <pc:sldMk cId="3470525928" sldId="405"/>
            <ac:spMk id="201" creationId="{00000000-0000-0000-0000-000000000000}"/>
          </ac:spMkLst>
        </pc:spChg>
      </pc:sldChg>
      <pc:sldChg chg="modSp mod">
        <pc:chgData name="FIPL 29" userId="94289675-f470-482c-b126-3df7208a1893" providerId="ADAL" clId="{DDD992EE-A763-4C4A-8E72-E3ABE496C4E2}" dt="2023-05-23T14:43:33.300" v="178" actId="20577"/>
        <pc:sldMkLst>
          <pc:docMk/>
          <pc:sldMk cId="1356793451" sldId="407"/>
        </pc:sldMkLst>
        <pc:spChg chg="mod">
          <ac:chgData name="FIPL 29" userId="94289675-f470-482c-b126-3df7208a1893" providerId="ADAL" clId="{DDD992EE-A763-4C4A-8E72-E3ABE496C4E2}" dt="2023-05-23T14:43:33.300" v="178" actId="20577"/>
          <ac:spMkLst>
            <pc:docMk/>
            <pc:sldMk cId="1356793451" sldId="407"/>
            <ac:spMk id="201" creationId="{00000000-0000-0000-0000-000000000000}"/>
          </ac:spMkLst>
        </pc:spChg>
      </pc:sldChg>
      <pc:sldChg chg="modSp mod">
        <pc:chgData name="FIPL 29" userId="94289675-f470-482c-b126-3df7208a1893" providerId="ADAL" clId="{DDD992EE-A763-4C4A-8E72-E3ABE496C4E2}" dt="2023-05-23T14:47:31.678" v="246" actId="20577"/>
        <pc:sldMkLst>
          <pc:docMk/>
          <pc:sldMk cId="2974985179" sldId="408"/>
        </pc:sldMkLst>
        <pc:spChg chg="mod">
          <ac:chgData name="FIPL 29" userId="94289675-f470-482c-b126-3df7208a1893" providerId="ADAL" clId="{DDD992EE-A763-4C4A-8E72-E3ABE496C4E2}" dt="2023-05-23T14:47:31.678" v="246" actId="20577"/>
          <ac:spMkLst>
            <pc:docMk/>
            <pc:sldMk cId="2974985179" sldId="408"/>
            <ac:spMk id="201" creationId="{00000000-0000-0000-0000-000000000000}"/>
          </ac:spMkLst>
        </pc:spChg>
      </pc:sldChg>
      <pc:sldChg chg="modSp mod">
        <pc:chgData name="FIPL 29" userId="94289675-f470-482c-b126-3df7208a1893" providerId="ADAL" clId="{DDD992EE-A763-4C4A-8E72-E3ABE496C4E2}" dt="2023-05-23T14:58:53.983" v="300" actId="20577"/>
        <pc:sldMkLst>
          <pc:docMk/>
          <pc:sldMk cId="17849742" sldId="410"/>
        </pc:sldMkLst>
        <pc:spChg chg="mod">
          <ac:chgData name="FIPL 29" userId="94289675-f470-482c-b126-3df7208a1893" providerId="ADAL" clId="{DDD992EE-A763-4C4A-8E72-E3ABE496C4E2}" dt="2023-05-23T14:58:53.983" v="300" actId="20577"/>
          <ac:spMkLst>
            <pc:docMk/>
            <pc:sldMk cId="17849742" sldId="410"/>
            <ac:spMk id="201" creationId="{00000000-0000-0000-0000-000000000000}"/>
          </ac:spMkLst>
        </pc:spChg>
      </pc:sldChg>
      <pc:sldChg chg="modSp mod">
        <pc:chgData name="FIPL 29" userId="94289675-f470-482c-b126-3df7208a1893" providerId="ADAL" clId="{DDD992EE-A763-4C4A-8E72-E3ABE496C4E2}" dt="2023-05-23T15:20:17.371" v="334" actId="33524"/>
        <pc:sldMkLst>
          <pc:docMk/>
          <pc:sldMk cId="3739788651" sldId="412"/>
        </pc:sldMkLst>
        <pc:graphicFrameChg chg="modGraphic">
          <ac:chgData name="FIPL 29" userId="94289675-f470-482c-b126-3df7208a1893" providerId="ADAL" clId="{DDD992EE-A763-4C4A-8E72-E3ABE496C4E2}" dt="2023-05-23T15:20:17.371" v="334" actId="33524"/>
          <ac:graphicFrameMkLst>
            <pc:docMk/>
            <pc:sldMk cId="3739788651" sldId="412"/>
            <ac:graphicFrameMk id="2" creationId="{8439BDCF-810A-D2B5-A48B-3C945C698FDF}"/>
          </ac:graphicFrameMkLst>
        </pc:graphicFrameChg>
      </pc:sldChg>
      <pc:sldChg chg="modSp mod">
        <pc:chgData name="FIPL 29" userId="94289675-f470-482c-b126-3df7208a1893" providerId="ADAL" clId="{DDD992EE-A763-4C4A-8E72-E3ABE496C4E2}" dt="2023-05-23T15:21:36.559" v="364" actId="20577"/>
        <pc:sldMkLst>
          <pc:docMk/>
          <pc:sldMk cId="2011239902" sldId="413"/>
        </pc:sldMkLst>
        <pc:graphicFrameChg chg="modGraphic">
          <ac:chgData name="FIPL 29" userId="94289675-f470-482c-b126-3df7208a1893" providerId="ADAL" clId="{DDD992EE-A763-4C4A-8E72-E3ABE496C4E2}" dt="2023-05-23T15:21:36.559" v="364" actId="20577"/>
          <ac:graphicFrameMkLst>
            <pc:docMk/>
            <pc:sldMk cId="2011239902" sldId="413"/>
            <ac:graphicFrameMk id="2" creationId="{8439BDCF-810A-D2B5-A48B-3C945C698FDF}"/>
          </ac:graphicFrameMkLst>
        </pc:graphicFrameChg>
      </pc:sldChg>
      <pc:sldChg chg="modSp mod">
        <pc:chgData name="FIPL 29" userId="94289675-f470-482c-b126-3df7208a1893" providerId="ADAL" clId="{DDD992EE-A763-4C4A-8E72-E3ABE496C4E2}" dt="2023-05-23T15:23:58.451" v="401" actId="20577"/>
        <pc:sldMkLst>
          <pc:docMk/>
          <pc:sldMk cId="3866309264" sldId="414"/>
        </pc:sldMkLst>
        <pc:spChg chg="mod">
          <ac:chgData name="FIPL 29" userId="94289675-f470-482c-b126-3df7208a1893" providerId="ADAL" clId="{DDD992EE-A763-4C4A-8E72-E3ABE496C4E2}" dt="2023-05-23T15:23:58.451" v="401" actId="20577"/>
          <ac:spMkLst>
            <pc:docMk/>
            <pc:sldMk cId="3866309264" sldId="414"/>
            <ac:spMk id="201" creationId="{00000000-0000-0000-0000-000000000000}"/>
          </ac:spMkLst>
        </pc:spChg>
      </pc:sldChg>
      <pc:sldChg chg="modSp">
        <pc:chgData name="FIPL 29" userId="94289675-f470-482c-b126-3df7208a1893" providerId="ADAL" clId="{DDD992EE-A763-4C4A-8E72-E3ABE496C4E2}" dt="2023-05-23T14:10:25.235" v="110" actId="20577"/>
        <pc:sldMkLst>
          <pc:docMk/>
          <pc:sldMk cId="1111964720" sldId="421"/>
        </pc:sldMkLst>
        <pc:graphicFrameChg chg="mod">
          <ac:chgData name="FIPL 29" userId="94289675-f470-482c-b126-3df7208a1893" providerId="ADAL" clId="{DDD992EE-A763-4C4A-8E72-E3ABE496C4E2}" dt="2023-05-23T14:10:25.235" v="110" actId="20577"/>
          <ac:graphicFrameMkLst>
            <pc:docMk/>
            <pc:sldMk cId="1111964720" sldId="421"/>
            <ac:graphicFrameMk id="3" creationId="{520137CA-51F2-5650-D5D0-813087BB6F89}"/>
          </ac:graphicFrameMkLst>
        </pc:graphicFrameChg>
      </pc:sldChg>
      <pc:sldChg chg="modSp mod">
        <pc:chgData name="FIPL 29" userId="94289675-f470-482c-b126-3df7208a1893" providerId="ADAL" clId="{DDD992EE-A763-4C4A-8E72-E3ABE496C4E2}" dt="2023-05-23T15:33:21.284" v="547" actId="20577"/>
        <pc:sldMkLst>
          <pc:docMk/>
          <pc:sldMk cId="3419616481" sldId="428"/>
        </pc:sldMkLst>
        <pc:spChg chg="mod">
          <ac:chgData name="FIPL 29" userId="94289675-f470-482c-b126-3df7208a1893" providerId="ADAL" clId="{DDD992EE-A763-4C4A-8E72-E3ABE496C4E2}" dt="2023-05-23T15:33:21.284" v="547" actId="20577"/>
          <ac:spMkLst>
            <pc:docMk/>
            <pc:sldMk cId="3419616481" sldId="428"/>
            <ac:spMk id="4" creationId="{D8A1A40B-40B4-443C-8AAF-257C3EEDFF8F}"/>
          </ac:spMkLst>
        </pc:spChg>
      </pc:sldChg>
      <pc:sldChg chg="modSp mod">
        <pc:chgData name="FIPL 29" userId="94289675-f470-482c-b126-3df7208a1893" providerId="ADAL" clId="{DDD992EE-A763-4C4A-8E72-E3ABE496C4E2}" dt="2023-05-23T15:34:46.188" v="562" actId="33524"/>
        <pc:sldMkLst>
          <pc:docMk/>
          <pc:sldMk cId="2874258175" sldId="429"/>
        </pc:sldMkLst>
        <pc:spChg chg="mod">
          <ac:chgData name="FIPL 29" userId="94289675-f470-482c-b126-3df7208a1893" providerId="ADAL" clId="{DDD992EE-A763-4C4A-8E72-E3ABE496C4E2}" dt="2023-05-23T15:34:46.188" v="562" actId="33524"/>
          <ac:spMkLst>
            <pc:docMk/>
            <pc:sldMk cId="2874258175" sldId="429"/>
            <ac:spMk id="3" creationId="{A9CA3CB8-33BC-4873-6C11-82EDF72C869D}"/>
          </ac:spMkLst>
        </pc:spChg>
        <pc:graphicFrameChg chg="modGraphic">
          <ac:chgData name="FIPL 29" userId="94289675-f470-482c-b126-3df7208a1893" providerId="ADAL" clId="{DDD992EE-A763-4C4A-8E72-E3ABE496C4E2}" dt="2023-05-23T15:34:20.937" v="561" actId="20577"/>
          <ac:graphicFrameMkLst>
            <pc:docMk/>
            <pc:sldMk cId="2874258175" sldId="429"/>
            <ac:graphicFrameMk id="5" creationId="{98CE0544-5CB6-7D40-2157-A1CEAD9E7A76}"/>
          </ac:graphicFrameMkLst>
        </pc:graphicFrameChg>
      </pc:sldChg>
      <pc:sldChg chg="modSp mod">
        <pc:chgData name="FIPL 29" userId="94289675-f470-482c-b126-3df7208a1893" providerId="ADAL" clId="{DDD992EE-A763-4C4A-8E72-E3ABE496C4E2}" dt="2023-05-23T15:38:46.923" v="622" actId="5793"/>
        <pc:sldMkLst>
          <pc:docMk/>
          <pc:sldMk cId="473060100" sldId="430"/>
        </pc:sldMkLst>
        <pc:spChg chg="mod">
          <ac:chgData name="FIPL 29" userId="94289675-f470-482c-b126-3df7208a1893" providerId="ADAL" clId="{DDD992EE-A763-4C4A-8E72-E3ABE496C4E2}" dt="2023-05-23T15:38:46.923" v="622" actId="5793"/>
          <ac:spMkLst>
            <pc:docMk/>
            <pc:sldMk cId="473060100" sldId="430"/>
            <ac:spMk id="2" creationId="{E9FBC905-0A02-0BE3-DD44-46FCC5E75EA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6FAFD-45B1-4380-929B-FFC6A14B7C9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pt-PT"/>
        </a:p>
      </dgm:t>
    </dgm:pt>
    <dgm:pt modelId="{6CD8AFE9-1C65-428F-81DC-66602CD4C649}">
      <dgm:prSet phldrT="[Texto]"/>
      <dgm:spPr/>
      <dgm:t>
        <a:bodyPr/>
        <a:lstStyle/>
        <a:p>
          <a:r>
            <a:rPr lang="pt-PT" dirty="0"/>
            <a:t>Competence holder</a:t>
          </a:r>
        </a:p>
      </dgm:t>
    </dgm:pt>
    <dgm:pt modelId="{98E9FC2E-FB73-49B3-ACC9-E94D8722DC49}" type="parTrans" cxnId="{3844184D-74B7-4FDD-B66C-F2F0D8E5EAE8}">
      <dgm:prSet/>
      <dgm:spPr/>
      <dgm:t>
        <a:bodyPr/>
        <a:lstStyle/>
        <a:p>
          <a:endParaRPr lang="pt-PT"/>
        </a:p>
      </dgm:t>
    </dgm:pt>
    <dgm:pt modelId="{FA238A12-53A3-46C9-BE1B-CB29D3271A8D}" type="sibTrans" cxnId="{3844184D-74B7-4FDD-B66C-F2F0D8E5EAE8}">
      <dgm:prSet/>
      <dgm:spPr/>
      <dgm:t>
        <a:bodyPr/>
        <a:lstStyle/>
        <a:p>
          <a:endParaRPr lang="pt-PT"/>
        </a:p>
      </dgm:t>
    </dgm:pt>
    <dgm:pt modelId="{CAEF92FE-B2E8-488F-B57F-29B21BDD7E46}">
      <dgm:prSet phldrT="[Texto]"/>
      <dgm:spPr/>
      <dgm:t>
        <a:bodyPr/>
        <a:lstStyle/>
        <a:p>
          <a:r>
            <a:rPr lang="pt-PT" dirty="0"/>
            <a:t>Assessor/ Evaluator</a:t>
          </a:r>
        </a:p>
      </dgm:t>
    </dgm:pt>
    <dgm:pt modelId="{BF643E7A-DD9A-4BD9-A7C6-D09E37EFBBDA}" type="parTrans" cxnId="{1C9D0871-D8AE-4A20-8364-FEC1566822BC}">
      <dgm:prSet/>
      <dgm:spPr/>
      <dgm:t>
        <a:bodyPr/>
        <a:lstStyle/>
        <a:p>
          <a:endParaRPr lang="pt-PT"/>
        </a:p>
      </dgm:t>
    </dgm:pt>
    <dgm:pt modelId="{F38B5427-3467-4B67-97E7-258E1B688134}" type="sibTrans" cxnId="{1C9D0871-D8AE-4A20-8364-FEC1566822BC}">
      <dgm:prSet/>
      <dgm:spPr/>
      <dgm:t>
        <a:bodyPr/>
        <a:lstStyle/>
        <a:p>
          <a:endParaRPr lang="pt-PT"/>
        </a:p>
      </dgm:t>
    </dgm:pt>
    <dgm:pt modelId="{CBC55EFD-3BC0-4921-BAB4-3F5D3360E8AE}">
      <dgm:prSet phldrT="[Texto]"/>
      <dgm:spPr/>
      <dgm:t>
        <a:bodyPr/>
        <a:lstStyle/>
        <a:p>
          <a:r>
            <a:rPr lang="pt-PT" dirty="0"/>
            <a:t>Employer/ Manager</a:t>
          </a:r>
        </a:p>
      </dgm:t>
    </dgm:pt>
    <dgm:pt modelId="{3DAFBF5D-885D-4E97-9B4A-F80A75A0CC4F}" type="parTrans" cxnId="{3D69F8D1-8697-44CE-8AF8-F30A96EEE062}">
      <dgm:prSet/>
      <dgm:spPr/>
      <dgm:t>
        <a:bodyPr/>
        <a:lstStyle/>
        <a:p>
          <a:endParaRPr lang="pt-PT"/>
        </a:p>
      </dgm:t>
    </dgm:pt>
    <dgm:pt modelId="{DCB55168-6B94-4209-9FA6-BA6B2109D46C}" type="sibTrans" cxnId="{3D69F8D1-8697-44CE-8AF8-F30A96EEE062}">
      <dgm:prSet/>
      <dgm:spPr/>
      <dgm:t>
        <a:bodyPr/>
        <a:lstStyle/>
        <a:p>
          <a:endParaRPr lang="pt-PT"/>
        </a:p>
      </dgm:t>
    </dgm:pt>
    <dgm:pt modelId="{72345512-778D-411F-A852-797967D58A0F}">
      <dgm:prSet phldrT="[Texto]"/>
      <dgm:spPr/>
      <dgm:t>
        <a:bodyPr/>
        <a:lstStyle/>
        <a:p>
          <a:r>
            <a:rPr lang="pt-PT" dirty="0"/>
            <a:t>Professional/ Body</a:t>
          </a:r>
        </a:p>
      </dgm:t>
    </dgm:pt>
    <dgm:pt modelId="{53824844-5ACF-457C-B906-FB7AE7DA2C84}" type="parTrans" cxnId="{DF9C7FA3-19D3-44E3-8545-D88E65B72526}">
      <dgm:prSet/>
      <dgm:spPr/>
      <dgm:t>
        <a:bodyPr/>
        <a:lstStyle/>
        <a:p>
          <a:endParaRPr lang="pt-PT"/>
        </a:p>
      </dgm:t>
    </dgm:pt>
    <dgm:pt modelId="{99B33AF0-B952-41E5-BC97-E6BE4F206EE6}" type="sibTrans" cxnId="{DF9C7FA3-19D3-44E3-8545-D88E65B72526}">
      <dgm:prSet/>
      <dgm:spPr/>
      <dgm:t>
        <a:bodyPr/>
        <a:lstStyle/>
        <a:p>
          <a:endParaRPr lang="pt-PT"/>
        </a:p>
      </dgm:t>
    </dgm:pt>
    <dgm:pt modelId="{FDAEEA91-5BA1-453B-B48A-ED57C694892C}">
      <dgm:prSet phldrT="[Texto]"/>
      <dgm:spPr/>
      <dgm:t>
        <a:bodyPr/>
        <a:lstStyle/>
        <a:p>
          <a:r>
            <a:rPr lang="pt-PT" dirty="0"/>
            <a:t>Trainer/ Educator</a:t>
          </a:r>
        </a:p>
      </dgm:t>
    </dgm:pt>
    <dgm:pt modelId="{0241452B-B458-4970-BA60-807931A5AEBE}" type="parTrans" cxnId="{E1781B20-277C-4943-B959-49F688089C03}">
      <dgm:prSet/>
      <dgm:spPr/>
      <dgm:t>
        <a:bodyPr/>
        <a:lstStyle/>
        <a:p>
          <a:endParaRPr lang="pt-PT"/>
        </a:p>
      </dgm:t>
    </dgm:pt>
    <dgm:pt modelId="{FA09AC45-6112-4B36-876C-1BEFD50C4182}" type="sibTrans" cxnId="{E1781B20-277C-4943-B959-49F688089C03}">
      <dgm:prSet/>
      <dgm:spPr/>
      <dgm:t>
        <a:bodyPr/>
        <a:lstStyle/>
        <a:p>
          <a:endParaRPr lang="pt-PT"/>
        </a:p>
      </dgm:t>
    </dgm:pt>
    <dgm:pt modelId="{C8DD20AD-AA2F-4F35-8E3D-5CA32AD13C18}">
      <dgm:prSet phldrT="[Texto]"/>
      <dgm:spPr/>
      <dgm:t>
        <a:bodyPr/>
        <a:lstStyle/>
        <a:p>
          <a:r>
            <a:rPr lang="pt-PT" dirty="0"/>
            <a:t>Peer group</a:t>
          </a:r>
        </a:p>
      </dgm:t>
    </dgm:pt>
    <dgm:pt modelId="{2597F464-56F3-40A8-A46C-4F881A264895}" type="parTrans" cxnId="{489AABDA-774B-4BB2-A22E-3FA70FBF80C4}">
      <dgm:prSet/>
      <dgm:spPr/>
      <dgm:t>
        <a:bodyPr/>
        <a:lstStyle/>
        <a:p>
          <a:endParaRPr lang="pt-PT"/>
        </a:p>
      </dgm:t>
    </dgm:pt>
    <dgm:pt modelId="{C6D2226A-C178-4CE0-ADED-7213DD16BBB6}" type="sibTrans" cxnId="{489AABDA-774B-4BB2-A22E-3FA70FBF80C4}">
      <dgm:prSet/>
      <dgm:spPr/>
      <dgm:t>
        <a:bodyPr/>
        <a:lstStyle/>
        <a:p>
          <a:endParaRPr lang="pt-PT"/>
        </a:p>
      </dgm:t>
    </dgm:pt>
    <dgm:pt modelId="{7C7AD66C-6ABB-4C63-8E05-CE8E4E861322}">
      <dgm:prSet phldrT="[Texto]"/>
      <dgm:spPr/>
      <dgm:t>
        <a:bodyPr/>
        <a:lstStyle/>
        <a:p>
          <a:r>
            <a:rPr lang="pt-PT" dirty="0"/>
            <a:t>Relevent stakeholders</a:t>
          </a:r>
        </a:p>
      </dgm:t>
    </dgm:pt>
    <dgm:pt modelId="{591084F4-F638-4EDD-A298-F39C44C56A9B}" type="parTrans" cxnId="{D5E92CFF-5D3F-4878-9047-C5EDBF336912}">
      <dgm:prSet/>
      <dgm:spPr/>
      <dgm:t>
        <a:bodyPr/>
        <a:lstStyle/>
        <a:p>
          <a:endParaRPr lang="pt-PT"/>
        </a:p>
      </dgm:t>
    </dgm:pt>
    <dgm:pt modelId="{C4370E46-9457-467C-A222-6175F7009A46}" type="sibTrans" cxnId="{D5E92CFF-5D3F-4878-9047-C5EDBF336912}">
      <dgm:prSet/>
      <dgm:spPr/>
      <dgm:t>
        <a:bodyPr/>
        <a:lstStyle/>
        <a:p>
          <a:endParaRPr lang="pt-PT"/>
        </a:p>
      </dgm:t>
    </dgm:pt>
    <dgm:pt modelId="{0D77191F-225E-4F9D-A8D2-9D812939A99E}" type="pres">
      <dgm:prSet presAssocID="{4426FAFD-45B1-4380-929B-FFC6A14B7C9C}" presName="cycle" presStyleCnt="0">
        <dgm:presLayoutVars>
          <dgm:chMax val="1"/>
          <dgm:dir/>
          <dgm:animLvl val="ctr"/>
          <dgm:resizeHandles val="exact"/>
        </dgm:presLayoutVars>
      </dgm:prSet>
      <dgm:spPr/>
    </dgm:pt>
    <dgm:pt modelId="{14B0FBEF-2B1C-40D7-A4B0-389E666E9E5F}" type="pres">
      <dgm:prSet presAssocID="{6CD8AFE9-1C65-428F-81DC-66602CD4C649}" presName="centerShape" presStyleLbl="node0" presStyleIdx="0" presStyleCnt="1"/>
      <dgm:spPr/>
    </dgm:pt>
    <dgm:pt modelId="{143DFD40-D13C-42B6-9ED9-7CF8868E4554}" type="pres">
      <dgm:prSet presAssocID="{BF643E7A-DD9A-4BD9-A7C6-D09E37EFBBDA}" presName="Name9" presStyleLbl="parChTrans1D2" presStyleIdx="0" presStyleCnt="6"/>
      <dgm:spPr/>
    </dgm:pt>
    <dgm:pt modelId="{4B92B52B-41D6-4D17-AB6D-E1AF04B386B3}" type="pres">
      <dgm:prSet presAssocID="{BF643E7A-DD9A-4BD9-A7C6-D09E37EFBBDA}" presName="connTx" presStyleLbl="parChTrans1D2" presStyleIdx="0" presStyleCnt="6"/>
      <dgm:spPr/>
    </dgm:pt>
    <dgm:pt modelId="{E6BC18E6-3ED8-4FE5-9FF5-8FE66A7EBB38}" type="pres">
      <dgm:prSet presAssocID="{CAEF92FE-B2E8-488F-B57F-29B21BDD7E46}" presName="node" presStyleLbl="node1" presStyleIdx="0" presStyleCnt="6">
        <dgm:presLayoutVars>
          <dgm:bulletEnabled val="1"/>
        </dgm:presLayoutVars>
      </dgm:prSet>
      <dgm:spPr/>
    </dgm:pt>
    <dgm:pt modelId="{057B7CB6-8AD3-4D79-935D-949CB96617EC}" type="pres">
      <dgm:prSet presAssocID="{3DAFBF5D-885D-4E97-9B4A-F80A75A0CC4F}" presName="Name9" presStyleLbl="parChTrans1D2" presStyleIdx="1" presStyleCnt="6"/>
      <dgm:spPr/>
    </dgm:pt>
    <dgm:pt modelId="{C1B51458-B5D9-4582-9A74-643E9158176B}" type="pres">
      <dgm:prSet presAssocID="{3DAFBF5D-885D-4E97-9B4A-F80A75A0CC4F}" presName="connTx" presStyleLbl="parChTrans1D2" presStyleIdx="1" presStyleCnt="6"/>
      <dgm:spPr/>
    </dgm:pt>
    <dgm:pt modelId="{197CD4BD-612F-4752-8890-798FE5B12529}" type="pres">
      <dgm:prSet presAssocID="{CBC55EFD-3BC0-4921-BAB4-3F5D3360E8AE}" presName="node" presStyleLbl="node1" presStyleIdx="1" presStyleCnt="6">
        <dgm:presLayoutVars>
          <dgm:bulletEnabled val="1"/>
        </dgm:presLayoutVars>
      </dgm:prSet>
      <dgm:spPr/>
    </dgm:pt>
    <dgm:pt modelId="{C3999928-2BDF-424C-A460-D0F43F2F72E2}" type="pres">
      <dgm:prSet presAssocID="{53824844-5ACF-457C-B906-FB7AE7DA2C84}" presName="Name9" presStyleLbl="parChTrans1D2" presStyleIdx="2" presStyleCnt="6"/>
      <dgm:spPr/>
    </dgm:pt>
    <dgm:pt modelId="{1895BFFC-3975-42AC-9AC8-2ACE0621FAB2}" type="pres">
      <dgm:prSet presAssocID="{53824844-5ACF-457C-B906-FB7AE7DA2C84}" presName="connTx" presStyleLbl="parChTrans1D2" presStyleIdx="2" presStyleCnt="6"/>
      <dgm:spPr/>
    </dgm:pt>
    <dgm:pt modelId="{07685494-5687-49A0-BF5A-07895CFAF98F}" type="pres">
      <dgm:prSet presAssocID="{72345512-778D-411F-A852-797967D58A0F}" presName="node" presStyleLbl="node1" presStyleIdx="2" presStyleCnt="6">
        <dgm:presLayoutVars>
          <dgm:bulletEnabled val="1"/>
        </dgm:presLayoutVars>
      </dgm:prSet>
      <dgm:spPr/>
    </dgm:pt>
    <dgm:pt modelId="{B03859F3-A67A-4523-8FB3-9B319208A122}" type="pres">
      <dgm:prSet presAssocID="{0241452B-B458-4970-BA60-807931A5AEBE}" presName="Name9" presStyleLbl="parChTrans1D2" presStyleIdx="3" presStyleCnt="6"/>
      <dgm:spPr/>
    </dgm:pt>
    <dgm:pt modelId="{A8FCF97E-E20F-4941-B7BA-412247C73706}" type="pres">
      <dgm:prSet presAssocID="{0241452B-B458-4970-BA60-807931A5AEBE}" presName="connTx" presStyleLbl="parChTrans1D2" presStyleIdx="3" presStyleCnt="6"/>
      <dgm:spPr/>
    </dgm:pt>
    <dgm:pt modelId="{EF0A4C6E-0D5A-40D6-8002-A26FA0ECC55F}" type="pres">
      <dgm:prSet presAssocID="{FDAEEA91-5BA1-453B-B48A-ED57C694892C}" presName="node" presStyleLbl="node1" presStyleIdx="3" presStyleCnt="6">
        <dgm:presLayoutVars>
          <dgm:bulletEnabled val="1"/>
        </dgm:presLayoutVars>
      </dgm:prSet>
      <dgm:spPr/>
    </dgm:pt>
    <dgm:pt modelId="{6D5934BF-B6D3-4C13-8BBA-956E6B0F6B43}" type="pres">
      <dgm:prSet presAssocID="{2597F464-56F3-40A8-A46C-4F881A264895}" presName="Name9" presStyleLbl="parChTrans1D2" presStyleIdx="4" presStyleCnt="6"/>
      <dgm:spPr/>
    </dgm:pt>
    <dgm:pt modelId="{1D40494E-12B7-4EC7-A712-83E18A47E973}" type="pres">
      <dgm:prSet presAssocID="{2597F464-56F3-40A8-A46C-4F881A264895}" presName="connTx" presStyleLbl="parChTrans1D2" presStyleIdx="4" presStyleCnt="6"/>
      <dgm:spPr/>
    </dgm:pt>
    <dgm:pt modelId="{C69763CE-FFD4-4122-BDC6-2942414D9FCC}" type="pres">
      <dgm:prSet presAssocID="{C8DD20AD-AA2F-4F35-8E3D-5CA32AD13C18}" presName="node" presStyleLbl="node1" presStyleIdx="4" presStyleCnt="6">
        <dgm:presLayoutVars>
          <dgm:bulletEnabled val="1"/>
        </dgm:presLayoutVars>
      </dgm:prSet>
      <dgm:spPr/>
    </dgm:pt>
    <dgm:pt modelId="{88B04C98-05F8-4CDF-B4F0-9EBB392AAB22}" type="pres">
      <dgm:prSet presAssocID="{591084F4-F638-4EDD-A298-F39C44C56A9B}" presName="Name9" presStyleLbl="parChTrans1D2" presStyleIdx="5" presStyleCnt="6"/>
      <dgm:spPr/>
    </dgm:pt>
    <dgm:pt modelId="{D5B3F291-940E-47CC-B3C8-7F8A067ACF15}" type="pres">
      <dgm:prSet presAssocID="{591084F4-F638-4EDD-A298-F39C44C56A9B}" presName="connTx" presStyleLbl="parChTrans1D2" presStyleIdx="5" presStyleCnt="6"/>
      <dgm:spPr/>
    </dgm:pt>
    <dgm:pt modelId="{C8F180CA-4F55-4C66-AC7E-B3C2E9FD0DAD}" type="pres">
      <dgm:prSet presAssocID="{7C7AD66C-6ABB-4C63-8E05-CE8E4E861322}" presName="node" presStyleLbl="node1" presStyleIdx="5" presStyleCnt="6">
        <dgm:presLayoutVars>
          <dgm:bulletEnabled val="1"/>
        </dgm:presLayoutVars>
      </dgm:prSet>
      <dgm:spPr/>
    </dgm:pt>
  </dgm:ptLst>
  <dgm:cxnLst>
    <dgm:cxn modelId="{7F433800-3ACA-43E6-A7C6-4CA820871927}" type="presOf" srcId="{591084F4-F638-4EDD-A298-F39C44C56A9B}" destId="{D5B3F291-940E-47CC-B3C8-7F8A067ACF15}" srcOrd="1" destOrd="0" presId="urn:microsoft.com/office/officeart/2005/8/layout/radial1"/>
    <dgm:cxn modelId="{EDCA741E-7F96-4941-966B-337D70B96AD1}" type="presOf" srcId="{7C7AD66C-6ABB-4C63-8E05-CE8E4E861322}" destId="{C8F180CA-4F55-4C66-AC7E-B3C2E9FD0DAD}" srcOrd="0" destOrd="0" presId="urn:microsoft.com/office/officeart/2005/8/layout/radial1"/>
    <dgm:cxn modelId="{E1781B20-277C-4943-B959-49F688089C03}" srcId="{6CD8AFE9-1C65-428F-81DC-66602CD4C649}" destId="{FDAEEA91-5BA1-453B-B48A-ED57C694892C}" srcOrd="3" destOrd="0" parTransId="{0241452B-B458-4970-BA60-807931A5AEBE}" sibTransId="{FA09AC45-6112-4B36-876C-1BEFD50C4182}"/>
    <dgm:cxn modelId="{749C1D20-17A7-4D18-81CA-131FC146FF74}" type="presOf" srcId="{CBC55EFD-3BC0-4921-BAB4-3F5D3360E8AE}" destId="{197CD4BD-612F-4752-8890-798FE5B12529}" srcOrd="0" destOrd="0" presId="urn:microsoft.com/office/officeart/2005/8/layout/radial1"/>
    <dgm:cxn modelId="{68B9865C-2ED9-441D-8762-F4F3C905670C}" type="presOf" srcId="{0241452B-B458-4970-BA60-807931A5AEBE}" destId="{A8FCF97E-E20F-4941-B7BA-412247C73706}" srcOrd="1" destOrd="0" presId="urn:microsoft.com/office/officeart/2005/8/layout/radial1"/>
    <dgm:cxn modelId="{1A1DA460-808C-4E1D-B29F-DA464F4599D0}" type="presOf" srcId="{72345512-778D-411F-A852-797967D58A0F}" destId="{07685494-5687-49A0-BF5A-07895CFAF98F}" srcOrd="0" destOrd="0" presId="urn:microsoft.com/office/officeart/2005/8/layout/radial1"/>
    <dgm:cxn modelId="{13214246-9303-42A8-921E-45C156E95690}" type="presOf" srcId="{2597F464-56F3-40A8-A46C-4F881A264895}" destId="{6D5934BF-B6D3-4C13-8BBA-956E6B0F6B43}" srcOrd="0" destOrd="0" presId="urn:microsoft.com/office/officeart/2005/8/layout/radial1"/>
    <dgm:cxn modelId="{3844184D-74B7-4FDD-B66C-F2F0D8E5EAE8}" srcId="{4426FAFD-45B1-4380-929B-FFC6A14B7C9C}" destId="{6CD8AFE9-1C65-428F-81DC-66602CD4C649}" srcOrd="0" destOrd="0" parTransId="{98E9FC2E-FB73-49B3-ACC9-E94D8722DC49}" sibTransId="{FA238A12-53A3-46C9-BE1B-CB29D3271A8D}"/>
    <dgm:cxn modelId="{34DC746E-084D-442B-8D4C-3DEDB6329008}" type="presOf" srcId="{53824844-5ACF-457C-B906-FB7AE7DA2C84}" destId="{1895BFFC-3975-42AC-9AC8-2ACE0621FAB2}" srcOrd="1" destOrd="0" presId="urn:microsoft.com/office/officeart/2005/8/layout/radial1"/>
    <dgm:cxn modelId="{FAC7C64E-E434-4234-ADEA-34E7F895733C}" type="presOf" srcId="{3DAFBF5D-885D-4E97-9B4A-F80A75A0CC4F}" destId="{C1B51458-B5D9-4582-9A74-643E9158176B}" srcOrd="1" destOrd="0" presId="urn:microsoft.com/office/officeart/2005/8/layout/radial1"/>
    <dgm:cxn modelId="{BC7A8F50-FFE4-4937-8BAB-809461E3F8FC}" type="presOf" srcId="{C8DD20AD-AA2F-4F35-8E3D-5CA32AD13C18}" destId="{C69763CE-FFD4-4122-BDC6-2942414D9FCC}" srcOrd="0" destOrd="0" presId="urn:microsoft.com/office/officeart/2005/8/layout/radial1"/>
    <dgm:cxn modelId="{1C9D0871-D8AE-4A20-8364-FEC1566822BC}" srcId="{6CD8AFE9-1C65-428F-81DC-66602CD4C649}" destId="{CAEF92FE-B2E8-488F-B57F-29B21BDD7E46}" srcOrd="0" destOrd="0" parTransId="{BF643E7A-DD9A-4BD9-A7C6-D09E37EFBBDA}" sibTransId="{F38B5427-3467-4B67-97E7-258E1B688134}"/>
    <dgm:cxn modelId="{370DFD78-F3D1-42DC-9313-654D894C018E}" type="presOf" srcId="{591084F4-F638-4EDD-A298-F39C44C56A9B}" destId="{88B04C98-05F8-4CDF-B4F0-9EBB392AAB22}" srcOrd="0" destOrd="0" presId="urn:microsoft.com/office/officeart/2005/8/layout/radial1"/>
    <dgm:cxn modelId="{F66D315A-CDC4-4A8D-8CA6-A5124961336F}" type="presOf" srcId="{FDAEEA91-5BA1-453B-B48A-ED57C694892C}" destId="{EF0A4C6E-0D5A-40D6-8002-A26FA0ECC55F}" srcOrd="0" destOrd="0" presId="urn:microsoft.com/office/officeart/2005/8/layout/radial1"/>
    <dgm:cxn modelId="{DCDED882-0E58-4161-A79B-1AA17DCCB9B3}" type="presOf" srcId="{BF643E7A-DD9A-4BD9-A7C6-D09E37EFBBDA}" destId="{4B92B52B-41D6-4D17-AB6D-E1AF04B386B3}" srcOrd="1" destOrd="0" presId="urn:microsoft.com/office/officeart/2005/8/layout/radial1"/>
    <dgm:cxn modelId="{9B030987-382E-40C7-B454-FCC82E2E92F0}" type="presOf" srcId="{2597F464-56F3-40A8-A46C-4F881A264895}" destId="{1D40494E-12B7-4EC7-A712-83E18A47E973}" srcOrd="1" destOrd="0" presId="urn:microsoft.com/office/officeart/2005/8/layout/radial1"/>
    <dgm:cxn modelId="{BD309D91-6BC7-4D14-8E53-46AB8BD2A813}" type="presOf" srcId="{4426FAFD-45B1-4380-929B-FFC6A14B7C9C}" destId="{0D77191F-225E-4F9D-A8D2-9D812939A99E}" srcOrd="0" destOrd="0" presId="urn:microsoft.com/office/officeart/2005/8/layout/radial1"/>
    <dgm:cxn modelId="{DF9C7FA3-19D3-44E3-8545-D88E65B72526}" srcId="{6CD8AFE9-1C65-428F-81DC-66602CD4C649}" destId="{72345512-778D-411F-A852-797967D58A0F}" srcOrd="2" destOrd="0" parTransId="{53824844-5ACF-457C-B906-FB7AE7DA2C84}" sibTransId="{99B33AF0-B952-41E5-BC97-E6BE4F206EE6}"/>
    <dgm:cxn modelId="{43EFEFA6-E0FC-49D4-9917-C7D35C94EA40}" type="presOf" srcId="{0241452B-B458-4970-BA60-807931A5AEBE}" destId="{B03859F3-A67A-4523-8FB3-9B319208A122}" srcOrd="0" destOrd="0" presId="urn:microsoft.com/office/officeart/2005/8/layout/radial1"/>
    <dgm:cxn modelId="{173CE8AC-19C4-4C2A-83CD-79DE98D7603C}" type="presOf" srcId="{BF643E7A-DD9A-4BD9-A7C6-D09E37EFBBDA}" destId="{143DFD40-D13C-42B6-9ED9-7CF8868E4554}" srcOrd="0" destOrd="0" presId="urn:microsoft.com/office/officeart/2005/8/layout/radial1"/>
    <dgm:cxn modelId="{3D69F8D1-8697-44CE-8AF8-F30A96EEE062}" srcId="{6CD8AFE9-1C65-428F-81DC-66602CD4C649}" destId="{CBC55EFD-3BC0-4921-BAB4-3F5D3360E8AE}" srcOrd="1" destOrd="0" parTransId="{3DAFBF5D-885D-4E97-9B4A-F80A75A0CC4F}" sibTransId="{DCB55168-6B94-4209-9FA6-BA6B2109D46C}"/>
    <dgm:cxn modelId="{9164A3D2-2F02-4D05-8D05-9B560B3810D9}" type="presOf" srcId="{CAEF92FE-B2E8-488F-B57F-29B21BDD7E46}" destId="{E6BC18E6-3ED8-4FE5-9FF5-8FE66A7EBB38}" srcOrd="0" destOrd="0" presId="urn:microsoft.com/office/officeart/2005/8/layout/radial1"/>
    <dgm:cxn modelId="{489AABDA-774B-4BB2-A22E-3FA70FBF80C4}" srcId="{6CD8AFE9-1C65-428F-81DC-66602CD4C649}" destId="{C8DD20AD-AA2F-4F35-8E3D-5CA32AD13C18}" srcOrd="4" destOrd="0" parTransId="{2597F464-56F3-40A8-A46C-4F881A264895}" sibTransId="{C6D2226A-C178-4CE0-ADED-7213DD16BBB6}"/>
    <dgm:cxn modelId="{3D01F9DA-BB55-4E16-8B70-D1EA6C2E372B}" type="presOf" srcId="{6CD8AFE9-1C65-428F-81DC-66602CD4C649}" destId="{14B0FBEF-2B1C-40D7-A4B0-389E666E9E5F}" srcOrd="0" destOrd="0" presId="urn:microsoft.com/office/officeart/2005/8/layout/radial1"/>
    <dgm:cxn modelId="{FB9781E1-3CF8-4F31-8B2F-3158EC30843F}" type="presOf" srcId="{3DAFBF5D-885D-4E97-9B4A-F80A75A0CC4F}" destId="{057B7CB6-8AD3-4D79-935D-949CB96617EC}" srcOrd="0" destOrd="0" presId="urn:microsoft.com/office/officeart/2005/8/layout/radial1"/>
    <dgm:cxn modelId="{EBEA1DEB-29BA-4153-BF85-0BF4F13518E0}" type="presOf" srcId="{53824844-5ACF-457C-B906-FB7AE7DA2C84}" destId="{C3999928-2BDF-424C-A460-D0F43F2F72E2}" srcOrd="0" destOrd="0" presId="urn:microsoft.com/office/officeart/2005/8/layout/radial1"/>
    <dgm:cxn modelId="{D5E92CFF-5D3F-4878-9047-C5EDBF336912}" srcId="{6CD8AFE9-1C65-428F-81DC-66602CD4C649}" destId="{7C7AD66C-6ABB-4C63-8E05-CE8E4E861322}" srcOrd="5" destOrd="0" parTransId="{591084F4-F638-4EDD-A298-F39C44C56A9B}" sibTransId="{C4370E46-9457-467C-A222-6175F7009A46}"/>
    <dgm:cxn modelId="{94912978-0282-4596-88B8-E94EFEC118D2}" type="presParOf" srcId="{0D77191F-225E-4F9D-A8D2-9D812939A99E}" destId="{14B0FBEF-2B1C-40D7-A4B0-389E666E9E5F}" srcOrd="0" destOrd="0" presId="urn:microsoft.com/office/officeart/2005/8/layout/radial1"/>
    <dgm:cxn modelId="{71CDC09D-23BA-4356-9CB4-48209767127F}" type="presParOf" srcId="{0D77191F-225E-4F9D-A8D2-9D812939A99E}" destId="{143DFD40-D13C-42B6-9ED9-7CF8868E4554}" srcOrd="1" destOrd="0" presId="urn:microsoft.com/office/officeart/2005/8/layout/radial1"/>
    <dgm:cxn modelId="{79A45B66-8F35-4BA5-BEA3-30E7276917FF}" type="presParOf" srcId="{143DFD40-D13C-42B6-9ED9-7CF8868E4554}" destId="{4B92B52B-41D6-4D17-AB6D-E1AF04B386B3}" srcOrd="0" destOrd="0" presId="urn:microsoft.com/office/officeart/2005/8/layout/radial1"/>
    <dgm:cxn modelId="{FE2CED06-FDAC-4294-8998-CD668C6198E0}" type="presParOf" srcId="{0D77191F-225E-4F9D-A8D2-9D812939A99E}" destId="{E6BC18E6-3ED8-4FE5-9FF5-8FE66A7EBB38}" srcOrd="2" destOrd="0" presId="urn:microsoft.com/office/officeart/2005/8/layout/radial1"/>
    <dgm:cxn modelId="{DF1CB840-8107-45A7-A88A-0244F3122EFD}" type="presParOf" srcId="{0D77191F-225E-4F9D-A8D2-9D812939A99E}" destId="{057B7CB6-8AD3-4D79-935D-949CB96617EC}" srcOrd="3" destOrd="0" presId="urn:microsoft.com/office/officeart/2005/8/layout/radial1"/>
    <dgm:cxn modelId="{C87191AC-8304-48FB-A4B4-127F4CDC2DA3}" type="presParOf" srcId="{057B7CB6-8AD3-4D79-935D-949CB96617EC}" destId="{C1B51458-B5D9-4582-9A74-643E9158176B}" srcOrd="0" destOrd="0" presId="urn:microsoft.com/office/officeart/2005/8/layout/radial1"/>
    <dgm:cxn modelId="{86613D60-7D7C-4B66-9EEE-886491A00F92}" type="presParOf" srcId="{0D77191F-225E-4F9D-A8D2-9D812939A99E}" destId="{197CD4BD-612F-4752-8890-798FE5B12529}" srcOrd="4" destOrd="0" presId="urn:microsoft.com/office/officeart/2005/8/layout/radial1"/>
    <dgm:cxn modelId="{F5C73B5B-E6C2-4D7C-9B5C-FA4F72920D34}" type="presParOf" srcId="{0D77191F-225E-4F9D-A8D2-9D812939A99E}" destId="{C3999928-2BDF-424C-A460-D0F43F2F72E2}" srcOrd="5" destOrd="0" presId="urn:microsoft.com/office/officeart/2005/8/layout/radial1"/>
    <dgm:cxn modelId="{6E6EE092-D170-4D29-90E6-18D17622633B}" type="presParOf" srcId="{C3999928-2BDF-424C-A460-D0F43F2F72E2}" destId="{1895BFFC-3975-42AC-9AC8-2ACE0621FAB2}" srcOrd="0" destOrd="0" presId="urn:microsoft.com/office/officeart/2005/8/layout/radial1"/>
    <dgm:cxn modelId="{4C559F62-5520-45FB-8FF3-B85F20DF040D}" type="presParOf" srcId="{0D77191F-225E-4F9D-A8D2-9D812939A99E}" destId="{07685494-5687-49A0-BF5A-07895CFAF98F}" srcOrd="6" destOrd="0" presId="urn:microsoft.com/office/officeart/2005/8/layout/radial1"/>
    <dgm:cxn modelId="{4CB07B84-E1ED-4E0D-9186-AA9BA874ADAA}" type="presParOf" srcId="{0D77191F-225E-4F9D-A8D2-9D812939A99E}" destId="{B03859F3-A67A-4523-8FB3-9B319208A122}" srcOrd="7" destOrd="0" presId="urn:microsoft.com/office/officeart/2005/8/layout/radial1"/>
    <dgm:cxn modelId="{FC91F70A-F924-4626-B333-8C6BB1EB4723}" type="presParOf" srcId="{B03859F3-A67A-4523-8FB3-9B319208A122}" destId="{A8FCF97E-E20F-4941-B7BA-412247C73706}" srcOrd="0" destOrd="0" presId="urn:microsoft.com/office/officeart/2005/8/layout/radial1"/>
    <dgm:cxn modelId="{677BF1DA-79D7-49DA-9EE8-32EA32009DE9}" type="presParOf" srcId="{0D77191F-225E-4F9D-A8D2-9D812939A99E}" destId="{EF0A4C6E-0D5A-40D6-8002-A26FA0ECC55F}" srcOrd="8" destOrd="0" presId="urn:microsoft.com/office/officeart/2005/8/layout/radial1"/>
    <dgm:cxn modelId="{F40A2543-2753-4B81-BFC8-CA4EA3ECA7B2}" type="presParOf" srcId="{0D77191F-225E-4F9D-A8D2-9D812939A99E}" destId="{6D5934BF-B6D3-4C13-8BBA-956E6B0F6B43}" srcOrd="9" destOrd="0" presId="urn:microsoft.com/office/officeart/2005/8/layout/radial1"/>
    <dgm:cxn modelId="{40507BC8-F916-4439-BA5E-6AB4C57D699E}" type="presParOf" srcId="{6D5934BF-B6D3-4C13-8BBA-956E6B0F6B43}" destId="{1D40494E-12B7-4EC7-A712-83E18A47E973}" srcOrd="0" destOrd="0" presId="urn:microsoft.com/office/officeart/2005/8/layout/radial1"/>
    <dgm:cxn modelId="{9D1DFF21-1E2C-4A3E-B940-F42198F012C6}" type="presParOf" srcId="{0D77191F-225E-4F9D-A8D2-9D812939A99E}" destId="{C69763CE-FFD4-4122-BDC6-2942414D9FCC}" srcOrd="10" destOrd="0" presId="urn:microsoft.com/office/officeart/2005/8/layout/radial1"/>
    <dgm:cxn modelId="{57B09E40-D5F1-4A22-AEE6-F963BB98A0DB}" type="presParOf" srcId="{0D77191F-225E-4F9D-A8D2-9D812939A99E}" destId="{88B04C98-05F8-4CDF-B4F0-9EBB392AAB22}" srcOrd="11" destOrd="0" presId="urn:microsoft.com/office/officeart/2005/8/layout/radial1"/>
    <dgm:cxn modelId="{C2D68F34-BE22-4861-A481-66518F07740D}" type="presParOf" srcId="{88B04C98-05F8-4CDF-B4F0-9EBB392AAB22}" destId="{D5B3F291-940E-47CC-B3C8-7F8A067ACF15}" srcOrd="0" destOrd="0" presId="urn:microsoft.com/office/officeart/2005/8/layout/radial1"/>
    <dgm:cxn modelId="{0AA3762A-F8F2-4AE9-802D-32BB24F13DD5}" type="presParOf" srcId="{0D77191F-225E-4F9D-A8D2-9D812939A99E}" destId="{C8F180CA-4F55-4C66-AC7E-B3C2E9FD0DAD}"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0FBEF-2B1C-40D7-A4B0-389E666E9E5F}">
      <dsp:nvSpPr>
        <dsp:cNvPr id="0" name=""/>
        <dsp:cNvSpPr/>
      </dsp:nvSpPr>
      <dsp:spPr>
        <a:xfrm>
          <a:off x="2120949" y="1018486"/>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pt-PT" sz="700" kern="1200" dirty="0"/>
            <a:t>Competence holder</a:t>
          </a:r>
        </a:p>
      </dsp:txBody>
      <dsp:txXfrm>
        <a:off x="2234293" y="1131830"/>
        <a:ext cx="547271" cy="547271"/>
      </dsp:txXfrm>
    </dsp:sp>
    <dsp:sp modelId="{143DFD40-D13C-42B6-9ED9-7CF8868E4554}">
      <dsp:nvSpPr>
        <dsp:cNvPr id="0" name=""/>
        <dsp:cNvSpPr/>
      </dsp:nvSpPr>
      <dsp:spPr>
        <a:xfrm rot="16200000">
          <a:off x="2391277" y="887948"/>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2502096" y="896002"/>
        <a:ext cx="11665" cy="11665"/>
      </dsp:txXfrm>
    </dsp:sp>
    <dsp:sp modelId="{E6BC18E6-3ED8-4FE5-9FF5-8FE66A7EBB38}">
      <dsp:nvSpPr>
        <dsp:cNvPr id="0" name=""/>
        <dsp:cNvSpPr/>
      </dsp:nvSpPr>
      <dsp:spPr>
        <a:xfrm>
          <a:off x="2120949" y="11224"/>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pt-PT" sz="700" kern="1200" dirty="0"/>
            <a:t>Assessor/ Evaluator</a:t>
          </a:r>
        </a:p>
      </dsp:txBody>
      <dsp:txXfrm>
        <a:off x="2234293" y="124568"/>
        <a:ext cx="547271" cy="547271"/>
      </dsp:txXfrm>
    </dsp:sp>
    <dsp:sp modelId="{057B7CB6-8AD3-4D79-935D-949CB96617EC}">
      <dsp:nvSpPr>
        <dsp:cNvPr id="0" name=""/>
        <dsp:cNvSpPr/>
      </dsp:nvSpPr>
      <dsp:spPr>
        <a:xfrm rot="19800000">
          <a:off x="2827435" y="1139763"/>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2938253" y="1147818"/>
        <a:ext cx="11665" cy="11665"/>
      </dsp:txXfrm>
    </dsp:sp>
    <dsp:sp modelId="{197CD4BD-612F-4752-8890-798FE5B12529}">
      <dsp:nvSpPr>
        <dsp:cNvPr id="0" name=""/>
        <dsp:cNvSpPr/>
      </dsp:nvSpPr>
      <dsp:spPr>
        <a:xfrm>
          <a:off x="2993263" y="514855"/>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pt-PT" sz="700" kern="1200" dirty="0"/>
            <a:t>Employer/ Manager</a:t>
          </a:r>
        </a:p>
      </dsp:txBody>
      <dsp:txXfrm>
        <a:off x="3106607" y="628199"/>
        <a:ext cx="547271" cy="547271"/>
      </dsp:txXfrm>
    </dsp:sp>
    <dsp:sp modelId="{C3999928-2BDF-424C-A460-D0F43F2F72E2}">
      <dsp:nvSpPr>
        <dsp:cNvPr id="0" name=""/>
        <dsp:cNvSpPr/>
      </dsp:nvSpPr>
      <dsp:spPr>
        <a:xfrm rot="1800000">
          <a:off x="2827435" y="1643394"/>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2938253" y="1651449"/>
        <a:ext cx="11665" cy="11665"/>
      </dsp:txXfrm>
    </dsp:sp>
    <dsp:sp modelId="{07685494-5687-49A0-BF5A-07895CFAF98F}">
      <dsp:nvSpPr>
        <dsp:cNvPr id="0" name=""/>
        <dsp:cNvSpPr/>
      </dsp:nvSpPr>
      <dsp:spPr>
        <a:xfrm>
          <a:off x="2993263" y="1522117"/>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pt-PT" sz="700" kern="1200" dirty="0"/>
            <a:t>Professional/ Body</a:t>
          </a:r>
        </a:p>
      </dsp:txBody>
      <dsp:txXfrm>
        <a:off x="3106607" y="1635461"/>
        <a:ext cx="547271" cy="547271"/>
      </dsp:txXfrm>
    </dsp:sp>
    <dsp:sp modelId="{B03859F3-A67A-4523-8FB3-9B319208A122}">
      <dsp:nvSpPr>
        <dsp:cNvPr id="0" name=""/>
        <dsp:cNvSpPr/>
      </dsp:nvSpPr>
      <dsp:spPr>
        <a:xfrm rot="5400000">
          <a:off x="2391277" y="1895210"/>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2502096" y="1903264"/>
        <a:ext cx="11665" cy="11665"/>
      </dsp:txXfrm>
    </dsp:sp>
    <dsp:sp modelId="{EF0A4C6E-0D5A-40D6-8002-A26FA0ECC55F}">
      <dsp:nvSpPr>
        <dsp:cNvPr id="0" name=""/>
        <dsp:cNvSpPr/>
      </dsp:nvSpPr>
      <dsp:spPr>
        <a:xfrm>
          <a:off x="2120949" y="2025748"/>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pt-PT" sz="700" kern="1200" dirty="0"/>
            <a:t>Trainer/ Educator</a:t>
          </a:r>
        </a:p>
      </dsp:txBody>
      <dsp:txXfrm>
        <a:off x="2234293" y="2139092"/>
        <a:ext cx="547271" cy="547271"/>
      </dsp:txXfrm>
    </dsp:sp>
    <dsp:sp modelId="{6D5934BF-B6D3-4C13-8BBA-956E6B0F6B43}">
      <dsp:nvSpPr>
        <dsp:cNvPr id="0" name=""/>
        <dsp:cNvSpPr/>
      </dsp:nvSpPr>
      <dsp:spPr>
        <a:xfrm rot="9000000">
          <a:off x="1955120" y="1643394"/>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rot="10800000">
        <a:off x="2065939" y="1651449"/>
        <a:ext cx="11665" cy="11665"/>
      </dsp:txXfrm>
    </dsp:sp>
    <dsp:sp modelId="{C69763CE-FFD4-4122-BDC6-2942414D9FCC}">
      <dsp:nvSpPr>
        <dsp:cNvPr id="0" name=""/>
        <dsp:cNvSpPr/>
      </dsp:nvSpPr>
      <dsp:spPr>
        <a:xfrm>
          <a:off x="1248634" y="1522117"/>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pt-PT" sz="700" kern="1200" dirty="0"/>
            <a:t>Peer group</a:t>
          </a:r>
        </a:p>
      </dsp:txBody>
      <dsp:txXfrm>
        <a:off x="1361978" y="1635461"/>
        <a:ext cx="547271" cy="547271"/>
      </dsp:txXfrm>
    </dsp:sp>
    <dsp:sp modelId="{88B04C98-05F8-4CDF-B4F0-9EBB392AAB22}">
      <dsp:nvSpPr>
        <dsp:cNvPr id="0" name=""/>
        <dsp:cNvSpPr/>
      </dsp:nvSpPr>
      <dsp:spPr>
        <a:xfrm rot="12600000">
          <a:off x="1955120" y="1139763"/>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rot="10800000">
        <a:off x="2065939" y="1147818"/>
        <a:ext cx="11665" cy="11665"/>
      </dsp:txXfrm>
    </dsp:sp>
    <dsp:sp modelId="{C8F180CA-4F55-4C66-AC7E-B3C2E9FD0DAD}">
      <dsp:nvSpPr>
        <dsp:cNvPr id="0" name=""/>
        <dsp:cNvSpPr/>
      </dsp:nvSpPr>
      <dsp:spPr>
        <a:xfrm>
          <a:off x="1248634" y="514855"/>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pt-PT" sz="700" kern="1200" dirty="0"/>
            <a:t>Relevent stakeholders</a:t>
          </a:r>
        </a:p>
      </dsp:txBody>
      <dsp:txXfrm>
        <a:off x="1361978" y="628199"/>
        <a:ext cx="547271" cy="54727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3c2e0530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3c2e053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93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850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26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308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693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09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964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7630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2501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04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660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363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520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441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528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01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847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618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758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76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44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508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3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116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67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98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75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1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2"/>
            </a:gs>
          </a:gsLst>
          <a:lin ang="2698631" scaled="0"/>
        </a:gradFill>
        <a:effectLst/>
      </p:bgPr>
    </p:bg>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720000" y="1683965"/>
            <a:ext cx="5045700" cy="2340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6205575" y="3547225"/>
            <a:ext cx="22152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2"/>
            </a:gs>
            <a:gs pos="100000">
              <a:schemeClr val="dk1"/>
            </a:gs>
          </a:gsLst>
          <a:lin ang="2698631" scaled="0"/>
        </a:gradFill>
        <a:effectLst/>
      </p:bgPr>
    </p:bg>
    <p:spTree>
      <p:nvGrpSpPr>
        <p:cNvPr id="1" name="Shape 15"/>
        <p:cNvGrpSpPr/>
        <p:nvPr/>
      </p:nvGrpSpPr>
      <p:grpSpPr>
        <a:xfrm>
          <a:off x="0" y="0"/>
          <a:ext cx="0" cy="0"/>
          <a:chOff x="0" y="0"/>
          <a:chExt cx="0" cy="0"/>
        </a:xfrm>
      </p:grpSpPr>
      <p:sp>
        <p:nvSpPr>
          <p:cNvPr id="20" name="Google Shape;20;p3"/>
          <p:cNvSpPr txBox="1">
            <a:spLocks noGrp="1"/>
          </p:cNvSpPr>
          <p:nvPr>
            <p:ph type="title"/>
          </p:nvPr>
        </p:nvSpPr>
        <p:spPr>
          <a:xfrm>
            <a:off x="5573475" y="1621225"/>
            <a:ext cx="2847300" cy="841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1" name="Google Shape;21;p3"/>
          <p:cNvSpPr txBox="1">
            <a:spLocks noGrp="1"/>
          </p:cNvSpPr>
          <p:nvPr>
            <p:ph type="subTitle" idx="1"/>
          </p:nvPr>
        </p:nvSpPr>
        <p:spPr>
          <a:xfrm>
            <a:off x="4634100" y="2571750"/>
            <a:ext cx="37866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2800"/>
              <a:buNone/>
              <a:defRPr sz="16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Open Sans" panose="020B0606030504020204" pitchFamily="34" charset="0"/>
                <a:ea typeface="Open Sans" panose="020B0606030504020204" pitchFamily="34" charset="0"/>
                <a:cs typeface="Open Sans" panose="020B0606030504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_ONLY">
    <p:bg>
      <p:bgPr>
        <a:gradFill>
          <a:gsLst>
            <a:gs pos="0">
              <a:schemeClr val="dk1"/>
            </a:gs>
            <a:gs pos="100000">
              <a:schemeClr val="lt2"/>
            </a:gs>
          </a:gsLst>
          <a:lin ang="2698631" scaled="0"/>
        </a:gra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BLANK_1_1">
    <p:bg>
      <p:bgPr>
        <a:gradFill>
          <a:gsLst>
            <a:gs pos="0">
              <a:schemeClr val="dk1"/>
            </a:gs>
            <a:gs pos="100000">
              <a:schemeClr val="lt2"/>
            </a:gs>
          </a:gsLst>
          <a:lin ang="0" scaled="0"/>
        </a:gradFill>
        <a:effectLst/>
      </p:bgPr>
    </p:bg>
    <p:spTree>
      <p:nvGrpSpPr>
        <p:cNvPr id="1" name="Shape 84"/>
        <p:cNvGrpSpPr/>
        <p:nvPr/>
      </p:nvGrpSpPr>
      <p:grpSpPr>
        <a:xfrm>
          <a:off x="0" y="0"/>
          <a:ext cx="0" cy="0"/>
          <a:chOff x="0" y="0"/>
          <a:chExt cx="0" cy="0"/>
        </a:xfrm>
      </p:grpSpPr>
      <p:sp>
        <p:nvSpPr>
          <p:cNvPr id="89" name="Google Shape;89;p16"/>
          <p:cNvSpPr txBox="1">
            <a:spLocks noGrp="1"/>
          </p:cNvSpPr>
          <p:nvPr>
            <p:ph type="title"/>
          </p:nvPr>
        </p:nvSpPr>
        <p:spPr>
          <a:xfrm>
            <a:off x="1560825" y="1587425"/>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0" name="Google Shape;90;p16"/>
          <p:cNvSpPr txBox="1">
            <a:spLocks noGrp="1"/>
          </p:cNvSpPr>
          <p:nvPr>
            <p:ph type="subTitle" idx="1"/>
          </p:nvPr>
        </p:nvSpPr>
        <p:spPr>
          <a:xfrm>
            <a:off x="2355900" y="1874500"/>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1" name="Google Shape;91;p16"/>
          <p:cNvSpPr txBox="1">
            <a:spLocks noGrp="1"/>
          </p:cNvSpPr>
          <p:nvPr>
            <p:ph type="title" idx="2"/>
          </p:nvPr>
        </p:nvSpPr>
        <p:spPr>
          <a:xfrm>
            <a:off x="4784275" y="1587400"/>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2" name="Google Shape;92;p16"/>
          <p:cNvSpPr txBox="1">
            <a:spLocks noGrp="1"/>
          </p:cNvSpPr>
          <p:nvPr>
            <p:ph type="subTitle" idx="3"/>
          </p:nvPr>
        </p:nvSpPr>
        <p:spPr>
          <a:xfrm>
            <a:off x="4784275" y="1874500"/>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3" name="Google Shape;93;p16"/>
          <p:cNvSpPr txBox="1">
            <a:spLocks noGrp="1"/>
          </p:cNvSpPr>
          <p:nvPr>
            <p:ph type="title" idx="4"/>
          </p:nvPr>
        </p:nvSpPr>
        <p:spPr>
          <a:xfrm>
            <a:off x="4784275" y="3110125"/>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4" name="Google Shape;94;p16"/>
          <p:cNvSpPr txBox="1">
            <a:spLocks noGrp="1"/>
          </p:cNvSpPr>
          <p:nvPr>
            <p:ph type="subTitle" idx="5"/>
          </p:nvPr>
        </p:nvSpPr>
        <p:spPr>
          <a:xfrm>
            <a:off x="4784275" y="3397225"/>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5" name="Google Shape;95;p16"/>
          <p:cNvSpPr txBox="1">
            <a:spLocks noGrp="1"/>
          </p:cNvSpPr>
          <p:nvPr>
            <p:ph type="title" idx="6"/>
          </p:nvPr>
        </p:nvSpPr>
        <p:spPr>
          <a:xfrm>
            <a:off x="1560900" y="3110150"/>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6" name="Google Shape;96;p16"/>
          <p:cNvSpPr txBox="1">
            <a:spLocks noGrp="1"/>
          </p:cNvSpPr>
          <p:nvPr>
            <p:ph type="subTitle" idx="7"/>
          </p:nvPr>
        </p:nvSpPr>
        <p:spPr>
          <a:xfrm>
            <a:off x="2355900" y="3397225"/>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7" name="Google Shape;97;p16"/>
          <p:cNvSpPr txBox="1">
            <a:spLocks noGrp="1"/>
          </p:cNvSpPr>
          <p:nvPr>
            <p:ph type="title" idx="8" hasCustomPrompt="1"/>
          </p:nvPr>
        </p:nvSpPr>
        <p:spPr>
          <a:xfrm>
            <a:off x="717604" y="1363904"/>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8" name="Google Shape;98;p16"/>
          <p:cNvSpPr txBox="1">
            <a:spLocks noGrp="1"/>
          </p:cNvSpPr>
          <p:nvPr>
            <p:ph type="title" idx="9" hasCustomPrompt="1"/>
          </p:nvPr>
        </p:nvSpPr>
        <p:spPr>
          <a:xfrm>
            <a:off x="7393940" y="1363904"/>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99" name="Google Shape;99;p16"/>
          <p:cNvSpPr txBox="1">
            <a:spLocks noGrp="1"/>
          </p:cNvSpPr>
          <p:nvPr>
            <p:ph type="title" idx="13" hasCustomPrompt="1"/>
          </p:nvPr>
        </p:nvSpPr>
        <p:spPr>
          <a:xfrm>
            <a:off x="717604" y="2885223"/>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0" name="Google Shape;100;p16"/>
          <p:cNvSpPr txBox="1">
            <a:spLocks noGrp="1"/>
          </p:cNvSpPr>
          <p:nvPr>
            <p:ph type="title" idx="14" hasCustomPrompt="1"/>
          </p:nvPr>
        </p:nvSpPr>
        <p:spPr>
          <a:xfrm>
            <a:off x="7393940" y="2885223"/>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Title and text">
    <p:bg>
      <p:bgPr>
        <a:gradFill>
          <a:gsLst>
            <a:gs pos="0">
              <a:schemeClr val="lt2"/>
            </a:gs>
            <a:gs pos="100000">
              <a:schemeClr val="dk1"/>
            </a:gs>
          </a:gsLst>
          <a:lin ang="0" scaled="0"/>
        </a:gradFill>
        <a:effectLst/>
      </p:bgPr>
    </p:bg>
    <p:spTree>
      <p:nvGrpSpPr>
        <p:cNvPr id="1" name="Shape 70"/>
        <p:cNvGrpSpPr/>
        <p:nvPr/>
      </p:nvGrpSpPr>
      <p:grpSpPr>
        <a:xfrm>
          <a:off x="0" y="0"/>
          <a:ext cx="0" cy="0"/>
          <a:chOff x="0" y="0"/>
          <a:chExt cx="0" cy="0"/>
        </a:xfrm>
      </p:grpSpPr>
      <p:sp>
        <p:nvSpPr>
          <p:cNvPr id="75" name="Google Shape;75;p14"/>
          <p:cNvSpPr txBox="1">
            <a:spLocks noGrp="1"/>
          </p:cNvSpPr>
          <p:nvPr>
            <p:ph type="title"/>
          </p:nvPr>
        </p:nvSpPr>
        <p:spPr>
          <a:xfrm>
            <a:off x="720000" y="1233175"/>
            <a:ext cx="4461300" cy="14823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6" name="Google Shape;76;p14"/>
          <p:cNvSpPr txBox="1">
            <a:spLocks noGrp="1"/>
          </p:cNvSpPr>
          <p:nvPr>
            <p:ph type="subTitle" idx="1"/>
          </p:nvPr>
        </p:nvSpPr>
        <p:spPr>
          <a:xfrm>
            <a:off x="720000" y="2872425"/>
            <a:ext cx="4828200" cy="159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800"/>
              <a:buFont typeface="Open Sans"/>
              <a:buChar char="●"/>
              <a:defRPr sz="1400">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800"/>
              <a:buFont typeface="Open Sans"/>
              <a:buChar char="○"/>
              <a:defRPr sz="2100"/>
            </a:lvl2pPr>
            <a:lvl3pPr lvl="2" algn="ctr" rtl="0">
              <a:lnSpc>
                <a:spcPct val="100000"/>
              </a:lnSpc>
              <a:spcBef>
                <a:spcPts val="0"/>
              </a:spcBef>
              <a:spcAft>
                <a:spcPts val="0"/>
              </a:spcAft>
              <a:buSzPts val="800"/>
              <a:buFont typeface="Open Sans"/>
              <a:buChar char="■"/>
              <a:defRPr sz="2100"/>
            </a:lvl3pPr>
            <a:lvl4pPr lvl="3" algn="ctr" rtl="0">
              <a:lnSpc>
                <a:spcPct val="100000"/>
              </a:lnSpc>
              <a:spcBef>
                <a:spcPts val="0"/>
              </a:spcBef>
              <a:spcAft>
                <a:spcPts val="0"/>
              </a:spcAft>
              <a:buSzPts val="800"/>
              <a:buFont typeface="Open Sans"/>
              <a:buChar char="●"/>
              <a:defRPr sz="2100"/>
            </a:lvl4pPr>
            <a:lvl5pPr lvl="4" algn="ctr" rtl="0">
              <a:lnSpc>
                <a:spcPct val="100000"/>
              </a:lnSpc>
              <a:spcBef>
                <a:spcPts val="0"/>
              </a:spcBef>
              <a:spcAft>
                <a:spcPts val="0"/>
              </a:spcAft>
              <a:buSzPts val="1100"/>
              <a:buFont typeface="Open Sans"/>
              <a:buChar char="○"/>
              <a:defRPr sz="2100"/>
            </a:lvl5pPr>
            <a:lvl6pPr lvl="5" algn="ctr" rtl="0">
              <a:lnSpc>
                <a:spcPct val="100000"/>
              </a:lnSpc>
              <a:spcBef>
                <a:spcPts val="0"/>
              </a:spcBef>
              <a:spcAft>
                <a:spcPts val="0"/>
              </a:spcAft>
              <a:buSzPts val="1100"/>
              <a:buFont typeface="Open Sans"/>
              <a:buChar char="■"/>
              <a:defRPr sz="2100"/>
            </a:lvl6pPr>
            <a:lvl7pPr lvl="6" algn="ctr" rtl="0">
              <a:lnSpc>
                <a:spcPct val="100000"/>
              </a:lnSpc>
              <a:spcBef>
                <a:spcPts val="0"/>
              </a:spcBef>
              <a:spcAft>
                <a:spcPts val="0"/>
              </a:spcAft>
              <a:buSzPts val="700"/>
              <a:buFont typeface="Open Sans"/>
              <a:buChar char="●"/>
              <a:defRPr sz="2100"/>
            </a:lvl7pPr>
            <a:lvl8pPr lvl="7" algn="ctr" rtl="0">
              <a:lnSpc>
                <a:spcPct val="100000"/>
              </a:lnSpc>
              <a:spcBef>
                <a:spcPts val="0"/>
              </a:spcBef>
              <a:spcAft>
                <a:spcPts val="0"/>
              </a:spcAft>
              <a:buSzPts val="700"/>
              <a:buFont typeface="Open Sans"/>
              <a:buChar char="○"/>
              <a:defRPr sz="2100"/>
            </a:lvl8pPr>
            <a:lvl9pPr lvl="8" algn="ctr" rtl="0">
              <a:lnSpc>
                <a:spcPct val="100000"/>
              </a:lnSpc>
              <a:spcBef>
                <a:spcPts val="0"/>
              </a:spcBef>
              <a:spcAft>
                <a:spcPts val="0"/>
              </a:spcAft>
              <a:buSzPts val="600"/>
              <a:buFont typeface="Open Sans"/>
              <a:buChar char="■"/>
              <a:defRPr sz="2100"/>
            </a:lvl9pPr>
          </a:lstStyle>
          <a:p>
            <a:endParaRPr dirty="0"/>
          </a:p>
        </p:txBody>
      </p:sp>
    </p:spTree>
    <p:extLst>
      <p:ext uri="{BB962C8B-B14F-4D97-AF65-F5344CB8AC3E}">
        <p14:creationId xmlns:p14="http://schemas.microsoft.com/office/powerpoint/2010/main" val="231884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Section">
    <p:bg>
      <p:bgPr>
        <a:gradFill>
          <a:gsLst>
            <a:gs pos="0">
              <a:schemeClr val="lt2"/>
            </a:gs>
            <a:gs pos="100000">
              <a:schemeClr val="dk1"/>
            </a:gs>
          </a:gsLst>
          <a:lin ang="0" scaled="0"/>
        </a:gradFill>
        <a:effectLst/>
      </p:bgPr>
    </p:bg>
    <p:spTree>
      <p:nvGrpSpPr>
        <p:cNvPr id="1" name="Shape 101"/>
        <p:cNvGrpSpPr/>
        <p:nvPr/>
      </p:nvGrpSpPr>
      <p:grpSpPr>
        <a:xfrm>
          <a:off x="0" y="0"/>
          <a:ext cx="0" cy="0"/>
          <a:chOff x="0" y="0"/>
          <a:chExt cx="0" cy="0"/>
        </a:xfrm>
      </p:grpSpPr>
      <p:sp>
        <p:nvSpPr>
          <p:cNvPr id="105" name="Google Shape;105;p17"/>
          <p:cNvSpPr txBox="1">
            <a:spLocks noGrp="1"/>
          </p:cNvSpPr>
          <p:nvPr>
            <p:ph type="title"/>
          </p:nvPr>
        </p:nvSpPr>
        <p:spPr>
          <a:xfrm flipH="1">
            <a:off x="720000" y="1233175"/>
            <a:ext cx="4529700" cy="1482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6" name="Google Shape;106;p17"/>
          <p:cNvSpPr txBox="1">
            <a:spLocks noGrp="1"/>
          </p:cNvSpPr>
          <p:nvPr>
            <p:ph type="subTitle" idx="1"/>
          </p:nvPr>
        </p:nvSpPr>
        <p:spPr>
          <a:xfrm flipH="1">
            <a:off x="720000" y="2715475"/>
            <a:ext cx="2909400" cy="76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dirty="0"/>
          </a:p>
        </p:txBody>
      </p:sp>
    </p:spTree>
    <p:extLst>
      <p:ext uri="{BB962C8B-B14F-4D97-AF65-F5344CB8AC3E}">
        <p14:creationId xmlns:p14="http://schemas.microsoft.com/office/powerpoint/2010/main" val="202404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uli"/>
              <a:buChar char="●"/>
              <a:defRPr sz="1800">
                <a:solidFill>
                  <a:schemeClr val="lt1"/>
                </a:solidFill>
                <a:latin typeface="Muli"/>
                <a:ea typeface="Muli"/>
                <a:cs typeface="Muli"/>
                <a:sym typeface="Muli"/>
              </a:defRPr>
            </a:lvl1pPr>
            <a:lvl2pPr marL="914400" lvl="1"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2pPr>
            <a:lvl3pPr marL="1371600" lvl="2"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3pPr>
            <a:lvl4pPr marL="1828800" lvl="3"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4pPr>
            <a:lvl5pPr marL="2286000" lvl="4"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5pPr>
            <a:lvl6pPr marL="2743200" lvl="5"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6pPr>
            <a:lvl7pPr marL="3200400" lvl="6"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7pPr>
            <a:lvl8pPr marL="3657600" lvl="7"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8pPr>
            <a:lvl9pPr marL="4114800" lvl="8" indent="-317500">
              <a:lnSpc>
                <a:spcPct val="115000"/>
              </a:lnSpc>
              <a:spcBef>
                <a:spcPts val="1600"/>
              </a:spcBef>
              <a:spcAft>
                <a:spcPts val="1600"/>
              </a:spcAft>
              <a:buClr>
                <a:schemeClr val="lt1"/>
              </a:buClr>
              <a:buSzPts val="1400"/>
              <a:buFont typeface="Muli"/>
              <a:buChar char="■"/>
              <a:defRPr>
                <a:solidFill>
                  <a:schemeClr val="lt1"/>
                </a:solidFill>
                <a:latin typeface="Muli"/>
                <a:ea typeface="Muli"/>
                <a:cs typeface="Muli"/>
                <a:sym typeface="Muli"/>
              </a:defRPr>
            </a:lvl9pPr>
          </a:lstStyle>
          <a:p>
            <a:endParaRPr dirty="0"/>
          </a:p>
        </p:txBody>
      </p:sp>
      <p:sp>
        <p:nvSpPr>
          <p:cNvPr id="2" name="Textfeld 1">
            <a:extLst>
              <a:ext uri="{FF2B5EF4-FFF2-40B4-BE49-F238E27FC236}">
                <a16:creationId xmlns:a16="http://schemas.microsoft.com/office/drawing/2014/main" id="{3924BF3E-73A2-4A12-9ABB-D2D3F072FD77}"/>
              </a:ext>
            </a:extLst>
          </p:cNvPr>
          <p:cNvSpPr txBox="1"/>
          <p:nvPr userDrawn="1"/>
        </p:nvSpPr>
        <p:spPr>
          <a:xfrm>
            <a:off x="8155641" y="4655872"/>
            <a:ext cx="786653" cy="338554"/>
          </a:xfrm>
          <a:prstGeom prst="rect">
            <a:avLst/>
          </a:prstGeom>
          <a:noFill/>
        </p:spPr>
        <p:txBody>
          <a:bodyPr wrap="square" rtlCol="0">
            <a:spAutoFit/>
          </a:bodyPr>
          <a:lstStyle/>
          <a:p>
            <a:r>
              <a:rPr lang="de-DE" sz="1600" dirty="0">
                <a:solidFill>
                  <a:srgbClr val="1F2126"/>
                </a:solidFill>
              </a:rPr>
              <a:t>-</a:t>
            </a:r>
            <a:fld id="{83AE4949-827F-45F4-BE9C-09CD89F9EB62}" type="slidenum">
              <a:rPr lang="de-DE" sz="1600" smtClean="0">
                <a:solidFill>
                  <a:srgbClr val="1F2126"/>
                </a:solidFill>
              </a:rPr>
              <a:t>‹#›</a:t>
            </a:fld>
            <a:r>
              <a:rPr lang="de-DE" sz="1600" dirty="0">
                <a:solidFill>
                  <a:srgbClr val="1F2126"/>
                </a:solidFill>
              </a:rPr>
              <a:t>-</a:t>
            </a:r>
            <a:endParaRPr lang="en-GB" sz="1600" dirty="0">
              <a:solidFill>
                <a:srgbClr val="1F2126"/>
              </a:solidFill>
            </a:endParaRPr>
          </a:p>
        </p:txBody>
      </p:sp>
      <p:pic>
        <p:nvPicPr>
          <p:cNvPr id="8" name="Picture 15">
            <a:extLst>
              <a:ext uri="{FF2B5EF4-FFF2-40B4-BE49-F238E27FC236}">
                <a16:creationId xmlns:a16="http://schemas.microsoft.com/office/drawing/2014/main" id="{CDD55FED-D7A8-4AC2-9106-1F47479145E0}"/>
              </a:ext>
            </a:extLst>
          </p:cNvPr>
          <p:cNvPicPr>
            <a:picLocks noChangeAspect="1"/>
          </p:cNvPicPr>
          <p:nvPr userDrawn="1"/>
        </p:nvPicPr>
        <p:blipFill>
          <a:blip r:embed="rId10"/>
          <a:srcRect/>
          <a:stretch/>
        </p:blipFill>
        <p:spPr>
          <a:xfrm>
            <a:off x="6807458" y="36752"/>
            <a:ext cx="2070292" cy="474357"/>
          </a:xfrm>
          <a:prstGeom prst="rect">
            <a:avLst/>
          </a:prstGeom>
        </p:spPr>
      </p:pic>
      <p:pic>
        <p:nvPicPr>
          <p:cNvPr id="10" name="Picture 17" descr="Text&#10;&#10;Description automatically generated with medium confidence">
            <a:extLst>
              <a:ext uri="{FF2B5EF4-FFF2-40B4-BE49-F238E27FC236}">
                <a16:creationId xmlns:a16="http://schemas.microsoft.com/office/drawing/2014/main" id="{F689D618-57A4-4609-A444-63737BBCAE0A}"/>
              </a:ext>
            </a:extLst>
          </p:cNvPr>
          <p:cNvPicPr>
            <a:picLocks noChangeAspect="1"/>
          </p:cNvPicPr>
          <p:nvPr userDrawn="1"/>
        </p:nvPicPr>
        <p:blipFill>
          <a:blip r:embed="rId11"/>
          <a:stretch>
            <a:fillRect/>
          </a:stretch>
        </p:blipFill>
        <p:spPr>
          <a:xfrm>
            <a:off x="266250" y="71894"/>
            <a:ext cx="1778558" cy="373131"/>
          </a:xfrm>
          <a:prstGeom prst="rect">
            <a:avLst/>
          </a:prstGeom>
        </p:spPr>
      </p:pic>
      <p:sp>
        <p:nvSpPr>
          <p:cNvPr id="11" name="TextBox 19">
            <a:extLst>
              <a:ext uri="{FF2B5EF4-FFF2-40B4-BE49-F238E27FC236}">
                <a16:creationId xmlns:a16="http://schemas.microsoft.com/office/drawing/2014/main" id="{A7980B84-B7AD-408E-979D-4DBE9CDC451C}"/>
              </a:ext>
            </a:extLst>
          </p:cNvPr>
          <p:cNvSpPr txBox="1"/>
          <p:nvPr userDrawn="1"/>
        </p:nvSpPr>
        <p:spPr>
          <a:xfrm>
            <a:off x="1887416" y="4655872"/>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12" name="Grafik 11">
            <a:extLst>
              <a:ext uri="{FF2B5EF4-FFF2-40B4-BE49-F238E27FC236}">
                <a16:creationId xmlns:a16="http://schemas.microsoft.com/office/drawing/2014/main" id="{98D67078-DB48-4C81-9461-6B526271E3AB}"/>
              </a:ext>
            </a:extLst>
          </p:cNvPr>
          <p:cNvPicPr>
            <a:picLocks noChangeAspect="1"/>
          </p:cNvPicPr>
          <p:nvPr userDrawn="1"/>
        </p:nvPicPr>
        <p:blipFill>
          <a:blip r:embed="rId12"/>
          <a:stretch>
            <a:fillRect/>
          </a:stretch>
        </p:blipFill>
        <p:spPr>
          <a:xfrm>
            <a:off x="201706" y="4667252"/>
            <a:ext cx="838200" cy="29527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9" r:id="rId5"/>
    <p:sldLayoutId id="2147483662" r:id="rId6"/>
    <p:sldLayoutId id="2147483674"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anqep.gov.pt/np4/753.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orldweather.wmo.int/tt_cat/systems.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YPpBAHCUJc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valamis.com/hub/skills-matri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oecd-ilibrary.org/social-issues-migration-health/the-recognition-of-prior-learning_2d9fb06a-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valamis.com/hub/skills-matri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valamis.com/hub/skills-matri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valamis.com/hub/skills-matri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freepik.com/free-photo/close-up-businessman-reading-reports-discussing-them-with-female-colleague_2448475.htm"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www.imperial.ac.uk/media/imperial-college/administration-and-support-services/staff-development/public/postdocs/tipsheets/5-Skills-Analysis_2020_correct.pdf" TargetMode="External"/><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unesdoc.unesco.org/ark:/48223/pf000037490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unesdoc.unesco.org/ark:/48223/pf000037490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a:spLocks/>
          </p:cNvSpPr>
          <p:nvPr/>
        </p:nvSpPr>
        <p:spPr>
          <a:xfrm>
            <a:off x="0" y="2984444"/>
            <a:ext cx="9143999" cy="13674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US" sz="2400" dirty="0">
                <a:solidFill>
                  <a:srgbClr val="1F2126"/>
                </a:solidFill>
              </a:rPr>
              <a:t>In-Service Training Programme</a:t>
            </a:r>
            <a:br>
              <a:rPr lang="en-US" sz="2400" dirty="0">
                <a:solidFill>
                  <a:srgbClr val="1F2126"/>
                </a:solidFill>
              </a:rPr>
            </a:br>
            <a:r>
              <a:rPr lang="en-US" sz="2400" dirty="0">
                <a:solidFill>
                  <a:srgbClr val="1F2126"/>
                </a:solidFill>
              </a:rPr>
              <a:t>and Toolkit for Validation of Skills</a:t>
            </a:r>
            <a:br>
              <a:rPr lang="en-US" sz="2400" b="0" dirty="0">
                <a:solidFill>
                  <a:srgbClr val="1F2126"/>
                </a:solidFill>
              </a:rPr>
            </a:br>
            <a:br>
              <a:rPr lang="en-US" sz="1000" b="0" dirty="0">
                <a:solidFill>
                  <a:srgbClr val="1F2126"/>
                </a:solidFill>
              </a:rPr>
            </a:br>
            <a:r>
              <a:rPr lang="en-US" sz="2000" dirty="0">
                <a:solidFill>
                  <a:srgbClr val="1F2126"/>
                </a:solidFill>
              </a:rPr>
              <a:t>Part B: models for the identification, recognition </a:t>
            </a:r>
          </a:p>
          <a:p>
            <a:pPr algn="ctr"/>
            <a:r>
              <a:rPr lang="en-US" sz="2000" dirty="0">
                <a:solidFill>
                  <a:srgbClr val="1F2126"/>
                </a:solidFill>
              </a:rPr>
              <a:t>and communication of transversal skills</a:t>
            </a:r>
            <a:br>
              <a:rPr lang="en-US" sz="2000" dirty="0">
                <a:solidFill>
                  <a:srgbClr val="1F2126"/>
                </a:solidFill>
              </a:rPr>
            </a:br>
            <a:r>
              <a:rPr lang="en-US" sz="2000" dirty="0">
                <a:solidFill>
                  <a:srgbClr val="1F2126"/>
                </a:solidFill>
              </a:rPr>
              <a:t> </a:t>
            </a:r>
            <a:r>
              <a:rPr lang="en-US" sz="2200" dirty="0">
                <a:solidFill>
                  <a:schemeClr val="tx1"/>
                </a:solidFill>
              </a:rPr>
              <a:t>Module B: Models for the recognition of transversal skills</a:t>
            </a:r>
            <a:endParaRPr lang="en-IE" sz="2200" dirty="0">
              <a:solidFill>
                <a:schemeClr val="tx1"/>
              </a:solidFill>
            </a:endParaRP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2"/>
          <a:srcRect/>
          <a:stretch/>
        </p:blipFill>
        <p:spPr>
          <a:xfrm>
            <a:off x="1587896" y="1070218"/>
            <a:ext cx="5968208" cy="1367470"/>
          </a:xfrm>
          <a:prstGeom prst="rect">
            <a:avLst/>
          </a:prstGeom>
        </p:spPr>
      </p:pic>
    </p:spTree>
    <p:extLst>
      <p:ext uri="{BB962C8B-B14F-4D97-AF65-F5344CB8AC3E}">
        <p14:creationId xmlns:p14="http://schemas.microsoft.com/office/powerpoint/2010/main" val="234568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A2:</a:t>
            </a:r>
            <a:br>
              <a:rPr lang="en-GB" sz="4000" dirty="0">
                <a:solidFill>
                  <a:schemeClr val="bg1"/>
                </a:solidFill>
              </a:rPr>
            </a:br>
            <a:r>
              <a:rPr lang="pt-PT" sz="4000" dirty="0">
                <a:solidFill>
                  <a:srgbClr val="FFFF00"/>
                </a:solidFill>
              </a:rPr>
              <a:t>Stages of a skills recognition process</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58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Stages of a skill’s recognition process</a:t>
            </a:r>
          </a:p>
          <a:p>
            <a:pPr algn="l"/>
            <a:r>
              <a:rPr lang="en-IE" dirty="0"/>
              <a:t> </a:t>
            </a:r>
            <a:endParaRPr lang="en-GB" dirty="0"/>
          </a:p>
          <a:p>
            <a:pPr algn="l"/>
            <a:r>
              <a:rPr lang="en-US" dirty="0">
                <a:solidFill>
                  <a:schemeClr val="bg1"/>
                </a:solidFill>
              </a:rPr>
              <a:t>The stages of a skill’s recognition process can vary depending on the specific context and purpose of the recognition process. However, some common stages are presented in the next slide. Additionally, some processes may involve additional stages, such as opportunities for further development.</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3"/>
              </a:rPr>
              <a:t>www.anqep.gov.pt/np4/753.html</a:t>
            </a:r>
            <a:r>
              <a:rPr lang="en-US" sz="1200" dirty="0">
                <a:solidFill>
                  <a:schemeClr val="bg1"/>
                </a:solidFill>
              </a:rPr>
              <a:t> </a:t>
            </a:r>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84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Stages of a skill’s recognition process</a:t>
            </a:r>
          </a:p>
          <a:p>
            <a:pPr algn="l"/>
            <a:endParaRPr lang="en-US" b="1" dirty="0">
              <a:solidFill>
                <a:srgbClr val="FFFF00"/>
              </a:solidFill>
            </a:endParaRPr>
          </a:p>
          <a:p>
            <a:pPr algn="l">
              <a:buFont typeface="+mj-lt"/>
              <a:buAutoNum type="arabicPeriod"/>
            </a:pPr>
            <a:r>
              <a:rPr lang="en-US" dirty="0">
                <a:solidFill>
                  <a:srgbClr val="FFFF00"/>
                </a:solidFill>
              </a:rPr>
              <a:t>Initial assessment</a:t>
            </a:r>
            <a:r>
              <a:rPr lang="en-US" dirty="0">
                <a:solidFill>
                  <a:schemeClr val="bg1"/>
                </a:solidFill>
              </a:rPr>
              <a:t>: This involves an initial evaluation of the holder's skills and knowledge to determine their level of proficiency.</a:t>
            </a:r>
          </a:p>
          <a:p>
            <a:pPr algn="l">
              <a:buFont typeface="+mj-lt"/>
              <a:buAutoNum type="arabicPeriod"/>
            </a:pPr>
            <a:endParaRPr lang="en-US" dirty="0">
              <a:solidFill>
                <a:schemeClr val="bg1"/>
              </a:solidFill>
            </a:endParaRPr>
          </a:p>
          <a:p>
            <a:pPr algn="l">
              <a:buFont typeface="+mj-lt"/>
              <a:buAutoNum type="arabicPeriod"/>
            </a:pPr>
            <a:r>
              <a:rPr lang="en-US" dirty="0">
                <a:solidFill>
                  <a:srgbClr val="FFFF00"/>
                </a:solidFill>
              </a:rPr>
              <a:t>Evidence gathering</a:t>
            </a:r>
            <a:r>
              <a:rPr lang="en-US" dirty="0">
                <a:solidFill>
                  <a:schemeClr val="bg1"/>
                </a:solidFill>
              </a:rPr>
              <a:t>: This stage involves gathering evidence to support the holder’s evidence of skill. This may involve collecting work samples, certifications, references, and other documentation.</a:t>
            </a: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86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Stages of a skill’s recognition process</a:t>
            </a:r>
          </a:p>
          <a:p>
            <a:pPr marL="114300" indent="0" algn="l"/>
            <a:endParaRPr lang="en-US" b="1" dirty="0">
              <a:solidFill>
                <a:srgbClr val="FFFF00"/>
              </a:solidFill>
            </a:endParaRPr>
          </a:p>
          <a:p>
            <a:pPr algn="l">
              <a:buFont typeface="+mj-lt"/>
              <a:buAutoNum type="arabicPeriod" startAt="3"/>
            </a:pPr>
            <a:r>
              <a:rPr lang="en-US" dirty="0">
                <a:solidFill>
                  <a:srgbClr val="FFFF00"/>
                </a:solidFill>
              </a:rPr>
              <a:t>Evaluation</a:t>
            </a:r>
            <a:r>
              <a:rPr lang="en-US" dirty="0">
                <a:solidFill>
                  <a:schemeClr val="bg1"/>
                </a:solidFill>
              </a:rPr>
              <a:t>: This stage involves evaluating the evidence collected to determine whether the skill holder meets the required standards for the skill. This may involve assessments, interviews, or other methods of evaluation.</a:t>
            </a:r>
          </a:p>
          <a:p>
            <a:pPr algn="l">
              <a:buFont typeface="+mj-lt"/>
              <a:buAutoNum type="arabicPeriod" startAt="3"/>
            </a:pPr>
            <a:endParaRPr lang="en-US" dirty="0">
              <a:solidFill>
                <a:schemeClr val="bg1"/>
              </a:solidFill>
            </a:endParaRPr>
          </a:p>
          <a:p>
            <a:pPr algn="l">
              <a:buFont typeface="+mj-lt"/>
              <a:buAutoNum type="arabicPeriod" startAt="3"/>
            </a:pPr>
            <a:r>
              <a:rPr lang="en-US" dirty="0">
                <a:solidFill>
                  <a:srgbClr val="FFFF00"/>
                </a:solidFill>
              </a:rPr>
              <a:t>Feedback and reflection</a:t>
            </a:r>
            <a:r>
              <a:rPr lang="en-US" dirty="0">
                <a:solidFill>
                  <a:schemeClr val="bg1"/>
                </a:solidFill>
              </a:rPr>
              <a:t>: This stage involves providing feedback to the skill holder on strengths and areas for improvement. The skill holder may also reflect on their own performance and identify areas for further development.</a:t>
            </a: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03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Stages of a skill’s recognition process</a:t>
            </a:r>
          </a:p>
          <a:p>
            <a:pPr marL="114300" indent="0" algn="l"/>
            <a:endParaRPr lang="en-US" b="1" dirty="0">
              <a:solidFill>
                <a:srgbClr val="FFFF00"/>
              </a:solidFill>
            </a:endParaRPr>
          </a:p>
          <a:p>
            <a:pPr algn="l">
              <a:buFont typeface="+mj-lt"/>
              <a:buAutoNum type="arabicPeriod" startAt="5"/>
            </a:pPr>
            <a:r>
              <a:rPr lang="en-US" dirty="0">
                <a:solidFill>
                  <a:srgbClr val="FFFF00"/>
                </a:solidFill>
              </a:rPr>
              <a:t>Certification or recognition</a:t>
            </a:r>
            <a:r>
              <a:rPr lang="en-US" dirty="0"/>
              <a:t>: This stage involves awarding a certification or recognition to the skill holder if they have met the required standards for the skill. This can involve issuing a certificate or badge or adding a qualification to the skill holder's resume or professional profile.</a:t>
            </a:r>
          </a:p>
          <a:p>
            <a:pPr algn="l">
              <a:buFont typeface="+mj-lt"/>
              <a:buAutoNum type="arabicPeriod" startAt="5"/>
            </a:pPr>
            <a:endParaRPr lang="en-US" dirty="0"/>
          </a:p>
          <a:p>
            <a:pPr algn="l">
              <a:buFont typeface="+mj-lt"/>
              <a:buAutoNum type="arabicPeriod" startAt="5"/>
            </a:pPr>
            <a:r>
              <a:rPr lang="en-US" dirty="0">
                <a:solidFill>
                  <a:srgbClr val="FFFF00"/>
                </a:solidFill>
              </a:rPr>
              <a:t>Review and renewal</a:t>
            </a:r>
            <a:r>
              <a:rPr lang="en-US" dirty="0"/>
              <a:t>: This stage involves periodically reviewing the holder's skills and knowledge to ensure they continue to meet the required standards for competence. This may involve re-certification or renewal of the recognition.</a:t>
            </a:r>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52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A3:</a:t>
            </a:r>
            <a:br>
              <a:rPr lang="en-GB" sz="4000" dirty="0">
                <a:solidFill>
                  <a:schemeClr val="bg1"/>
                </a:solidFill>
              </a:rPr>
            </a:br>
            <a:r>
              <a:rPr lang="en-US" sz="4000" dirty="0">
                <a:solidFill>
                  <a:schemeClr val="bg1"/>
                </a:solidFill>
              </a:rPr>
              <a:t>Tools to support </a:t>
            </a:r>
            <a:br>
              <a:rPr lang="en-US" sz="4000" dirty="0">
                <a:solidFill>
                  <a:schemeClr val="bg1"/>
                </a:solidFill>
              </a:rPr>
            </a:br>
            <a:r>
              <a:rPr lang="en-US" sz="4000" dirty="0">
                <a:solidFill>
                  <a:srgbClr val="FFFF00"/>
                </a:solidFill>
              </a:rPr>
              <a:t>the assessment </a:t>
            </a:r>
            <a:br>
              <a:rPr lang="en-US" sz="4000" dirty="0">
                <a:solidFill>
                  <a:srgbClr val="FFFF00"/>
                </a:solidFill>
              </a:rPr>
            </a:br>
            <a:r>
              <a:rPr lang="en-US" sz="4000" dirty="0">
                <a:solidFill>
                  <a:srgbClr val="FFFF00"/>
                </a:solidFill>
              </a:rPr>
              <a:t>of transversal skills</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04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chemeClr val="bg1"/>
                </a:solidFill>
              </a:rPr>
              <a:t>Tools to support </a:t>
            </a:r>
            <a:r>
              <a:rPr lang="en-US" sz="1600" b="1" dirty="0">
                <a:solidFill>
                  <a:srgbClr val="FFFF00"/>
                </a:solidFill>
              </a:rPr>
              <a:t>the assessment of transversal skills</a:t>
            </a:r>
            <a:r>
              <a:rPr lang="en-IE" dirty="0"/>
              <a:t> </a:t>
            </a:r>
            <a:endParaRPr lang="en-GB" dirty="0"/>
          </a:p>
          <a:p>
            <a:pPr algn="l"/>
            <a:endParaRPr lang="en-US" dirty="0">
              <a:solidFill>
                <a:schemeClr val="bg1"/>
              </a:solidFill>
            </a:endParaRPr>
          </a:p>
          <a:p>
            <a:pPr algn="l"/>
            <a:r>
              <a:rPr lang="en-US" dirty="0">
                <a:solidFill>
                  <a:schemeClr val="bg1"/>
                </a:solidFill>
              </a:rPr>
              <a:t>There are various tools that can support the assessment of competences. Assessments may involve the use of multiple tools to provide a more comprehensive view of the holder’s skills. Next are presented some examples of assessment tools.</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3"/>
              </a:rPr>
              <a:t>https://worldweather.wmo.int/tt_cat/systems.php</a:t>
            </a:r>
            <a:r>
              <a:rPr lang="en-US" sz="1200" dirty="0">
                <a:solidFill>
                  <a:schemeClr val="bg1"/>
                </a:solidFill>
              </a:rPr>
              <a:t> </a:t>
            </a:r>
          </a:p>
          <a:p>
            <a:pPr algn="l"/>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12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chemeClr val="bg1"/>
                </a:solidFill>
              </a:rPr>
              <a:t>Tools to support </a:t>
            </a:r>
            <a:r>
              <a:rPr lang="en-US" sz="1600" b="1" dirty="0">
                <a:solidFill>
                  <a:srgbClr val="FFFF00"/>
                </a:solidFill>
              </a:rPr>
              <a:t>the assessment of transversal skills</a:t>
            </a:r>
            <a:r>
              <a:rPr lang="en-IE" dirty="0"/>
              <a:t> </a:t>
            </a:r>
            <a:endParaRPr lang="en-GB" dirty="0"/>
          </a:p>
          <a:p>
            <a:pPr marL="114300" indent="0" algn="l"/>
            <a:endParaRPr lang="en-US" b="1" dirty="0">
              <a:solidFill>
                <a:srgbClr val="FFFF00"/>
              </a:solidFill>
            </a:endParaRPr>
          </a:p>
          <a:p>
            <a:pPr algn="l"/>
            <a:r>
              <a:rPr lang="en-US" dirty="0">
                <a:solidFill>
                  <a:srgbClr val="FFFF00"/>
                </a:solidFill>
              </a:rPr>
              <a:t>Self-assessment tools:</a:t>
            </a:r>
            <a:r>
              <a:rPr lang="en-US" dirty="0"/>
              <a:t> These tools allow competence holders to assess their own skills and knowledge against a set of criteria. Self-assessment tools can be useful for providing a starting point for further assessment and identifying areas for improvement.</a:t>
            </a:r>
          </a:p>
          <a:p>
            <a:pPr algn="l"/>
            <a:endParaRPr lang="en-US" dirty="0"/>
          </a:p>
          <a:p>
            <a:pPr algn="l"/>
            <a:r>
              <a:rPr lang="en-US" dirty="0">
                <a:solidFill>
                  <a:srgbClr val="FFFF00"/>
                </a:solidFill>
              </a:rPr>
              <a:t>Standardised tests and assessments: </a:t>
            </a:r>
            <a:r>
              <a:rPr lang="en-US" dirty="0"/>
              <a:t>These tools use standardised measures and procedures to assess skills in a particular area. </a:t>
            </a:r>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793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chemeClr val="bg1"/>
                </a:solidFill>
              </a:rPr>
              <a:t>Tools to support </a:t>
            </a:r>
            <a:r>
              <a:rPr lang="en-US" sz="1600" b="1" dirty="0">
                <a:solidFill>
                  <a:srgbClr val="FFFF00"/>
                </a:solidFill>
              </a:rPr>
              <a:t>the assessment of transversal skills</a:t>
            </a:r>
            <a:r>
              <a:rPr lang="en-IE" dirty="0"/>
              <a:t> </a:t>
            </a:r>
            <a:endParaRPr lang="en-GB" dirty="0"/>
          </a:p>
          <a:p>
            <a:pPr marL="114300" indent="0" algn="l"/>
            <a:endParaRPr lang="en-US" b="1" dirty="0">
              <a:solidFill>
                <a:srgbClr val="FFFF00"/>
              </a:solidFill>
            </a:endParaRPr>
          </a:p>
          <a:p>
            <a:pPr algn="l"/>
            <a:r>
              <a:rPr lang="en-US" dirty="0">
                <a:solidFill>
                  <a:srgbClr val="FFFF00"/>
                </a:solidFill>
              </a:rPr>
              <a:t>Performance assessments: </a:t>
            </a:r>
            <a:r>
              <a:rPr lang="en-US" dirty="0"/>
              <a:t>These tools are used to assess skills by observing  the competence holder when performing a task or job. Performance assessments can be useful for evaluating practical skills and knowledge in a real-world context.</a:t>
            </a:r>
          </a:p>
          <a:p>
            <a:pPr algn="l"/>
            <a:endParaRPr lang="en-US" dirty="0"/>
          </a:p>
          <a:p>
            <a:pPr algn="l"/>
            <a:r>
              <a:rPr lang="en-US" dirty="0">
                <a:solidFill>
                  <a:srgbClr val="FFFF00"/>
                </a:solidFill>
              </a:rPr>
              <a:t>Portfolios: </a:t>
            </a:r>
            <a:r>
              <a:rPr lang="en-US" dirty="0"/>
              <a:t>Portfolios are collections of evidence that demonstrate the holder's skills and knowledge. Portfolios can include work samples, certifications, and other documentation, and can be useful for providing a comprehensive view of the holder’s competences.</a:t>
            </a:r>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985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chemeClr val="bg1"/>
                </a:solidFill>
              </a:rPr>
              <a:t>Tools to support </a:t>
            </a:r>
            <a:r>
              <a:rPr lang="en-US" sz="1600" b="1" dirty="0">
                <a:solidFill>
                  <a:srgbClr val="FFFF00"/>
                </a:solidFill>
              </a:rPr>
              <a:t>the assessment of transversal skills</a:t>
            </a:r>
            <a:r>
              <a:rPr lang="en-IE" dirty="0"/>
              <a:t> </a:t>
            </a:r>
            <a:endParaRPr lang="en-GB" dirty="0"/>
          </a:p>
          <a:p>
            <a:pPr marL="114300" indent="0" algn="l"/>
            <a:endParaRPr lang="en-US" b="1" dirty="0">
              <a:solidFill>
                <a:srgbClr val="FFFF00"/>
              </a:solidFill>
            </a:endParaRPr>
          </a:p>
          <a:p>
            <a:pPr algn="l"/>
            <a:r>
              <a:rPr lang="en-US" dirty="0">
                <a:solidFill>
                  <a:srgbClr val="FFFF00"/>
                </a:solidFill>
              </a:rPr>
              <a:t>Peer evaluations: </a:t>
            </a:r>
            <a:r>
              <a:rPr lang="en-US" dirty="0"/>
              <a:t>Peer evaluations involve the assessment of competence by colleagues or other professionals in the same field. Peer evaluations can provide valuable feedback and insights into the holder’s skills from a different perspective.</a:t>
            </a:r>
          </a:p>
          <a:p>
            <a:pPr algn="l"/>
            <a:endParaRPr lang="en-US" dirty="0"/>
          </a:p>
          <a:p>
            <a:pPr algn="l"/>
            <a:r>
              <a:rPr lang="en-US" dirty="0">
                <a:solidFill>
                  <a:srgbClr val="FFFF00"/>
                </a:solidFill>
              </a:rPr>
              <a:t>Interviews: </a:t>
            </a:r>
            <a:r>
              <a:rPr lang="en-US" dirty="0"/>
              <a:t>Interviews can be used to assess competence through the questioning of the competence holder on their knowledge, skills, and experience. Interviews can be useful for evaluating transversal skills as well as knowledge and expertise.</a:t>
            </a:r>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44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0" scaled="0"/>
        </a:gradFill>
        <a:effectLst/>
      </p:bgPr>
    </p:bg>
    <p:spTree>
      <p:nvGrpSpPr>
        <p:cNvPr id="1" name="Shape 226"/>
        <p:cNvGrpSpPr/>
        <p:nvPr/>
      </p:nvGrpSpPr>
      <p:grpSpPr>
        <a:xfrm>
          <a:off x="0" y="0"/>
          <a:ext cx="0" cy="0"/>
          <a:chOff x="0" y="0"/>
          <a:chExt cx="0" cy="0"/>
        </a:xfrm>
      </p:grpSpPr>
      <p:sp>
        <p:nvSpPr>
          <p:cNvPr id="228" name="Google Shape;228;p32"/>
          <p:cNvSpPr txBox="1">
            <a:spLocks noGrp="1"/>
          </p:cNvSpPr>
          <p:nvPr>
            <p:ph type="title"/>
          </p:nvPr>
        </p:nvSpPr>
        <p:spPr>
          <a:xfrm>
            <a:off x="1560825" y="1587425"/>
            <a:ext cx="2164505" cy="421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1800" dirty="0"/>
              <a:t>Introduction</a:t>
            </a:r>
            <a:endParaRPr sz="1800" dirty="0"/>
          </a:p>
        </p:txBody>
      </p:sp>
      <p:sp>
        <p:nvSpPr>
          <p:cNvPr id="230" name="Google Shape;230;p32"/>
          <p:cNvSpPr txBox="1">
            <a:spLocks noGrp="1"/>
          </p:cNvSpPr>
          <p:nvPr>
            <p:ph type="title" idx="2"/>
          </p:nvPr>
        </p:nvSpPr>
        <p:spPr>
          <a:xfrm>
            <a:off x="4359599" y="1710971"/>
            <a:ext cx="3450261" cy="414665"/>
          </a:xfrm>
          <a:prstGeom prst="rect">
            <a:avLst/>
          </a:prstGeom>
        </p:spPr>
        <p:txBody>
          <a:bodyPr spcFirstLastPara="1" wrap="square" lIns="0" tIns="0" rIns="0" bIns="0" anchor="ctr" anchorCtr="0">
            <a:noAutofit/>
          </a:bodyPr>
          <a:lstStyle/>
          <a:p>
            <a:r>
              <a:rPr lang="de-DE" dirty="0"/>
              <a:t>About the topic </a:t>
            </a:r>
            <a:br>
              <a:rPr lang="de-DE" dirty="0"/>
            </a:br>
            <a:r>
              <a:rPr lang="en-US" dirty="0">
                <a:solidFill>
                  <a:srgbClr val="FFFF00"/>
                </a:solidFill>
              </a:rPr>
              <a:t>Models for the recognition of transversal skills</a:t>
            </a:r>
            <a:endParaRPr dirty="0"/>
          </a:p>
        </p:txBody>
      </p:sp>
      <p:sp>
        <p:nvSpPr>
          <p:cNvPr id="246" name="Google Shape;246;p32"/>
          <p:cNvSpPr txBox="1">
            <a:spLocks noGrp="1"/>
          </p:cNvSpPr>
          <p:nvPr>
            <p:ph type="title" idx="8"/>
          </p:nvPr>
        </p:nvSpPr>
        <p:spPr>
          <a:xfrm>
            <a:off x="628592" y="1363904"/>
            <a:ext cx="1028700" cy="55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A</a:t>
            </a:r>
            <a:endParaRPr dirty="0"/>
          </a:p>
        </p:txBody>
      </p:sp>
      <p:sp>
        <p:nvSpPr>
          <p:cNvPr id="247" name="Google Shape;247;p32"/>
          <p:cNvSpPr txBox="1">
            <a:spLocks noGrp="1"/>
          </p:cNvSpPr>
          <p:nvPr>
            <p:ph type="title" idx="9"/>
          </p:nvPr>
        </p:nvSpPr>
        <p:spPr>
          <a:xfrm>
            <a:off x="0" y="2143222"/>
            <a:ext cx="1028700" cy="554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dirty="0"/>
              <a:t>B</a:t>
            </a:r>
            <a:endParaRPr dirty="0"/>
          </a:p>
        </p:txBody>
      </p:sp>
      <p:cxnSp>
        <p:nvCxnSpPr>
          <p:cNvPr id="236" name="Google Shape;236;p32"/>
          <p:cNvCxnSpPr/>
          <p:nvPr/>
        </p:nvCxnSpPr>
        <p:spPr>
          <a:xfrm rot="10800000">
            <a:off x="720000" y="2697622"/>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32"/>
          <p:cNvCxnSpPr/>
          <p:nvPr/>
        </p:nvCxnSpPr>
        <p:spPr>
          <a:xfrm rot="10800000">
            <a:off x="720000" y="1892060"/>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40" name="Google Shape;240;p32"/>
          <p:cNvCxnSpPr>
            <a:cxnSpLocks/>
          </p:cNvCxnSpPr>
          <p:nvPr/>
        </p:nvCxnSpPr>
        <p:spPr>
          <a:xfrm>
            <a:off x="657614" y="1287444"/>
            <a:ext cx="0" cy="2662820"/>
          </a:xfrm>
          <a:prstGeom prst="straightConnector1">
            <a:avLst/>
          </a:prstGeom>
          <a:noFill/>
          <a:ln w="19050" cap="flat" cmpd="sng">
            <a:solidFill>
              <a:schemeClr val="lt1"/>
            </a:solidFill>
            <a:prstDash val="solid"/>
            <a:round/>
            <a:headEnd type="none" w="med" len="med"/>
            <a:tailEnd type="none" w="med" len="med"/>
          </a:ln>
        </p:spPr>
      </p:cxnSp>
      <p:sp>
        <p:nvSpPr>
          <p:cNvPr id="33" name="Google Shape;228;p32">
            <a:extLst>
              <a:ext uri="{FF2B5EF4-FFF2-40B4-BE49-F238E27FC236}">
                <a16:creationId xmlns:a16="http://schemas.microsoft.com/office/drawing/2014/main" id="{D48773A4-A640-42C3-A73F-58EC066A2BBE}"/>
              </a:ext>
            </a:extLst>
          </p:cNvPr>
          <p:cNvSpPr txBox="1">
            <a:spLocks/>
          </p:cNvSpPr>
          <p:nvPr/>
        </p:nvSpPr>
        <p:spPr>
          <a:xfrm>
            <a:off x="1537949" y="2364694"/>
            <a:ext cx="2187378" cy="421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en-GB" sz="1800" dirty="0"/>
              <a:t>Training phase </a:t>
            </a:r>
          </a:p>
        </p:txBody>
      </p:sp>
      <p:sp>
        <p:nvSpPr>
          <p:cNvPr id="34" name="Google Shape;230;p32">
            <a:extLst>
              <a:ext uri="{FF2B5EF4-FFF2-40B4-BE49-F238E27FC236}">
                <a16:creationId xmlns:a16="http://schemas.microsoft.com/office/drawing/2014/main" id="{49137F48-784B-42AB-90A2-5632C077AB5A}"/>
              </a:ext>
            </a:extLst>
          </p:cNvPr>
          <p:cNvSpPr txBox="1">
            <a:spLocks/>
          </p:cNvSpPr>
          <p:nvPr/>
        </p:nvSpPr>
        <p:spPr>
          <a:xfrm>
            <a:off x="4373154" y="2571750"/>
            <a:ext cx="3436699" cy="41466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de-DE" dirty="0"/>
              <a:t>Group work</a:t>
            </a:r>
            <a:br>
              <a:rPr lang="de-DE" dirty="0"/>
            </a:br>
            <a:r>
              <a:rPr lang="en-US" dirty="0">
                <a:solidFill>
                  <a:srgbClr val="FFFF00"/>
                </a:solidFill>
              </a:rPr>
              <a:t>Involving individuals in their skills’ </a:t>
            </a:r>
            <a:r>
              <a:rPr lang="en-US">
                <a:solidFill>
                  <a:srgbClr val="FFFF00"/>
                </a:solidFill>
              </a:rPr>
              <a:t>recognition process</a:t>
            </a:r>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444819"/>
          </a:xfrm>
          <a:prstGeom prst="rect">
            <a:avLst/>
          </a:prstGeom>
        </p:spPr>
        <p:txBody>
          <a:bodyPr spcFirstLastPara="1" wrap="square" lIns="91425" tIns="91425" rIns="91425" bIns="91425" anchor="t" anchorCtr="0">
            <a:noAutofit/>
          </a:bodyPr>
          <a:lstStyle/>
          <a:p>
            <a:pPr marL="114300" indent="0" algn="l"/>
            <a:r>
              <a:rPr lang="en-US" b="1" i="0" dirty="0">
                <a:solidFill>
                  <a:srgbClr val="FFFF00"/>
                </a:solidFill>
                <a:effectLst/>
              </a:rPr>
              <a:t>Assessment tools - Competence skills </a:t>
            </a:r>
            <a:r>
              <a:rPr lang="en-US" b="1" dirty="0">
                <a:solidFill>
                  <a:srgbClr val="FFFF00"/>
                </a:solidFill>
              </a:rPr>
              <a:t>a</a:t>
            </a:r>
            <a:r>
              <a:rPr lang="en-US" b="1" i="0" dirty="0">
                <a:solidFill>
                  <a:srgbClr val="FFFF00"/>
                </a:solidFill>
                <a:effectLst/>
              </a:rPr>
              <a:t>ssessment</a:t>
            </a:r>
          </a:p>
          <a:p>
            <a:pPr marL="114300" indent="0" algn="l"/>
            <a:endParaRPr lang="en-US" b="1" dirty="0">
              <a:solidFill>
                <a:srgbClr val="FFFF00"/>
              </a:solidFill>
            </a:endParaRPr>
          </a:p>
          <a:p>
            <a:pPr marL="114300" indent="0" algn="l"/>
            <a:endParaRPr lang="en-US" b="1"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agem 8">
            <a:hlinkClick r:id="rId3"/>
            <a:extLst>
              <a:ext uri="{FF2B5EF4-FFF2-40B4-BE49-F238E27FC236}">
                <a16:creationId xmlns:a16="http://schemas.microsoft.com/office/drawing/2014/main" id="{8BDB744A-554D-A1C2-57C0-53E99E644CB9}"/>
              </a:ext>
            </a:extLst>
          </p:cNvPr>
          <p:cNvPicPr>
            <a:picLocks noChangeAspect="1"/>
          </p:cNvPicPr>
          <p:nvPr/>
        </p:nvPicPr>
        <p:blipFill>
          <a:blip r:embed="rId4"/>
          <a:stretch>
            <a:fillRect/>
          </a:stretch>
        </p:blipFill>
        <p:spPr>
          <a:xfrm>
            <a:off x="2233383" y="1569212"/>
            <a:ext cx="4383833" cy="2449895"/>
          </a:xfrm>
          <a:prstGeom prst="rect">
            <a:avLst/>
          </a:prstGeom>
        </p:spPr>
      </p:pic>
      <p:sp>
        <p:nvSpPr>
          <p:cNvPr id="19" name="CaixaDeTexto 18">
            <a:extLst>
              <a:ext uri="{FF2B5EF4-FFF2-40B4-BE49-F238E27FC236}">
                <a16:creationId xmlns:a16="http://schemas.microsoft.com/office/drawing/2014/main" id="{E418C3FB-509B-8D7E-381B-533C8D2878E9}"/>
              </a:ext>
            </a:extLst>
          </p:cNvPr>
          <p:cNvSpPr txBox="1"/>
          <p:nvPr/>
        </p:nvSpPr>
        <p:spPr>
          <a:xfrm>
            <a:off x="1019386" y="4067413"/>
            <a:ext cx="4572000" cy="276999"/>
          </a:xfrm>
          <a:prstGeom prst="rect">
            <a:avLst/>
          </a:prstGeom>
          <a:noFill/>
        </p:spPr>
        <p:txBody>
          <a:bodyPr wrap="square">
            <a:spAutoFit/>
          </a:bodyPr>
          <a:lstStyle/>
          <a:p>
            <a:r>
              <a:rPr lang="pt-PT" sz="1200" dirty="0">
                <a:latin typeface="Open Sans" panose="020B0606030504020204" pitchFamily="34" charset="0"/>
                <a:ea typeface="Open Sans" panose="020B0606030504020204" pitchFamily="34" charset="0"/>
                <a:cs typeface="Open Sans" panose="020B0606030504020204" pitchFamily="34" charset="0"/>
                <a:hlinkClick r:id="rId3"/>
              </a:rPr>
              <a:t>www.youtube.com/watch?v=YPpBAHCUJcc</a:t>
            </a:r>
            <a:r>
              <a:rPr lang="pt-PT" sz="12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84621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A4:</a:t>
            </a:r>
            <a:br>
              <a:rPr lang="en-GB" sz="4000" dirty="0">
                <a:solidFill>
                  <a:schemeClr val="bg1"/>
                </a:solidFill>
              </a:rPr>
            </a:br>
            <a:r>
              <a:rPr lang="en-US" sz="4000" dirty="0">
                <a:solidFill>
                  <a:srgbClr val="FFFF00"/>
                </a:solidFill>
              </a:rPr>
              <a:t>Matrix</a:t>
            </a:r>
            <a:br>
              <a:rPr lang="en-US" sz="4000" dirty="0">
                <a:solidFill>
                  <a:srgbClr val="FFFF00"/>
                </a:solidFill>
              </a:rPr>
            </a:br>
            <a:r>
              <a:rPr lang="en-US" sz="4000" dirty="0">
                <a:solidFill>
                  <a:srgbClr val="FFFF00"/>
                </a:solidFill>
              </a:rPr>
              <a:t>for the recognition </a:t>
            </a:r>
            <a:br>
              <a:rPr lang="en-US" sz="4000" dirty="0">
                <a:solidFill>
                  <a:srgbClr val="FFFF00"/>
                </a:solidFill>
              </a:rPr>
            </a:br>
            <a:r>
              <a:rPr lang="en-US" sz="4000" dirty="0">
                <a:solidFill>
                  <a:srgbClr val="FFFF00"/>
                </a:solidFill>
              </a:rPr>
              <a:t>of transversal skills</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313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Matrix for the recognition of transversal skills</a:t>
            </a:r>
            <a:endParaRPr lang="en-US" dirty="0">
              <a:solidFill>
                <a:srgbClr val="FFFF00"/>
              </a:solidFill>
            </a:endParaRPr>
          </a:p>
          <a:p>
            <a:pPr algn="l"/>
            <a:endParaRPr lang="en-US" dirty="0">
              <a:solidFill>
                <a:schemeClr val="bg1"/>
              </a:solidFill>
            </a:endParaRPr>
          </a:p>
          <a:p>
            <a:pPr algn="l"/>
            <a:r>
              <a:rPr lang="en-US" dirty="0">
                <a:solidFill>
                  <a:schemeClr val="bg1"/>
                </a:solidFill>
              </a:rPr>
              <a:t>On the next slide there is a presentation showing an example of a matrix for the recognition of the 10 transversal skills featured in INTERFACE project, which can be used to evaluate and </a:t>
            </a:r>
            <a:r>
              <a:rPr lang="en-US" dirty="0" err="1">
                <a:solidFill>
                  <a:schemeClr val="bg1"/>
                </a:solidFill>
              </a:rPr>
              <a:t>recognise</a:t>
            </a:r>
            <a:r>
              <a:rPr lang="en-US" dirty="0">
                <a:solidFill>
                  <a:schemeClr val="bg1"/>
                </a:solidFill>
              </a:rPr>
              <a:t> a person’s transversal skills.</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3"/>
              </a:rPr>
              <a:t>www.valamis.com/hub/skills-matrix</a:t>
            </a:r>
            <a:r>
              <a:rPr lang="en-US" sz="1200" dirty="0">
                <a:solidFill>
                  <a:schemeClr val="bg1"/>
                </a:solidFill>
              </a:rPr>
              <a:t> </a:t>
            </a:r>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815676" y="557136"/>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Matrix for the recognition of transversal skills</a:t>
            </a:r>
            <a:endParaRPr lang="en-US" dirty="0">
              <a:solidFill>
                <a:srgbClr val="FFFF00"/>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ela 2">
            <a:extLst>
              <a:ext uri="{FF2B5EF4-FFF2-40B4-BE49-F238E27FC236}">
                <a16:creationId xmlns:a16="http://schemas.microsoft.com/office/drawing/2014/main" id="{8439BDCF-810A-D2B5-A48B-3C945C698FDF}"/>
              </a:ext>
            </a:extLst>
          </p:cNvPr>
          <p:cNvGraphicFramePr>
            <a:graphicFrameLocks noGrp="1"/>
          </p:cNvGraphicFramePr>
          <p:nvPr>
            <p:extLst>
              <p:ext uri="{D42A27DB-BD31-4B8C-83A1-F6EECF244321}">
                <p14:modId xmlns:p14="http://schemas.microsoft.com/office/powerpoint/2010/main" val="4259871782"/>
              </p:ext>
            </p:extLst>
          </p:nvPr>
        </p:nvGraphicFramePr>
        <p:xfrm>
          <a:off x="981059" y="957385"/>
          <a:ext cx="6996856" cy="3435338"/>
        </p:xfrm>
        <a:graphic>
          <a:graphicData uri="http://schemas.openxmlformats.org/drawingml/2006/table">
            <a:tbl>
              <a:tblPr firstRow="1" bandRow="1">
                <a:tableStyleId>{03D50EAF-3163-4F20-88ED-F5F79476F2F4}</a:tableStyleId>
              </a:tblPr>
              <a:tblGrid>
                <a:gridCol w="1749214">
                  <a:extLst>
                    <a:ext uri="{9D8B030D-6E8A-4147-A177-3AD203B41FA5}">
                      <a16:colId xmlns:a16="http://schemas.microsoft.com/office/drawing/2014/main" val="1995596730"/>
                    </a:ext>
                  </a:extLst>
                </a:gridCol>
                <a:gridCol w="1749214">
                  <a:extLst>
                    <a:ext uri="{9D8B030D-6E8A-4147-A177-3AD203B41FA5}">
                      <a16:colId xmlns:a16="http://schemas.microsoft.com/office/drawing/2014/main" val="1468866725"/>
                    </a:ext>
                  </a:extLst>
                </a:gridCol>
                <a:gridCol w="1749214">
                  <a:extLst>
                    <a:ext uri="{9D8B030D-6E8A-4147-A177-3AD203B41FA5}">
                      <a16:colId xmlns:a16="http://schemas.microsoft.com/office/drawing/2014/main" val="4098831483"/>
                    </a:ext>
                  </a:extLst>
                </a:gridCol>
                <a:gridCol w="1749214">
                  <a:extLst>
                    <a:ext uri="{9D8B030D-6E8A-4147-A177-3AD203B41FA5}">
                      <a16:colId xmlns:a16="http://schemas.microsoft.com/office/drawing/2014/main" val="3835350779"/>
                    </a:ext>
                  </a:extLst>
                </a:gridCol>
              </a:tblGrid>
              <a:tr h="439688">
                <a:tc>
                  <a:txBody>
                    <a:bodyPr/>
                    <a:lstStyle/>
                    <a:p>
                      <a:pPr marL="0" indent="0" algn="ctr"/>
                      <a:r>
                        <a:rPr lang="pt-PT" sz="1000" b="1" dirty="0">
                          <a:solidFill>
                            <a:schemeClr val="bg1"/>
                          </a:solidFill>
                        </a:rPr>
                        <a:t>Skill</a:t>
                      </a:r>
                    </a:p>
                  </a:txBody>
                  <a:tcPr anchor="ctr"/>
                </a:tc>
                <a:tc>
                  <a:txBody>
                    <a:bodyPr/>
                    <a:lstStyle/>
                    <a:p>
                      <a:pPr algn="ctr"/>
                      <a:r>
                        <a:rPr lang="pt-PT" sz="1000" b="1" dirty="0">
                          <a:solidFill>
                            <a:srgbClr val="FFFF00"/>
                          </a:solidFill>
                        </a:rPr>
                        <a:t>Level 1</a:t>
                      </a:r>
                    </a:p>
                  </a:txBody>
                  <a:tcPr anchor="ctr"/>
                </a:tc>
                <a:tc>
                  <a:txBody>
                    <a:bodyPr/>
                    <a:lstStyle/>
                    <a:p>
                      <a:pPr algn="ctr"/>
                      <a:r>
                        <a:rPr lang="pt-PT" sz="1000" b="1" dirty="0">
                          <a:solidFill>
                            <a:srgbClr val="FFFF00"/>
                          </a:solidFill>
                        </a:rPr>
                        <a:t>Level 2</a:t>
                      </a:r>
                    </a:p>
                  </a:txBody>
                  <a:tcPr anchor="ctr"/>
                </a:tc>
                <a:tc>
                  <a:txBody>
                    <a:bodyPr/>
                    <a:lstStyle/>
                    <a:p>
                      <a:pPr algn="ctr"/>
                      <a:r>
                        <a:rPr lang="pt-PT" sz="1000" b="1" dirty="0">
                          <a:solidFill>
                            <a:srgbClr val="FFFF00"/>
                          </a:solidFill>
                        </a:rPr>
                        <a:t>Level 3</a:t>
                      </a:r>
                    </a:p>
                  </a:txBody>
                  <a:tcPr anchor="ctr"/>
                </a:tc>
                <a:extLst>
                  <a:ext uri="{0D108BD9-81ED-4DB2-BD59-A6C34878D82A}">
                    <a16:rowId xmlns:a16="http://schemas.microsoft.com/office/drawing/2014/main" val="750863084"/>
                  </a:ext>
                </a:extLst>
              </a:tr>
              <a:tr h="828554">
                <a:tc>
                  <a:txBody>
                    <a:bodyPr/>
                    <a:lstStyle/>
                    <a:p>
                      <a:pPr algn="ctr"/>
                      <a:r>
                        <a:rPr lang="pt-PT" sz="1000" b="1" dirty="0">
                          <a:solidFill>
                            <a:srgbClr val="FFFF00"/>
                          </a:solidFill>
                        </a:rPr>
                        <a:t>Digital literacy</a:t>
                      </a:r>
                    </a:p>
                  </a:txBody>
                  <a:tcPr anchor="ctr"/>
                </a:tc>
                <a:tc>
                  <a:txBody>
                    <a:bodyPr/>
                    <a:lstStyle/>
                    <a:p>
                      <a:pPr fontAlgn="base"/>
                      <a:r>
                        <a:rPr lang="en-US" sz="1000" dirty="0">
                          <a:solidFill>
                            <a:schemeClr val="bg1"/>
                          </a:solidFill>
                          <a:effectLst/>
                        </a:rPr>
                        <a:t>Demonstrates basic computer skills to use common software.</a:t>
                      </a:r>
                    </a:p>
                  </a:txBody>
                  <a:tcPr anchor="ctr"/>
                </a:tc>
                <a:tc>
                  <a:txBody>
                    <a:bodyPr/>
                    <a:lstStyle/>
                    <a:p>
                      <a:pPr fontAlgn="base"/>
                      <a:r>
                        <a:rPr lang="en-US" sz="1000">
                          <a:solidFill>
                            <a:schemeClr val="bg1"/>
                          </a:solidFill>
                          <a:effectLst/>
                        </a:rPr>
                        <a:t>Adapts to new digital tools and platforms and can effectively use technology for communication and collaboration.</a:t>
                      </a:r>
                    </a:p>
                  </a:txBody>
                  <a:tcPr anchor="ctr"/>
                </a:tc>
                <a:tc>
                  <a:txBody>
                    <a:bodyPr/>
                    <a:lstStyle/>
                    <a:p>
                      <a:pPr fontAlgn="base"/>
                      <a:r>
                        <a:rPr lang="en-US" sz="1000" dirty="0">
                          <a:solidFill>
                            <a:schemeClr val="bg1"/>
                          </a:solidFill>
                          <a:effectLst/>
                        </a:rPr>
                        <a:t>Uses advanced digital tools to create innovative solutions and improve processes.</a:t>
                      </a:r>
                    </a:p>
                  </a:txBody>
                  <a:tcPr anchor="ctr"/>
                </a:tc>
                <a:extLst>
                  <a:ext uri="{0D108BD9-81ED-4DB2-BD59-A6C34878D82A}">
                    <a16:rowId xmlns:a16="http://schemas.microsoft.com/office/drawing/2014/main" val="2911915841"/>
                  </a:ext>
                </a:extLst>
              </a:tr>
              <a:tr h="680598">
                <a:tc>
                  <a:txBody>
                    <a:bodyPr/>
                    <a:lstStyle/>
                    <a:p>
                      <a:pPr algn="ctr"/>
                      <a:r>
                        <a:rPr lang="pt-PT" sz="1000" b="1" dirty="0">
                          <a:solidFill>
                            <a:srgbClr val="FFFF00"/>
                          </a:solidFill>
                        </a:rPr>
                        <a:t>Entrepreneurial spirit</a:t>
                      </a:r>
                    </a:p>
                  </a:txBody>
                  <a:tcPr anchor="ctr"/>
                </a:tc>
                <a:tc>
                  <a:txBody>
                    <a:bodyPr/>
                    <a:lstStyle/>
                    <a:p>
                      <a:pPr fontAlgn="base"/>
                      <a:r>
                        <a:rPr lang="en-US" sz="1000" dirty="0">
                          <a:solidFill>
                            <a:schemeClr val="bg1"/>
                          </a:solidFill>
                          <a:effectLst/>
                        </a:rPr>
                        <a:t>Demonstrates creativity and innovation in work.</a:t>
                      </a:r>
                    </a:p>
                  </a:txBody>
                  <a:tcPr anchor="ctr"/>
                </a:tc>
                <a:tc>
                  <a:txBody>
                    <a:bodyPr/>
                    <a:lstStyle/>
                    <a:p>
                      <a:pPr fontAlgn="base"/>
                      <a:r>
                        <a:rPr lang="en-US" sz="1000" dirty="0">
                          <a:solidFill>
                            <a:schemeClr val="bg1"/>
                          </a:solidFill>
                          <a:effectLst/>
                        </a:rPr>
                        <a:t>Identifies and capitalises on new opportunities for growth and development.</a:t>
                      </a:r>
                    </a:p>
                  </a:txBody>
                  <a:tcPr anchor="ctr"/>
                </a:tc>
                <a:tc>
                  <a:txBody>
                    <a:bodyPr/>
                    <a:lstStyle/>
                    <a:p>
                      <a:pPr fontAlgn="base"/>
                      <a:r>
                        <a:rPr lang="en-US" sz="1000" dirty="0">
                          <a:solidFill>
                            <a:schemeClr val="bg1"/>
                          </a:solidFill>
                          <a:effectLst/>
                        </a:rPr>
                        <a:t>Successfully launches new ventures or initiatives and inspires and mentors' others to do the same.</a:t>
                      </a:r>
                    </a:p>
                  </a:txBody>
                  <a:tcPr anchor="ctr"/>
                </a:tc>
                <a:extLst>
                  <a:ext uri="{0D108BD9-81ED-4DB2-BD59-A6C34878D82A}">
                    <a16:rowId xmlns:a16="http://schemas.microsoft.com/office/drawing/2014/main" val="784278545"/>
                  </a:ext>
                </a:extLst>
              </a:tr>
              <a:tr h="532642">
                <a:tc>
                  <a:txBody>
                    <a:bodyPr/>
                    <a:lstStyle/>
                    <a:p>
                      <a:pPr algn="ctr"/>
                      <a:r>
                        <a:rPr lang="pt-PT" sz="1000" b="1" dirty="0">
                          <a:solidFill>
                            <a:srgbClr val="FFFF00"/>
                          </a:solidFill>
                        </a:rPr>
                        <a:t>Critical and creative thinking </a:t>
                      </a:r>
                    </a:p>
                  </a:txBody>
                  <a:tcPr anchor="ctr"/>
                </a:tc>
                <a:tc>
                  <a:txBody>
                    <a:bodyPr/>
                    <a:lstStyle/>
                    <a:p>
                      <a:pPr fontAlgn="base"/>
                      <a:r>
                        <a:rPr lang="en-US" sz="1000" dirty="0">
                          <a:solidFill>
                            <a:schemeClr val="bg1"/>
                          </a:solidFill>
                          <a:effectLst/>
                        </a:rPr>
                        <a:t>Can analyse information and make informed decisions.</a:t>
                      </a:r>
                    </a:p>
                  </a:txBody>
                  <a:tcPr anchor="ctr"/>
                </a:tc>
                <a:tc>
                  <a:txBody>
                    <a:bodyPr/>
                    <a:lstStyle/>
                    <a:p>
                      <a:pPr fontAlgn="base"/>
                      <a:r>
                        <a:rPr lang="en-US" sz="1000" dirty="0">
                          <a:solidFill>
                            <a:schemeClr val="bg1"/>
                          </a:solidFill>
                          <a:effectLst/>
                        </a:rPr>
                        <a:t>Can evaluate complex information and draw insights.</a:t>
                      </a:r>
                    </a:p>
                  </a:txBody>
                  <a:tcPr anchor="ctr"/>
                </a:tc>
                <a:tc>
                  <a:txBody>
                    <a:bodyPr/>
                    <a:lstStyle/>
                    <a:p>
                      <a:pPr fontAlgn="base"/>
                      <a:r>
                        <a:rPr lang="en-US" sz="1000" dirty="0">
                          <a:solidFill>
                            <a:schemeClr val="bg1"/>
                          </a:solidFill>
                          <a:effectLst/>
                        </a:rPr>
                        <a:t>Can develop and implement data-driven strategies.</a:t>
                      </a:r>
                    </a:p>
                  </a:txBody>
                  <a:tcPr anchor="ctr"/>
                </a:tc>
                <a:extLst>
                  <a:ext uri="{0D108BD9-81ED-4DB2-BD59-A6C34878D82A}">
                    <a16:rowId xmlns:a16="http://schemas.microsoft.com/office/drawing/2014/main" val="967702997"/>
                  </a:ext>
                </a:extLst>
              </a:tr>
              <a:tr h="446265">
                <a:tc>
                  <a:txBody>
                    <a:bodyPr/>
                    <a:lstStyle/>
                    <a:p>
                      <a:pPr algn="ctr"/>
                      <a:r>
                        <a:rPr lang="pt-PT" sz="1000" b="1" dirty="0">
                          <a:solidFill>
                            <a:srgbClr val="FFFF00"/>
                          </a:solidFill>
                        </a:rPr>
                        <a:t>Leadership</a:t>
                      </a:r>
                    </a:p>
                  </a:txBody>
                  <a:tcPr anchor="ctr"/>
                </a:tc>
                <a:tc>
                  <a:txBody>
                    <a:bodyPr/>
                    <a:lstStyle/>
                    <a:p>
                      <a:pPr fontAlgn="base"/>
                      <a:r>
                        <a:rPr lang="en-US" sz="1000" dirty="0">
                          <a:solidFill>
                            <a:schemeClr val="bg1"/>
                          </a:solidFill>
                          <a:effectLst/>
                        </a:rPr>
                        <a:t>Can lead and motivate a team.</a:t>
                      </a:r>
                    </a:p>
                  </a:txBody>
                  <a:tcPr anchor="ctr"/>
                </a:tc>
                <a:tc>
                  <a:txBody>
                    <a:bodyPr/>
                    <a:lstStyle/>
                    <a:p>
                      <a:pPr fontAlgn="base"/>
                      <a:r>
                        <a:rPr lang="en-US" sz="1000">
                          <a:solidFill>
                            <a:schemeClr val="bg1"/>
                          </a:solidFill>
                          <a:effectLst/>
                        </a:rPr>
                        <a:t>Can develop and implement strategic plans.</a:t>
                      </a:r>
                    </a:p>
                  </a:txBody>
                  <a:tcPr anchor="ctr"/>
                </a:tc>
                <a:tc>
                  <a:txBody>
                    <a:bodyPr/>
                    <a:lstStyle/>
                    <a:p>
                      <a:pPr fontAlgn="base"/>
                      <a:r>
                        <a:rPr lang="en-US" sz="1000" dirty="0">
                          <a:solidFill>
                            <a:schemeClr val="bg1"/>
                          </a:solidFill>
                          <a:effectLst/>
                        </a:rPr>
                        <a:t>Can inspire and lead organisational change.</a:t>
                      </a:r>
                    </a:p>
                  </a:txBody>
                  <a:tcPr anchor="ctr"/>
                </a:tc>
                <a:extLst>
                  <a:ext uri="{0D108BD9-81ED-4DB2-BD59-A6C34878D82A}">
                    <a16:rowId xmlns:a16="http://schemas.microsoft.com/office/drawing/2014/main" val="928516659"/>
                  </a:ext>
                </a:extLst>
              </a:tr>
              <a:tr h="446265">
                <a:tc>
                  <a:txBody>
                    <a:bodyPr/>
                    <a:lstStyle/>
                    <a:p>
                      <a:pPr algn="ctr"/>
                      <a:r>
                        <a:rPr lang="pt-PT" sz="1000" b="1" dirty="0">
                          <a:solidFill>
                            <a:srgbClr val="FFFF00"/>
                          </a:solidFill>
                        </a:rPr>
                        <a:t>Innovation</a:t>
                      </a:r>
                    </a:p>
                  </a:txBody>
                  <a:tcPr anchor="ctr"/>
                </a:tc>
                <a:tc>
                  <a:txBody>
                    <a:bodyPr/>
                    <a:lstStyle/>
                    <a:p>
                      <a:r>
                        <a:rPr lang="en-US" sz="1000" b="0" i="0" u="none" strike="noStrike" cap="none" dirty="0">
                          <a:solidFill>
                            <a:schemeClr val="bg1"/>
                          </a:solidFill>
                          <a:effectLst/>
                          <a:latin typeface="Arial"/>
                          <a:ea typeface="Arial"/>
                          <a:cs typeface="Arial"/>
                          <a:sym typeface="Arial"/>
                        </a:rPr>
                        <a:t>Can generate new ideas and approaches.</a:t>
                      </a:r>
                      <a:endParaRPr lang="pt-PT" sz="1000" dirty="0">
                        <a:solidFill>
                          <a:schemeClr val="bg1"/>
                        </a:solidFill>
                      </a:endParaRPr>
                    </a:p>
                  </a:txBody>
                  <a:tcPr/>
                </a:tc>
                <a:tc>
                  <a:txBody>
                    <a:bodyPr/>
                    <a:lstStyle/>
                    <a:p>
                      <a:r>
                        <a:rPr lang="en-US" sz="1000" b="0" i="0" u="none" strike="noStrike" cap="none" dirty="0">
                          <a:solidFill>
                            <a:schemeClr val="bg1"/>
                          </a:solidFill>
                          <a:effectLst/>
                          <a:latin typeface="Arial"/>
                          <a:ea typeface="Arial"/>
                          <a:cs typeface="Arial"/>
                          <a:sym typeface="Arial"/>
                        </a:rPr>
                        <a:t>Can apply creativity to solve complex problems.</a:t>
                      </a:r>
                      <a:endParaRPr lang="pt-PT" sz="1000" dirty="0">
                        <a:solidFill>
                          <a:schemeClr val="bg1"/>
                        </a:solidFill>
                      </a:endParaRPr>
                    </a:p>
                  </a:txBody>
                  <a:tcPr/>
                </a:tc>
                <a:tc>
                  <a:txBody>
                    <a:bodyPr/>
                    <a:lstStyle/>
                    <a:p>
                      <a:r>
                        <a:rPr lang="en-US" sz="1000" b="0" i="0" u="none" strike="noStrike" cap="none" dirty="0">
                          <a:solidFill>
                            <a:schemeClr val="bg1"/>
                          </a:solidFill>
                          <a:effectLst/>
                          <a:latin typeface="Arial"/>
                          <a:ea typeface="Arial"/>
                          <a:cs typeface="Arial"/>
                          <a:sym typeface="Arial"/>
                        </a:rPr>
                        <a:t>Can innovate and develop new products or processes.</a:t>
                      </a:r>
                      <a:endParaRPr lang="pt-PT" sz="1000" dirty="0">
                        <a:solidFill>
                          <a:schemeClr val="bg1"/>
                        </a:solidFill>
                      </a:endParaRPr>
                    </a:p>
                  </a:txBody>
                  <a:tcPr/>
                </a:tc>
                <a:extLst>
                  <a:ext uri="{0D108BD9-81ED-4DB2-BD59-A6C34878D82A}">
                    <a16:rowId xmlns:a16="http://schemas.microsoft.com/office/drawing/2014/main" val="1559699798"/>
                  </a:ext>
                </a:extLst>
              </a:tr>
            </a:tbl>
          </a:graphicData>
        </a:graphic>
      </p:graphicFrame>
    </p:spTree>
    <p:extLst>
      <p:ext uri="{BB962C8B-B14F-4D97-AF65-F5344CB8AC3E}">
        <p14:creationId xmlns:p14="http://schemas.microsoft.com/office/powerpoint/2010/main" val="3739788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815676" y="557136"/>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Matrix for the recognition of transversal skills</a:t>
            </a:r>
            <a:endParaRPr lang="en-US" dirty="0">
              <a:solidFill>
                <a:srgbClr val="FFFF00"/>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ela 2">
            <a:extLst>
              <a:ext uri="{FF2B5EF4-FFF2-40B4-BE49-F238E27FC236}">
                <a16:creationId xmlns:a16="http://schemas.microsoft.com/office/drawing/2014/main" id="{8439BDCF-810A-D2B5-A48B-3C945C698FDF}"/>
              </a:ext>
            </a:extLst>
          </p:cNvPr>
          <p:cNvGraphicFramePr>
            <a:graphicFrameLocks noGrp="1"/>
          </p:cNvGraphicFramePr>
          <p:nvPr>
            <p:extLst>
              <p:ext uri="{D42A27DB-BD31-4B8C-83A1-F6EECF244321}">
                <p14:modId xmlns:p14="http://schemas.microsoft.com/office/powerpoint/2010/main" val="3394621262"/>
              </p:ext>
            </p:extLst>
          </p:nvPr>
        </p:nvGraphicFramePr>
        <p:xfrm>
          <a:off x="981059" y="957385"/>
          <a:ext cx="6996856" cy="3411924"/>
        </p:xfrm>
        <a:graphic>
          <a:graphicData uri="http://schemas.openxmlformats.org/drawingml/2006/table">
            <a:tbl>
              <a:tblPr firstRow="1" bandRow="1">
                <a:tableStyleId>{03D50EAF-3163-4F20-88ED-F5F79476F2F4}</a:tableStyleId>
              </a:tblPr>
              <a:tblGrid>
                <a:gridCol w="1749214">
                  <a:extLst>
                    <a:ext uri="{9D8B030D-6E8A-4147-A177-3AD203B41FA5}">
                      <a16:colId xmlns:a16="http://schemas.microsoft.com/office/drawing/2014/main" val="1995596730"/>
                    </a:ext>
                  </a:extLst>
                </a:gridCol>
                <a:gridCol w="1749214">
                  <a:extLst>
                    <a:ext uri="{9D8B030D-6E8A-4147-A177-3AD203B41FA5}">
                      <a16:colId xmlns:a16="http://schemas.microsoft.com/office/drawing/2014/main" val="1468866725"/>
                    </a:ext>
                  </a:extLst>
                </a:gridCol>
                <a:gridCol w="1749214">
                  <a:extLst>
                    <a:ext uri="{9D8B030D-6E8A-4147-A177-3AD203B41FA5}">
                      <a16:colId xmlns:a16="http://schemas.microsoft.com/office/drawing/2014/main" val="4098831483"/>
                    </a:ext>
                  </a:extLst>
                </a:gridCol>
                <a:gridCol w="1749214">
                  <a:extLst>
                    <a:ext uri="{9D8B030D-6E8A-4147-A177-3AD203B41FA5}">
                      <a16:colId xmlns:a16="http://schemas.microsoft.com/office/drawing/2014/main" val="3835350779"/>
                    </a:ext>
                  </a:extLst>
                </a:gridCol>
              </a:tblGrid>
              <a:tr h="452895">
                <a:tc>
                  <a:txBody>
                    <a:bodyPr/>
                    <a:lstStyle/>
                    <a:p>
                      <a:pPr marL="0" indent="0" algn="ctr"/>
                      <a:r>
                        <a:rPr lang="pt-PT" sz="1000" b="1" dirty="0">
                          <a:solidFill>
                            <a:schemeClr val="bg1"/>
                          </a:solidFill>
                        </a:rPr>
                        <a:t>Skill</a:t>
                      </a:r>
                    </a:p>
                  </a:txBody>
                  <a:tcPr anchor="ctr"/>
                </a:tc>
                <a:tc>
                  <a:txBody>
                    <a:bodyPr/>
                    <a:lstStyle/>
                    <a:p>
                      <a:pPr algn="ctr"/>
                      <a:r>
                        <a:rPr lang="pt-PT" sz="1000" b="1" dirty="0">
                          <a:solidFill>
                            <a:srgbClr val="FFFF00"/>
                          </a:solidFill>
                        </a:rPr>
                        <a:t>Level 1</a:t>
                      </a:r>
                    </a:p>
                  </a:txBody>
                  <a:tcPr anchor="ctr"/>
                </a:tc>
                <a:tc>
                  <a:txBody>
                    <a:bodyPr/>
                    <a:lstStyle/>
                    <a:p>
                      <a:pPr algn="ctr"/>
                      <a:r>
                        <a:rPr lang="pt-PT" sz="1000" b="1" dirty="0">
                          <a:solidFill>
                            <a:srgbClr val="FFFF00"/>
                          </a:solidFill>
                        </a:rPr>
                        <a:t>Level 2</a:t>
                      </a:r>
                    </a:p>
                  </a:txBody>
                  <a:tcPr anchor="ctr"/>
                </a:tc>
                <a:tc>
                  <a:txBody>
                    <a:bodyPr/>
                    <a:lstStyle/>
                    <a:p>
                      <a:pPr algn="ctr"/>
                      <a:r>
                        <a:rPr lang="pt-PT" sz="1000" b="1" dirty="0">
                          <a:solidFill>
                            <a:srgbClr val="FFFF00"/>
                          </a:solidFill>
                        </a:rPr>
                        <a:t>Level 3</a:t>
                      </a:r>
                    </a:p>
                  </a:txBody>
                  <a:tcPr anchor="ctr"/>
                </a:tc>
                <a:extLst>
                  <a:ext uri="{0D108BD9-81ED-4DB2-BD59-A6C34878D82A}">
                    <a16:rowId xmlns:a16="http://schemas.microsoft.com/office/drawing/2014/main" val="750863084"/>
                  </a:ext>
                </a:extLst>
              </a:tr>
              <a:tr h="459669">
                <a:tc>
                  <a:txBody>
                    <a:bodyPr/>
                    <a:lstStyle/>
                    <a:p>
                      <a:pPr algn="ctr"/>
                      <a:r>
                        <a:rPr lang="pt-PT" sz="1000" b="1" dirty="0">
                          <a:solidFill>
                            <a:srgbClr val="FFFF00"/>
                          </a:solidFill>
                        </a:rPr>
                        <a:t>Problem solving</a:t>
                      </a:r>
                    </a:p>
                  </a:txBody>
                  <a:tcPr anchor="ctr"/>
                </a:tc>
                <a:tc>
                  <a:txBody>
                    <a:bodyPr/>
                    <a:lstStyle/>
                    <a:p>
                      <a:pPr fontAlgn="base"/>
                      <a:r>
                        <a:rPr lang="en-US" sz="1000" dirty="0">
                          <a:solidFill>
                            <a:schemeClr val="bg1"/>
                          </a:solidFill>
                          <a:effectLst/>
                        </a:rPr>
                        <a:t>Can identify and analyse problems.</a:t>
                      </a:r>
                    </a:p>
                  </a:txBody>
                  <a:tcPr anchor="ctr"/>
                </a:tc>
                <a:tc>
                  <a:txBody>
                    <a:bodyPr/>
                    <a:lstStyle/>
                    <a:p>
                      <a:pPr fontAlgn="base"/>
                      <a:r>
                        <a:rPr lang="en-US" sz="1000">
                          <a:solidFill>
                            <a:schemeClr val="bg1"/>
                          </a:solidFill>
                          <a:effectLst/>
                        </a:rPr>
                        <a:t>Can develop and implement effective solutions.</a:t>
                      </a:r>
                    </a:p>
                  </a:txBody>
                  <a:tcPr anchor="ctr"/>
                </a:tc>
                <a:tc>
                  <a:txBody>
                    <a:bodyPr/>
                    <a:lstStyle/>
                    <a:p>
                      <a:pPr fontAlgn="base"/>
                      <a:r>
                        <a:rPr lang="en-US" sz="1000" dirty="0">
                          <a:solidFill>
                            <a:schemeClr val="bg1"/>
                          </a:solidFill>
                          <a:effectLst/>
                        </a:rPr>
                        <a:t>Can design and manage complex problem-solving processes.</a:t>
                      </a:r>
                    </a:p>
                  </a:txBody>
                  <a:tcPr anchor="ctr"/>
                </a:tc>
                <a:extLst>
                  <a:ext uri="{0D108BD9-81ED-4DB2-BD59-A6C34878D82A}">
                    <a16:rowId xmlns:a16="http://schemas.microsoft.com/office/drawing/2014/main" val="2911915841"/>
                  </a:ext>
                </a:extLst>
              </a:tr>
              <a:tr h="459669">
                <a:tc>
                  <a:txBody>
                    <a:bodyPr/>
                    <a:lstStyle/>
                    <a:p>
                      <a:pPr algn="ctr"/>
                      <a:r>
                        <a:rPr lang="pt-PT" sz="1000" b="1" dirty="0">
                          <a:solidFill>
                            <a:srgbClr val="FFFF00"/>
                          </a:solidFill>
                        </a:rPr>
                        <a:t>Teamwork</a:t>
                      </a:r>
                    </a:p>
                  </a:txBody>
                  <a:tcPr anchor="ctr"/>
                </a:tc>
                <a:tc>
                  <a:txBody>
                    <a:bodyPr/>
                    <a:lstStyle/>
                    <a:p>
                      <a:r>
                        <a:rPr lang="en-US" sz="1000" dirty="0">
                          <a:solidFill>
                            <a:schemeClr val="bg1"/>
                          </a:solidFill>
                        </a:rPr>
                        <a:t>Can work collaboratively with others to achieve goals.	</a:t>
                      </a:r>
                      <a:endParaRPr lang="pt-PT" sz="1000" dirty="0">
                        <a:solidFill>
                          <a:schemeClr val="bg1"/>
                        </a:solidFill>
                      </a:endParaRPr>
                    </a:p>
                  </a:txBody>
                  <a:tcPr/>
                </a:tc>
                <a:tc>
                  <a:txBody>
                    <a:bodyPr/>
                    <a:lstStyle/>
                    <a:p>
                      <a:r>
                        <a:rPr lang="en-US" sz="1000" dirty="0">
                          <a:solidFill>
                            <a:schemeClr val="bg1"/>
                          </a:solidFill>
                        </a:rPr>
                        <a:t>Can lead collaborative </a:t>
                      </a:r>
                      <a:r>
                        <a:rPr lang="en-US" sz="1000" b="0" i="0" u="none" strike="noStrike" cap="none" dirty="0">
                          <a:solidFill>
                            <a:schemeClr val="bg1"/>
                          </a:solidFill>
                          <a:latin typeface="Arial"/>
                          <a:cs typeface="Arial"/>
                          <a:sym typeface="Arial"/>
                        </a:rPr>
                        <a:t>efforts</a:t>
                      </a:r>
                      <a:r>
                        <a:rPr lang="en-US" sz="1000" dirty="0">
                          <a:solidFill>
                            <a:schemeClr val="bg1"/>
                          </a:solidFill>
                        </a:rPr>
                        <a:t> to achieve goals.	</a:t>
                      </a:r>
                      <a:endParaRPr lang="pt-PT" sz="1000" dirty="0">
                        <a:solidFill>
                          <a:schemeClr val="bg1"/>
                        </a:solidFill>
                      </a:endParaRPr>
                    </a:p>
                  </a:txBody>
                  <a:tcPr/>
                </a:tc>
                <a:tc>
                  <a:txBody>
                    <a:bodyPr/>
                    <a:lstStyle/>
                    <a:p>
                      <a:r>
                        <a:rPr lang="en-US" sz="1000" dirty="0">
                          <a:solidFill>
                            <a:schemeClr val="bg1"/>
                          </a:solidFill>
                        </a:rPr>
                        <a:t>Can manage complex collaborative projects.</a:t>
                      </a:r>
                      <a:endParaRPr lang="pt-PT" sz="1000" dirty="0">
                        <a:solidFill>
                          <a:schemeClr val="bg1"/>
                        </a:solidFill>
                      </a:endParaRPr>
                    </a:p>
                  </a:txBody>
                  <a:tcPr/>
                </a:tc>
                <a:extLst>
                  <a:ext uri="{0D108BD9-81ED-4DB2-BD59-A6C34878D82A}">
                    <a16:rowId xmlns:a16="http://schemas.microsoft.com/office/drawing/2014/main" val="784278545"/>
                  </a:ext>
                </a:extLst>
              </a:tr>
              <a:tr h="459669">
                <a:tc>
                  <a:txBody>
                    <a:bodyPr/>
                    <a:lstStyle/>
                    <a:p>
                      <a:pPr algn="ctr"/>
                      <a:r>
                        <a:rPr lang="pt-PT" sz="1000" b="1" dirty="0">
                          <a:solidFill>
                            <a:srgbClr val="FFFF00"/>
                          </a:solidFill>
                        </a:rPr>
                        <a:t>Work ethic </a:t>
                      </a:r>
                    </a:p>
                  </a:txBody>
                  <a:tcPr anchor="ctr"/>
                </a:tc>
                <a:tc>
                  <a:txBody>
                    <a:bodyPr/>
                    <a:lstStyle/>
                    <a:p>
                      <a:pPr fontAlgn="base"/>
                      <a:r>
                        <a:rPr lang="en-US" sz="1000" dirty="0">
                          <a:solidFill>
                            <a:schemeClr val="bg1"/>
                          </a:solidFill>
                          <a:effectLst/>
                        </a:rPr>
                        <a:t>Demonstrates reliability and punctuality in work.</a:t>
                      </a:r>
                    </a:p>
                  </a:txBody>
                  <a:tcPr anchor="ctr"/>
                </a:tc>
                <a:tc>
                  <a:txBody>
                    <a:bodyPr/>
                    <a:lstStyle/>
                    <a:p>
                      <a:pPr fontAlgn="base"/>
                      <a:r>
                        <a:rPr lang="en-US" sz="1000">
                          <a:solidFill>
                            <a:schemeClr val="bg1"/>
                          </a:solidFill>
                          <a:effectLst/>
                        </a:rPr>
                        <a:t>Takes initiative to improve work processes and efficiency.</a:t>
                      </a:r>
                    </a:p>
                  </a:txBody>
                  <a:tcPr anchor="ctr"/>
                </a:tc>
                <a:tc>
                  <a:txBody>
                    <a:bodyPr/>
                    <a:lstStyle/>
                    <a:p>
                      <a:pPr fontAlgn="base"/>
                      <a:r>
                        <a:rPr lang="en-US" sz="1000" dirty="0">
                          <a:solidFill>
                            <a:schemeClr val="bg1"/>
                          </a:solidFill>
                          <a:effectLst/>
                        </a:rPr>
                        <a:t>Exceeds expectations, goes above and beyond, and sets an example for others.</a:t>
                      </a:r>
                    </a:p>
                  </a:txBody>
                  <a:tcPr anchor="ctr"/>
                </a:tc>
                <a:extLst>
                  <a:ext uri="{0D108BD9-81ED-4DB2-BD59-A6C34878D82A}">
                    <a16:rowId xmlns:a16="http://schemas.microsoft.com/office/drawing/2014/main" val="967702997"/>
                  </a:ext>
                </a:extLst>
              </a:tr>
              <a:tr h="459669">
                <a:tc>
                  <a:txBody>
                    <a:bodyPr/>
                    <a:lstStyle/>
                    <a:p>
                      <a:pPr algn="ctr"/>
                      <a:r>
                        <a:rPr lang="pt-PT" sz="1000" b="1" dirty="0">
                          <a:solidFill>
                            <a:srgbClr val="FFFF00"/>
                          </a:solidFill>
                        </a:rPr>
                        <a:t>Communication</a:t>
                      </a:r>
                    </a:p>
                  </a:txBody>
                  <a:tcPr anchor="ctr"/>
                </a:tc>
                <a:tc>
                  <a:txBody>
                    <a:bodyPr/>
                    <a:lstStyle/>
                    <a:p>
                      <a:pPr fontAlgn="base"/>
                      <a:r>
                        <a:rPr lang="en-US" sz="1000" dirty="0">
                          <a:solidFill>
                            <a:schemeClr val="bg1"/>
                          </a:solidFill>
                          <a:effectLst/>
                        </a:rPr>
                        <a:t>Can effectively convey information to others.</a:t>
                      </a:r>
                    </a:p>
                  </a:txBody>
                  <a:tcPr anchor="ctr"/>
                </a:tc>
                <a:tc>
                  <a:txBody>
                    <a:bodyPr/>
                    <a:lstStyle/>
                    <a:p>
                      <a:pPr fontAlgn="base"/>
                      <a:r>
                        <a:rPr lang="en-US" sz="1000" dirty="0">
                          <a:solidFill>
                            <a:schemeClr val="bg1"/>
                          </a:solidFill>
                          <a:effectLst/>
                        </a:rPr>
                        <a:t>Can adapt communication style to different audiences.</a:t>
                      </a:r>
                    </a:p>
                  </a:txBody>
                  <a:tcPr anchor="ctr"/>
                </a:tc>
                <a:tc>
                  <a:txBody>
                    <a:bodyPr/>
                    <a:lstStyle/>
                    <a:p>
                      <a:pPr fontAlgn="base"/>
                      <a:r>
                        <a:rPr lang="en-US" sz="1000" dirty="0">
                          <a:solidFill>
                            <a:schemeClr val="bg1"/>
                          </a:solidFill>
                          <a:effectLst/>
                        </a:rPr>
                        <a:t>Can use communication skills to resolve conflicts.</a:t>
                      </a:r>
                    </a:p>
                  </a:txBody>
                  <a:tcPr anchor="ctr"/>
                </a:tc>
                <a:extLst>
                  <a:ext uri="{0D108BD9-81ED-4DB2-BD59-A6C34878D82A}">
                    <a16:rowId xmlns:a16="http://schemas.microsoft.com/office/drawing/2014/main" val="928516659"/>
                  </a:ext>
                </a:extLst>
              </a:tr>
              <a:tr h="459669">
                <a:tc>
                  <a:txBody>
                    <a:bodyPr/>
                    <a:lstStyle/>
                    <a:p>
                      <a:pPr algn="ctr"/>
                      <a:r>
                        <a:rPr lang="pt-PT" sz="1000" b="1" dirty="0">
                          <a:solidFill>
                            <a:srgbClr val="FFFF00"/>
                          </a:solidFill>
                        </a:rPr>
                        <a:t>Inter-generational relationships</a:t>
                      </a:r>
                    </a:p>
                  </a:txBody>
                  <a:tcPr anchor="ctr"/>
                </a:tc>
                <a:tc>
                  <a:txBody>
                    <a:bodyPr/>
                    <a:lstStyle/>
                    <a:p>
                      <a:pPr fontAlgn="base"/>
                      <a:r>
                        <a:rPr lang="en-US" sz="1000">
                          <a:solidFill>
                            <a:schemeClr val="bg1"/>
                          </a:solidFill>
                          <a:effectLst/>
                        </a:rPr>
                        <a:t>Demonstrates respect and empathy for people of different generations.</a:t>
                      </a:r>
                    </a:p>
                  </a:txBody>
                  <a:tcPr anchor="ctr"/>
                </a:tc>
                <a:tc>
                  <a:txBody>
                    <a:bodyPr/>
                    <a:lstStyle/>
                    <a:p>
                      <a:pPr fontAlgn="base"/>
                      <a:r>
                        <a:rPr lang="en-US" sz="1000">
                          <a:solidFill>
                            <a:schemeClr val="bg1"/>
                          </a:solidFill>
                          <a:effectLst/>
                        </a:rPr>
                        <a:t>Proactively seeks opportunities to learn from and collaborate with people of different generations.</a:t>
                      </a:r>
                    </a:p>
                  </a:txBody>
                  <a:tcPr anchor="ctr"/>
                </a:tc>
                <a:tc>
                  <a:txBody>
                    <a:bodyPr/>
                    <a:lstStyle/>
                    <a:p>
                      <a:pPr fontAlgn="base"/>
                      <a:r>
                        <a:rPr lang="en-US" sz="1000" dirty="0">
                          <a:solidFill>
                            <a:schemeClr val="bg1"/>
                          </a:solidFill>
                          <a:effectLst/>
                        </a:rPr>
                        <a:t>Builds meaningful relationships and bridges between people of different generations.</a:t>
                      </a:r>
                    </a:p>
                  </a:txBody>
                  <a:tcPr anchor="ctr"/>
                </a:tc>
                <a:extLst>
                  <a:ext uri="{0D108BD9-81ED-4DB2-BD59-A6C34878D82A}">
                    <a16:rowId xmlns:a16="http://schemas.microsoft.com/office/drawing/2014/main" val="1559699798"/>
                  </a:ext>
                </a:extLst>
              </a:tr>
            </a:tbl>
          </a:graphicData>
        </a:graphic>
      </p:graphicFrame>
    </p:spTree>
    <p:extLst>
      <p:ext uri="{BB962C8B-B14F-4D97-AF65-F5344CB8AC3E}">
        <p14:creationId xmlns:p14="http://schemas.microsoft.com/office/powerpoint/2010/main" val="2011239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2040013"/>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A5:</a:t>
            </a:r>
            <a:br>
              <a:rPr lang="en-GB" sz="4000" dirty="0">
                <a:solidFill>
                  <a:schemeClr val="bg1"/>
                </a:solidFill>
              </a:rPr>
            </a:br>
            <a:r>
              <a:rPr lang="en-US" sz="4000" dirty="0">
                <a:solidFill>
                  <a:srgbClr val="FFFF00"/>
                </a:solidFill>
              </a:rPr>
              <a:t>Analising transversal skills based on evidence</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865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Analising transversal skills based on evidence</a:t>
            </a:r>
          </a:p>
          <a:p>
            <a:pPr algn="l"/>
            <a:endParaRPr lang="en-US" dirty="0">
              <a:solidFill>
                <a:schemeClr val="bg1"/>
              </a:solidFill>
            </a:endParaRPr>
          </a:p>
          <a:p>
            <a:pPr algn="l"/>
            <a:r>
              <a:rPr lang="en-US" dirty="0">
                <a:solidFill>
                  <a:schemeClr val="bg1"/>
                </a:solidFill>
              </a:rPr>
              <a:t>Analysing transversal skills based on evidence involves collecting and evaluating data that demonstrates a person's competences in a specific skill area. On the next slide there are some steps you can follow to analyse transversal skills based on evidence.</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sz="1000" dirty="0">
              <a:solidFill>
                <a:schemeClr val="bg1"/>
              </a:solidFill>
            </a:endParaRPr>
          </a:p>
          <a:p>
            <a:pPr algn="l"/>
            <a:r>
              <a:rPr lang="en-US" sz="1200" dirty="0">
                <a:solidFill>
                  <a:schemeClr val="bg1"/>
                </a:solidFill>
                <a:hlinkClick r:id="rId3"/>
              </a:rPr>
              <a:t>www.oecd-ilibrary.org/social-issues-migration-health/the-recognition-of-prior-learning_2d9fb06a-en</a:t>
            </a:r>
            <a:r>
              <a:rPr lang="en-US" sz="1200" dirty="0">
                <a:solidFill>
                  <a:schemeClr val="bg1"/>
                </a:solidFill>
              </a:rPr>
              <a:t> </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4"/>
              </a:rPr>
              <a:t>x</a:t>
            </a:r>
            <a:r>
              <a:rPr lang="en-US" sz="1200" dirty="0">
                <a:solidFill>
                  <a:schemeClr val="bg1"/>
                </a:solidFill>
              </a:rPr>
              <a:t> </a:t>
            </a:r>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30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Analising transversal skills based on evidence</a:t>
            </a:r>
          </a:p>
          <a:p>
            <a:pPr algn="l"/>
            <a:endParaRPr lang="en-US" dirty="0">
              <a:solidFill>
                <a:schemeClr val="bg1"/>
              </a:solidFill>
            </a:endParaRPr>
          </a:p>
          <a:p>
            <a:pPr algn="l">
              <a:buFont typeface="+mj-lt"/>
              <a:buAutoNum type="arabicPeriod"/>
            </a:pPr>
            <a:r>
              <a:rPr lang="en-US" dirty="0">
                <a:solidFill>
                  <a:srgbClr val="FFFF00"/>
                </a:solidFill>
              </a:rPr>
              <a:t>Define the skill: </a:t>
            </a:r>
            <a:r>
              <a:rPr lang="en-US" dirty="0">
                <a:solidFill>
                  <a:schemeClr val="bg1"/>
                </a:solidFill>
              </a:rPr>
              <a:t>Clearly define the skill you want to analyse, including specific behaviours that demonstrate the skill.</a:t>
            </a:r>
          </a:p>
          <a:p>
            <a:pPr algn="l">
              <a:buFont typeface="+mj-lt"/>
              <a:buAutoNum type="arabicPeriod"/>
            </a:pPr>
            <a:endParaRPr lang="en-US" dirty="0">
              <a:solidFill>
                <a:schemeClr val="bg1"/>
              </a:solidFill>
            </a:endParaRPr>
          </a:p>
          <a:p>
            <a:pPr algn="l">
              <a:buFont typeface="+mj-lt"/>
              <a:buAutoNum type="arabicPeriod"/>
            </a:pPr>
            <a:r>
              <a:rPr lang="en-US" dirty="0">
                <a:solidFill>
                  <a:srgbClr val="FFFF00"/>
                </a:solidFill>
              </a:rPr>
              <a:t>Collect evidence: </a:t>
            </a:r>
            <a:r>
              <a:rPr lang="en-US" dirty="0">
                <a:solidFill>
                  <a:schemeClr val="bg1"/>
                </a:solidFill>
              </a:rPr>
              <a:t>Gather evidence that demonstrates the person's competence in the defined skill. Evidence can come from a variety of sources, such as performance evaluations, self-assessments, work samples, and feedback from supervisors or colleagues.</a:t>
            </a:r>
          </a:p>
          <a:p>
            <a:pPr algn="l">
              <a:buFont typeface="+mj-lt"/>
              <a:buAutoNum type="arabicPeriod"/>
            </a:pPr>
            <a:endParaRPr lang="en-US" dirty="0">
              <a:solidFill>
                <a:schemeClr val="bg1"/>
              </a:solidFill>
            </a:endParaRPr>
          </a:p>
          <a:p>
            <a:pPr algn="l">
              <a:buFont typeface="+mj-lt"/>
              <a:buAutoNum type="arabicPeriod"/>
            </a:pPr>
            <a:r>
              <a:rPr lang="en-US" dirty="0">
                <a:solidFill>
                  <a:srgbClr val="FFFF00"/>
                </a:solidFill>
              </a:rPr>
              <a:t>Evaluate the evidence: </a:t>
            </a:r>
            <a:r>
              <a:rPr lang="en-US" dirty="0">
                <a:solidFill>
                  <a:schemeClr val="bg1"/>
                </a:solidFill>
              </a:rPr>
              <a:t>Analyse the evidence you have collected to determine the person's level of competence in the defined skill. Look for patterns and trends in the data that suggest strengths and weaknesses.</a:t>
            </a:r>
          </a:p>
          <a:p>
            <a:pPr algn="l"/>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870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Analising transversal skills based on evidence</a:t>
            </a:r>
          </a:p>
          <a:p>
            <a:pPr algn="l"/>
            <a:endParaRPr lang="en-US" dirty="0">
              <a:solidFill>
                <a:schemeClr val="bg1"/>
              </a:solidFill>
            </a:endParaRPr>
          </a:p>
          <a:p>
            <a:pPr algn="l">
              <a:buFont typeface="+mj-lt"/>
              <a:buAutoNum type="arabicPeriod" startAt="4"/>
            </a:pPr>
            <a:r>
              <a:rPr lang="en-US" dirty="0">
                <a:solidFill>
                  <a:srgbClr val="FFFF00"/>
                </a:solidFill>
              </a:rPr>
              <a:t>Identify gaps: </a:t>
            </a:r>
            <a:r>
              <a:rPr lang="en-US" dirty="0">
                <a:solidFill>
                  <a:schemeClr val="bg1"/>
                </a:solidFill>
              </a:rPr>
              <a:t>Identify any gaps in the evidence or areas where more information is needed to fully evaluate the person’s skill.</a:t>
            </a:r>
          </a:p>
          <a:p>
            <a:pPr algn="l">
              <a:buFont typeface="+mj-lt"/>
              <a:buAutoNum type="arabicPeriod" startAt="4"/>
            </a:pPr>
            <a:endParaRPr lang="en-US" dirty="0">
              <a:solidFill>
                <a:schemeClr val="bg1"/>
              </a:solidFill>
            </a:endParaRPr>
          </a:p>
          <a:p>
            <a:pPr algn="l">
              <a:buFont typeface="+mj-lt"/>
              <a:buAutoNum type="arabicPeriod" startAt="4"/>
            </a:pPr>
            <a:r>
              <a:rPr lang="en-US" dirty="0">
                <a:solidFill>
                  <a:srgbClr val="FFFF00"/>
                </a:solidFill>
              </a:rPr>
              <a:t>Draw conclusions: </a:t>
            </a:r>
            <a:r>
              <a:rPr lang="en-US" dirty="0">
                <a:solidFill>
                  <a:schemeClr val="bg1"/>
                </a:solidFill>
              </a:rPr>
              <a:t>Based on the evidence you have collected and evaluated, draw conclusions about the person's overall competence in the defined skill.</a:t>
            </a: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679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Analising transversal skills based on evidence</a:t>
            </a:r>
          </a:p>
          <a:p>
            <a:pPr algn="l"/>
            <a:endParaRPr lang="en-US" dirty="0">
              <a:solidFill>
                <a:schemeClr val="bg1"/>
              </a:solidFill>
            </a:endParaRPr>
          </a:p>
          <a:p>
            <a:pPr algn="l">
              <a:buFont typeface="+mj-lt"/>
              <a:buAutoNum type="arabicPeriod" startAt="6"/>
            </a:pPr>
            <a:r>
              <a:rPr lang="en-US" dirty="0">
                <a:solidFill>
                  <a:srgbClr val="FFFF00"/>
                </a:solidFill>
              </a:rPr>
              <a:t>Provide feedback: </a:t>
            </a:r>
            <a:r>
              <a:rPr lang="en-US" dirty="0">
                <a:solidFill>
                  <a:schemeClr val="bg1"/>
                </a:solidFill>
              </a:rPr>
              <a:t>Use the conclusions you have drawn to provide feedback to the person on their competence in the defined skill area. Be specific about the evidence that supports your conclusions and provide suggestions for improvement if appropriate.</a:t>
            </a:r>
          </a:p>
          <a:p>
            <a:pPr algn="l">
              <a:buFont typeface="+mj-lt"/>
              <a:buAutoNum type="arabicPeriod" startAt="6"/>
            </a:pPr>
            <a:endParaRPr lang="en-US" dirty="0">
              <a:solidFill>
                <a:schemeClr val="bg1"/>
              </a:solidFill>
            </a:endParaRPr>
          </a:p>
          <a:p>
            <a:pPr algn="l">
              <a:buFont typeface="+mj-lt"/>
              <a:buAutoNum type="arabicPeriod" startAt="6"/>
            </a:pPr>
            <a:r>
              <a:rPr lang="en-US" dirty="0">
                <a:solidFill>
                  <a:srgbClr val="FFFF00"/>
                </a:solidFill>
              </a:rPr>
              <a:t>Plan for development: </a:t>
            </a:r>
            <a:r>
              <a:rPr lang="en-US" dirty="0">
                <a:solidFill>
                  <a:schemeClr val="bg1"/>
                </a:solidFill>
              </a:rPr>
              <a:t>Use the conclusions you have drawn to create a plan for developing the person's competence in the defined skill area. Identify specific actions and resources that can be used to support their development and set goals for improvement.</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3"/>
              </a:rPr>
              <a:t>x</a:t>
            </a:r>
            <a:r>
              <a:rPr lang="en-US" sz="1200" dirty="0">
                <a:solidFill>
                  <a:schemeClr val="bg1"/>
                </a:solidFill>
              </a:rPr>
              <a:t> </a:t>
            </a:r>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370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858222" y="2571750"/>
            <a:ext cx="7794413"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a:t>
            </a:r>
            <a:br>
              <a:rPr lang="en-GB" dirty="0">
                <a:solidFill>
                  <a:srgbClr val="FFFF00"/>
                </a:solidFill>
              </a:rPr>
            </a:br>
            <a:r>
              <a:rPr lang="en-US" dirty="0">
                <a:solidFill>
                  <a:schemeClr val="bg1"/>
                </a:solidFill>
              </a:rPr>
              <a:t>About the topic </a:t>
            </a:r>
            <a:br>
              <a:rPr lang="en-US" dirty="0">
                <a:solidFill>
                  <a:schemeClr val="bg1"/>
                </a:solidFill>
              </a:rPr>
            </a:br>
            <a:r>
              <a:rPr lang="en-US" dirty="0">
                <a:solidFill>
                  <a:srgbClr val="FFFF00"/>
                </a:solidFill>
              </a:rPr>
              <a:t>Models </a:t>
            </a:r>
            <a:br>
              <a:rPr lang="en-US" dirty="0">
                <a:solidFill>
                  <a:srgbClr val="FFFF00"/>
                </a:solidFill>
              </a:rPr>
            </a:br>
            <a:r>
              <a:rPr lang="en-US" dirty="0">
                <a:solidFill>
                  <a:srgbClr val="FFFF00"/>
                </a:solidFill>
              </a:rPr>
              <a:t>for the recognition </a:t>
            </a:r>
            <a:br>
              <a:rPr lang="en-US" dirty="0">
                <a:solidFill>
                  <a:srgbClr val="FFFF00"/>
                </a:solidFill>
              </a:rPr>
            </a:br>
            <a:r>
              <a:rPr lang="en-US" dirty="0">
                <a:solidFill>
                  <a:srgbClr val="FFFF00"/>
                </a:solidFill>
              </a:rPr>
              <a:t>of transversal skills</a:t>
            </a:r>
            <a:br>
              <a:rPr lang="en-US" dirty="0">
                <a:solidFill>
                  <a:srgbClr val="FFFF00"/>
                </a:solidFill>
              </a:rPr>
            </a:br>
            <a:endParaRPr b="1" dirty="0">
              <a:solidFill>
                <a:srgbClr val="FFFF00"/>
              </a:solidFill>
              <a:sym typeface="Montserrat"/>
            </a:endParaRPr>
          </a:p>
        </p:txBody>
      </p:sp>
    </p:spTree>
    <p:extLst>
      <p:ext uri="{BB962C8B-B14F-4D97-AF65-F5344CB8AC3E}">
        <p14:creationId xmlns:p14="http://schemas.microsoft.com/office/powerpoint/2010/main" val="112269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rgbClr val="FFFF00"/>
                </a:solidFill>
              </a:rPr>
              <a:t>Analising transversal skills based on evidence</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3"/>
              </a:rPr>
              <a:t>x</a:t>
            </a:r>
            <a:r>
              <a:rPr lang="en-US" sz="1200" dirty="0">
                <a:solidFill>
                  <a:schemeClr val="bg1"/>
                </a:solidFill>
              </a:rPr>
              <a:t> </a:t>
            </a:r>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m 2">
            <a:extLst>
              <a:ext uri="{FF2B5EF4-FFF2-40B4-BE49-F238E27FC236}">
                <a16:creationId xmlns:a16="http://schemas.microsoft.com/office/drawing/2014/main" id="{9E586400-4382-E7E5-6230-7ADD77E451EC}"/>
              </a:ext>
            </a:extLst>
          </p:cNvPr>
          <p:cNvPicPr>
            <a:picLocks noChangeAspect="1"/>
          </p:cNvPicPr>
          <p:nvPr/>
        </p:nvPicPr>
        <p:blipFill>
          <a:blip r:embed="rId4"/>
          <a:stretch>
            <a:fillRect/>
          </a:stretch>
        </p:blipFill>
        <p:spPr>
          <a:xfrm>
            <a:off x="2498584" y="1575467"/>
            <a:ext cx="3669231" cy="2443640"/>
          </a:xfrm>
          <a:prstGeom prst="rect">
            <a:avLst/>
          </a:prstGeom>
        </p:spPr>
      </p:pic>
      <p:sp>
        <p:nvSpPr>
          <p:cNvPr id="5" name="CaixaDeTexto 4">
            <a:extLst>
              <a:ext uri="{FF2B5EF4-FFF2-40B4-BE49-F238E27FC236}">
                <a16:creationId xmlns:a16="http://schemas.microsoft.com/office/drawing/2014/main" id="{DA1FB634-157D-E841-0400-FFEA39C4D5F2}"/>
              </a:ext>
            </a:extLst>
          </p:cNvPr>
          <p:cNvSpPr txBox="1"/>
          <p:nvPr/>
        </p:nvSpPr>
        <p:spPr>
          <a:xfrm>
            <a:off x="985519" y="4033845"/>
            <a:ext cx="7454053" cy="461665"/>
          </a:xfrm>
          <a:prstGeom prst="rect">
            <a:avLst/>
          </a:prstGeom>
          <a:noFill/>
        </p:spPr>
        <p:txBody>
          <a:bodyPr wrap="square">
            <a:spAutoFit/>
          </a:bodyPr>
          <a:lstStyle/>
          <a:p>
            <a:r>
              <a:rPr lang="pt-PT" sz="1200" dirty="0">
                <a:solidFill>
                  <a:schemeClr val="bg1"/>
                </a:solidFill>
                <a:hlinkClick r:id="rId5"/>
              </a:rPr>
              <a:t>www.freepik.com/free-photo/close-up-businessman-reading-reports-discussing-them-with-female-colleague_2448475.htm</a:t>
            </a:r>
            <a:r>
              <a:rPr lang="pt-PT" sz="1200" dirty="0">
                <a:solidFill>
                  <a:schemeClr val="bg1"/>
                </a:solidFill>
              </a:rPr>
              <a:t> </a:t>
            </a:r>
          </a:p>
        </p:txBody>
      </p:sp>
    </p:spTree>
    <p:extLst>
      <p:ext uri="{BB962C8B-B14F-4D97-AF65-F5344CB8AC3E}">
        <p14:creationId xmlns:p14="http://schemas.microsoft.com/office/powerpoint/2010/main" val="64010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858223" y="2571750"/>
            <a:ext cx="7363286"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B:</a:t>
            </a:r>
            <a:br>
              <a:rPr lang="en-GB" dirty="0">
                <a:solidFill>
                  <a:srgbClr val="FFFF00"/>
                </a:solidFill>
              </a:rPr>
            </a:br>
            <a:r>
              <a:rPr lang="en-US" dirty="0">
                <a:solidFill>
                  <a:schemeClr val="bg1"/>
                </a:solidFill>
              </a:rPr>
              <a:t>Activity</a:t>
            </a:r>
            <a:br>
              <a:rPr lang="en-US" dirty="0">
                <a:solidFill>
                  <a:schemeClr val="bg1"/>
                </a:solidFill>
              </a:rPr>
            </a:br>
            <a:r>
              <a:rPr lang="en-US" dirty="0">
                <a:solidFill>
                  <a:srgbClr val="FFFF00"/>
                </a:solidFill>
              </a:rPr>
              <a:t>Involving individuals in their skills’ recognition process</a:t>
            </a:r>
            <a:br>
              <a:rPr lang="en-US" dirty="0">
                <a:solidFill>
                  <a:srgbClr val="FFFF00"/>
                </a:solidFill>
              </a:rPr>
            </a:br>
            <a:endParaRPr b="1" dirty="0">
              <a:solidFill>
                <a:srgbClr val="FFFF00"/>
              </a:solidFill>
              <a:sym typeface="Montserrat"/>
            </a:endParaRPr>
          </a:p>
        </p:txBody>
      </p:sp>
    </p:spTree>
    <p:extLst>
      <p:ext uri="{BB962C8B-B14F-4D97-AF65-F5344CB8AC3E}">
        <p14:creationId xmlns:p14="http://schemas.microsoft.com/office/powerpoint/2010/main" val="630919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575734" y="1400169"/>
            <a:ext cx="5703144" cy="2246769"/>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en-GB" dirty="0">
                <a:solidFill>
                  <a:schemeClr val="bg1"/>
                </a:solidFill>
              </a:rPr>
              <a:t>In this activity, you will recognise some of the skills you have acquired throughout life. You will learn some hints and tips on how to recognise your own skills.</a:t>
            </a:r>
          </a:p>
          <a:p>
            <a:pPr marL="285750" indent="-285750">
              <a:buClr>
                <a:schemeClr val="bg1"/>
              </a:buClr>
              <a:buFont typeface="Arial" panose="020B0604020202020204" pitchFamily="34" charset="0"/>
              <a:buChar char="•"/>
            </a:pPr>
            <a:endParaRPr lang="en-GB" dirty="0">
              <a:solidFill>
                <a:schemeClr val="bg1"/>
              </a:solidFill>
            </a:endParaRPr>
          </a:p>
          <a:p>
            <a:pPr marL="285750" indent="-285750">
              <a:buClr>
                <a:schemeClr val="bg1"/>
              </a:buClr>
              <a:buFont typeface="Arial" panose="020B0604020202020204" pitchFamily="34" charset="0"/>
              <a:buChar char="•"/>
            </a:pPr>
            <a:r>
              <a:rPr lang="en-GB" dirty="0">
                <a:solidFill>
                  <a:schemeClr val="bg1"/>
                </a:solidFill>
              </a:rPr>
              <a:t>You have 60 minutes to complete this activity.</a:t>
            </a:r>
            <a:br>
              <a:rPr lang="en-GB" dirty="0">
                <a:solidFill>
                  <a:schemeClr val="bg1"/>
                </a:solidFill>
              </a:rPr>
            </a:br>
            <a:endParaRPr lang="en-GB" dirty="0">
              <a:solidFill>
                <a:schemeClr val="bg1"/>
              </a:solidFill>
            </a:endParaRPr>
          </a:p>
          <a:p>
            <a:pPr marL="285750" indent="-285750">
              <a:buClr>
                <a:schemeClr val="bg1"/>
              </a:buClr>
              <a:buFont typeface="Arial" panose="020B0604020202020204" pitchFamily="34" charset="0"/>
              <a:buChar char="•"/>
            </a:pPr>
            <a:endParaRPr lang="en-GB" dirty="0">
              <a:solidFill>
                <a:schemeClr val="bg1"/>
              </a:solidFill>
            </a:endParaRPr>
          </a:p>
          <a:p>
            <a:pPr marL="285750" indent="-285750">
              <a:buClr>
                <a:schemeClr val="bg1"/>
              </a:buClr>
              <a:buFont typeface="Arial" panose="020B0604020202020204" pitchFamily="34" charset="0"/>
              <a:buChar char="•"/>
            </a:pPr>
            <a:r>
              <a:rPr lang="en-GB" dirty="0">
                <a:solidFill>
                  <a:schemeClr val="bg1"/>
                </a:solidFill>
              </a:rPr>
              <a:t>At the end of this activity, you can share with the group the challenges you encountered during this activity, as well as the opportunities it provided for the recognition of skills.</a:t>
            </a: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48210" y="2219795"/>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4316" y="1254543"/>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2692320" y="474134"/>
            <a:ext cx="2804160" cy="584775"/>
          </a:xfrm>
          <a:prstGeom prst="rect">
            <a:avLst/>
          </a:prstGeom>
          <a:noFill/>
        </p:spPr>
        <p:txBody>
          <a:bodyPr wrap="square" rtlCol="0">
            <a:spAutoFit/>
          </a:bodyPr>
          <a:lstStyle/>
          <a:p>
            <a:pPr algn="ctr"/>
            <a:r>
              <a:rPr lang="de-DE" sz="3200" dirty="0">
                <a:solidFill>
                  <a:schemeClr val="bg1"/>
                </a:solidFill>
              </a:rPr>
              <a:t>Activity</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2490" y="3241693"/>
            <a:ext cx="914400" cy="914400"/>
          </a:xfrm>
          <a:prstGeom prst="rect">
            <a:avLst/>
          </a:prstGeom>
        </p:spPr>
      </p:pic>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76;p28">
            <a:extLst>
              <a:ext uri="{FF2B5EF4-FFF2-40B4-BE49-F238E27FC236}">
                <a16:creationId xmlns:a16="http://schemas.microsoft.com/office/drawing/2014/main" id="{99756834-DCB5-B5DA-C72D-6E9177726D34}"/>
              </a:ext>
            </a:extLst>
          </p:cNvPr>
          <p:cNvSpPr txBox="1">
            <a:spLocks/>
          </p:cNvSpPr>
          <p:nvPr/>
        </p:nvSpPr>
        <p:spPr>
          <a:xfrm>
            <a:off x="875078" y="3896232"/>
            <a:ext cx="7100444" cy="5850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200"/>
              <a:buFont typeface="Montserrat"/>
              <a:buNone/>
              <a:defRPr sz="36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9pPr>
          </a:lstStyle>
          <a:p>
            <a:br>
              <a:rPr lang="en-GB" sz="1200" dirty="0">
                <a:solidFill>
                  <a:srgbClr val="FFFF00"/>
                </a:solidFill>
              </a:rPr>
            </a:br>
            <a:r>
              <a:rPr lang="en-GB" sz="1200" b="0" dirty="0">
                <a:solidFill>
                  <a:schemeClr val="bg1"/>
                </a:solidFill>
                <a:hlinkClick r:id="rId8">
                  <a:extLst>
                    <a:ext uri="{A12FA001-AC4F-418D-AE19-62706E023703}">
                      <ahyp:hlinkClr xmlns:ahyp="http://schemas.microsoft.com/office/drawing/2018/hyperlinkcolor" val="tx"/>
                    </a:ext>
                  </a:extLst>
                </a:hlinkClick>
              </a:rPr>
              <a:t>www.imperial.ac.uk/media/imperial-college/administration-and-support-services/staff-development/public/postdocs/tipsheets/5-Skills-Analysis_2020_correct.pdf</a:t>
            </a:r>
            <a:r>
              <a:rPr lang="en-GB" sz="1200" b="0" dirty="0">
                <a:solidFill>
                  <a:schemeClr val="bg1"/>
                </a:solidFill>
              </a:rPr>
              <a:t> </a:t>
            </a:r>
            <a:endParaRPr lang="en-GB" sz="1200" dirty="0">
              <a:solidFill>
                <a:srgbClr val="FFFF00"/>
              </a:solidFill>
            </a:endParaRPr>
          </a:p>
        </p:txBody>
      </p:sp>
    </p:spTree>
    <p:extLst>
      <p:ext uri="{BB962C8B-B14F-4D97-AF65-F5344CB8AC3E}">
        <p14:creationId xmlns:p14="http://schemas.microsoft.com/office/powerpoint/2010/main" val="3419616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9749A98-D1E1-4396-BC44-B5C6C57C150C}"/>
              </a:ext>
            </a:extLst>
          </p:cNvPr>
          <p:cNvSpPr txBox="1"/>
          <p:nvPr/>
        </p:nvSpPr>
        <p:spPr>
          <a:xfrm>
            <a:off x="2692320" y="474134"/>
            <a:ext cx="2804160" cy="584775"/>
          </a:xfrm>
          <a:prstGeom prst="rect">
            <a:avLst/>
          </a:prstGeom>
          <a:noFill/>
        </p:spPr>
        <p:txBody>
          <a:bodyPr wrap="square" rtlCol="0">
            <a:spAutoFit/>
          </a:bodyPr>
          <a:lstStyle/>
          <a:p>
            <a:pPr algn="ctr"/>
            <a:r>
              <a:rPr lang="de-DE" sz="3200" dirty="0">
                <a:solidFill>
                  <a:schemeClr val="bg1"/>
                </a:solidFill>
              </a:rPr>
              <a:t>Activity</a:t>
            </a:r>
            <a:endParaRPr lang="en-GB" sz="3200" dirty="0">
              <a:solidFill>
                <a:schemeClr val="bg1"/>
              </a:solidFill>
            </a:endParaRP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hteck 3">
            <a:extLst>
              <a:ext uri="{FF2B5EF4-FFF2-40B4-BE49-F238E27FC236}">
                <a16:creationId xmlns:a16="http://schemas.microsoft.com/office/drawing/2014/main" id="{A9CA3CB8-33BC-4873-6C11-82EDF72C869D}"/>
              </a:ext>
            </a:extLst>
          </p:cNvPr>
          <p:cNvSpPr/>
          <p:nvPr/>
        </p:nvSpPr>
        <p:spPr>
          <a:xfrm>
            <a:off x="579120" y="1587040"/>
            <a:ext cx="7985760" cy="1815882"/>
          </a:xfrm>
          <a:prstGeom prst="rect">
            <a:avLst/>
          </a:prstGeom>
          <a:ln>
            <a:noFill/>
          </a:ln>
        </p:spPr>
        <p:txBody>
          <a:bodyPr wrap="square">
            <a:spAutoFit/>
          </a:bodyPr>
          <a:lstStyle/>
          <a:p>
            <a:pPr marL="342900" indent="-342900">
              <a:buClr>
                <a:schemeClr val="bg1"/>
              </a:buClr>
              <a:buFont typeface="+mj-lt"/>
              <a:buAutoNum type="arabicPeriod"/>
            </a:pPr>
            <a:r>
              <a:rPr lang="en-US" sz="1600" dirty="0">
                <a:solidFill>
                  <a:schemeClr val="bg1"/>
                </a:solidFill>
              </a:rPr>
              <a:t>List your transversal skills. You can list them using a table like the one below.</a:t>
            </a:r>
          </a:p>
          <a:p>
            <a:pPr marL="342900" indent="-342900">
              <a:buClr>
                <a:schemeClr val="bg1"/>
              </a:buClr>
              <a:buFont typeface="+mj-lt"/>
              <a:buAutoNum type="arabicPeriod"/>
            </a:pPr>
            <a:endParaRPr lang="en-US" sz="1600" dirty="0">
              <a:solidFill>
                <a:schemeClr val="bg1"/>
              </a:solidFill>
            </a:endParaRPr>
          </a:p>
          <a:p>
            <a:pPr marL="342900" indent="-342900">
              <a:buClr>
                <a:schemeClr val="bg1"/>
              </a:buClr>
              <a:buFont typeface="+mj-lt"/>
              <a:buAutoNum type="arabicPeriod"/>
            </a:pPr>
            <a:endParaRPr lang="en-US" sz="1600" dirty="0">
              <a:solidFill>
                <a:schemeClr val="bg1"/>
              </a:solidFill>
            </a:endParaRPr>
          </a:p>
          <a:p>
            <a:pPr marL="342900" indent="-342900">
              <a:buClr>
                <a:schemeClr val="bg1"/>
              </a:buClr>
              <a:buFont typeface="+mj-lt"/>
              <a:buAutoNum type="arabicPeriod"/>
            </a:pPr>
            <a:endParaRPr lang="en-US" sz="1600" dirty="0">
              <a:solidFill>
                <a:schemeClr val="bg1"/>
              </a:solidFill>
            </a:endParaRPr>
          </a:p>
          <a:p>
            <a:pPr marL="342900" indent="-342900">
              <a:buClr>
                <a:schemeClr val="bg1"/>
              </a:buClr>
              <a:buFont typeface="+mj-lt"/>
              <a:buAutoNum type="arabicPeriod"/>
            </a:pPr>
            <a:endParaRPr lang="en-US" sz="1600" dirty="0">
              <a:solidFill>
                <a:schemeClr val="bg1"/>
              </a:solidFill>
            </a:endParaRPr>
          </a:p>
          <a:p>
            <a:pPr marL="342900" indent="-342900">
              <a:buClr>
                <a:schemeClr val="bg1"/>
              </a:buClr>
              <a:buFont typeface="+mj-lt"/>
              <a:buAutoNum type="arabicPeriod"/>
            </a:pPr>
            <a:endParaRPr lang="en-US" sz="1600" dirty="0">
              <a:solidFill>
                <a:schemeClr val="bg1"/>
              </a:solidFill>
            </a:endParaRPr>
          </a:p>
          <a:p>
            <a:pPr lvl="8">
              <a:buClr>
                <a:schemeClr val="bg1"/>
              </a:buClr>
            </a:pPr>
            <a:r>
              <a:rPr lang="en-US" sz="1600" dirty="0">
                <a:solidFill>
                  <a:schemeClr val="bg1"/>
                </a:solidFill>
              </a:rPr>
              <a:t> </a:t>
            </a:r>
          </a:p>
        </p:txBody>
      </p:sp>
      <p:graphicFrame>
        <p:nvGraphicFramePr>
          <p:cNvPr id="5" name="Tabela 17">
            <a:extLst>
              <a:ext uri="{FF2B5EF4-FFF2-40B4-BE49-F238E27FC236}">
                <a16:creationId xmlns:a16="http://schemas.microsoft.com/office/drawing/2014/main" id="{98CE0544-5CB6-7D40-2157-A1CEAD9E7A76}"/>
              </a:ext>
            </a:extLst>
          </p:cNvPr>
          <p:cNvGraphicFramePr>
            <a:graphicFrameLocks noGrp="1"/>
          </p:cNvGraphicFramePr>
          <p:nvPr>
            <p:extLst>
              <p:ext uri="{D42A27DB-BD31-4B8C-83A1-F6EECF244321}">
                <p14:modId xmlns:p14="http://schemas.microsoft.com/office/powerpoint/2010/main" val="885790504"/>
              </p:ext>
            </p:extLst>
          </p:nvPr>
        </p:nvGraphicFramePr>
        <p:xfrm>
          <a:off x="1524000" y="2290402"/>
          <a:ext cx="6096000" cy="1112520"/>
        </p:xfrm>
        <a:graphic>
          <a:graphicData uri="http://schemas.openxmlformats.org/drawingml/2006/table">
            <a:tbl>
              <a:tblPr firstRow="1" bandRow="1">
                <a:tableStyleId>{03D50EAF-3163-4F20-88ED-F5F79476F2F4}</a:tableStyleId>
              </a:tblPr>
              <a:tblGrid>
                <a:gridCol w="1395307">
                  <a:extLst>
                    <a:ext uri="{9D8B030D-6E8A-4147-A177-3AD203B41FA5}">
                      <a16:colId xmlns:a16="http://schemas.microsoft.com/office/drawing/2014/main" val="364779715"/>
                    </a:ext>
                  </a:extLst>
                </a:gridCol>
                <a:gridCol w="1652693">
                  <a:extLst>
                    <a:ext uri="{9D8B030D-6E8A-4147-A177-3AD203B41FA5}">
                      <a16:colId xmlns:a16="http://schemas.microsoft.com/office/drawing/2014/main" val="3791412791"/>
                    </a:ext>
                  </a:extLst>
                </a:gridCol>
                <a:gridCol w="1524000">
                  <a:extLst>
                    <a:ext uri="{9D8B030D-6E8A-4147-A177-3AD203B41FA5}">
                      <a16:colId xmlns:a16="http://schemas.microsoft.com/office/drawing/2014/main" val="2044071620"/>
                    </a:ext>
                  </a:extLst>
                </a:gridCol>
                <a:gridCol w="1524000">
                  <a:extLst>
                    <a:ext uri="{9D8B030D-6E8A-4147-A177-3AD203B41FA5}">
                      <a16:colId xmlns:a16="http://schemas.microsoft.com/office/drawing/2014/main" val="2490703222"/>
                    </a:ext>
                  </a:extLst>
                </a:gridCol>
              </a:tblGrid>
              <a:tr h="370840">
                <a:tc>
                  <a:txBody>
                    <a:bodyPr/>
                    <a:lstStyle/>
                    <a:p>
                      <a:pPr algn="ctr"/>
                      <a:r>
                        <a:rPr lang="pt-PT" b="1" dirty="0">
                          <a:solidFill>
                            <a:schemeClr val="bg1"/>
                          </a:solidFill>
                        </a:rPr>
                        <a:t>Skill</a:t>
                      </a:r>
                    </a:p>
                  </a:txBody>
                  <a:tcPr/>
                </a:tc>
                <a:tc>
                  <a:txBody>
                    <a:bodyPr/>
                    <a:lstStyle/>
                    <a:p>
                      <a:pPr algn="ctr"/>
                      <a:r>
                        <a:rPr lang="pt-PT" b="1" dirty="0">
                          <a:solidFill>
                            <a:schemeClr val="bg1"/>
                          </a:solidFill>
                        </a:rPr>
                        <a:t>Evidence of skill</a:t>
                      </a:r>
                    </a:p>
                  </a:txBody>
                  <a:tcPr/>
                </a:tc>
                <a:tc gridSpan="2">
                  <a:txBody>
                    <a:bodyPr/>
                    <a:lstStyle/>
                    <a:p>
                      <a:pPr algn="ctr"/>
                      <a:r>
                        <a:rPr lang="pt-PT" b="1" dirty="0">
                          <a:solidFill>
                            <a:schemeClr val="bg1"/>
                          </a:solidFill>
                        </a:rPr>
                        <a:t>Skill Development</a:t>
                      </a:r>
                    </a:p>
                  </a:txBody>
                  <a:tcPr/>
                </a:tc>
                <a:tc hMerge="1">
                  <a:txBody>
                    <a:bodyPr/>
                    <a:lstStyle/>
                    <a:p>
                      <a:endParaRPr lang="pt-PT" dirty="0"/>
                    </a:p>
                  </a:txBody>
                  <a:tcPr/>
                </a:tc>
                <a:extLst>
                  <a:ext uri="{0D108BD9-81ED-4DB2-BD59-A6C34878D82A}">
                    <a16:rowId xmlns:a16="http://schemas.microsoft.com/office/drawing/2014/main" val="771980003"/>
                  </a:ext>
                </a:extLst>
              </a:tr>
              <a:tr h="370840">
                <a:tc>
                  <a:txBody>
                    <a:bodyPr/>
                    <a:lstStyle/>
                    <a:p>
                      <a:endParaRPr lang="pt-PT" dirty="0"/>
                    </a:p>
                  </a:txBody>
                  <a:tcPr/>
                </a:tc>
                <a:tc>
                  <a:txBody>
                    <a:bodyPr/>
                    <a:lstStyle/>
                    <a:p>
                      <a:endParaRPr lang="pt-PT" dirty="0"/>
                    </a:p>
                  </a:txBody>
                  <a:tcPr/>
                </a:tc>
                <a:tc>
                  <a:txBody>
                    <a:bodyPr/>
                    <a:lstStyle/>
                    <a:p>
                      <a:pPr algn="ctr"/>
                      <a:r>
                        <a:rPr lang="pt-PT" sz="1200" b="1" dirty="0">
                          <a:solidFill>
                            <a:schemeClr val="bg1"/>
                          </a:solidFill>
                        </a:rPr>
                        <a:t>How</a:t>
                      </a:r>
                    </a:p>
                  </a:txBody>
                  <a:tcPr/>
                </a:tc>
                <a:tc>
                  <a:txBody>
                    <a:bodyPr/>
                    <a:lstStyle/>
                    <a:p>
                      <a:pPr algn="ctr"/>
                      <a:r>
                        <a:rPr lang="pt-PT" sz="1200" b="1" dirty="0">
                          <a:solidFill>
                            <a:schemeClr val="bg1"/>
                          </a:solidFill>
                        </a:rPr>
                        <a:t>When</a:t>
                      </a:r>
                    </a:p>
                  </a:txBody>
                  <a:tcPr/>
                </a:tc>
                <a:extLst>
                  <a:ext uri="{0D108BD9-81ED-4DB2-BD59-A6C34878D82A}">
                    <a16:rowId xmlns:a16="http://schemas.microsoft.com/office/drawing/2014/main" val="1367797902"/>
                  </a:ext>
                </a:extLst>
              </a:tr>
              <a:tr h="370840">
                <a:tc>
                  <a:txBody>
                    <a:bodyPr/>
                    <a:lstStyle/>
                    <a:p>
                      <a:endParaRPr lang="pt-PT" dirty="0"/>
                    </a:p>
                  </a:txBody>
                  <a:tcPr/>
                </a:tc>
                <a:tc>
                  <a:txBody>
                    <a:bodyPr/>
                    <a:lstStyle/>
                    <a:p>
                      <a:endParaRPr lang="pt-PT" dirty="0"/>
                    </a:p>
                  </a:txBody>
                  <a:tcPr/>
                </a:tc>
                <a:tc>
                  <a:txBody>
                    <a:bodyPr/>
                    <a:lstStyle/>
                    <a:p>
                      <a:pPr algn="ctr"/>
                      <a:endParaRPr lang="pt-PT" sz="1200" b="1" dirty="0">
                        <a:solidFill>
                          <a:schemeClr val="bg1"/>
                        </a:solidFill>
                      </a:endParaRPr>
                    </a:p>
                  </a:txBody>
                  <a:tcPr/>
                </a:tc>
                <a:tc>
                  <a:txBody>
                    <a:bodyPr/>
                    <a:lstStyle/>
                    <a:p>
                      <a:pPr algn="ctr"/>
                      <a:endParaRPr lang="pt-PT" sz="1200" b="1" dirty="0">
                        <a:solidFill>
                          <a:schemeClr val="bg1"/>
                        </a:solidFill>
                      </a:endParaRPr>
                    </a:p>
                  </a:txBody>
                  <a:tcPr/>
                </a:tc>
                <a:extLst>
                  <a:ext uri="{0D108BD9-81ED-4DB2-BD59-A6C34878D82A}">
                    <a16:rowId xmlns:a16="http://schemas.microsoft.com/office/drawing/2014/main" val="2401268424"/>
                  </a:ext>
                </a:extLst>
              </a:tr>
            </a:tbl>
          </a:graphicData>
        </a:graphic>
      </p:graphicFrame>
    </p:spTree>
    <p:extLst>
      <p:ext uri="{BB962C8B-B14F-4D97-AF65-F5344CB8AC3E}">
        <p14:creationId xmlns:p14="http://schemas.microsoft.com/office/powerpoint/2010/main" val="287425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9749A98-D1E1-4396-BC44-B5C6C57C150C}"/>
              </a:ext>
            </a:extLst>
          </p:cNvPr>
          <p:cNvSpPr txBox="1"/>
          <p:nvPr/>
        </p:nvSpPr>
        <p:spPr>
          <a:xfrm>
            <a:off x="2692320" y="474134"/>
            <a:ext cx="2804160" cy="584775"/>
          </a:xfrm>
          <a:prstGeom prst="rect">
            <a:avLst/>
          </a:prstGeom>
          <a:noFill/>
        </p:spPr>
        <p:txBody>
          <a:bodyPr wrap="square" rtlCol="0">
            <a:spAutoFit/>
          </a:bodyPr>
          <a:lstStyle/>
          <a:p>
            <a:pPr algn="ctr"/>
            <a:r>
              <a:rPr lang="de-DE" sz="3200" dirty="0">
                <a:solidFill>
                  <a:schemeClr val="bg1"/>
                </a:solidFill>
              </a:rPr>
              <a:t>Activity</a:t>
            </a:r>
            <a:endParaRPr lang="en-GB" sz="3200" dirty="0">
              <a:solidFill>
                <a:schemeClr val="bg1"/>
              </a:solidFill>
            </a:endParaRP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hteck 3">
            <a:extLst>
              <a:ext uri="{FF2B5EF4-FFF2-40B4-BE49-F238E27FC236}">
                <a16:creationId xmlns:a16="http://schemas.microsoft.com/office/drawing/2014/main" id="{A9CA3CB8-33BC-4873-6C11-82EDF72C869D}"/>
              </a:ext>
            </a:extLst>
          </p:cNvPr>
          <p:cNvSpPr/>
          <p:nvPr/>
        </p:nvSpPr>
        <p:spPr>
          <a:xfrm>
            <a:off x="579120" y="1587040"/>
            <a:ext cx="7985760" cy="338554"/>
          </a:xfrm>
          <a:prstGeom prst="rect">
            <a:avLst/>
          </a:prstGeom>
          <a:ln>
            <a:noFill/>
          </a:ln>
        </p:spPr>
        <p:txBody>
          <a:bodyPr wrap="square">
            <a:spAutoFit/>
          </a:bodyPr>
          <a:lstStyle/>
          <a:p>
            <a:pPr>
              <a:buClr>
                <a:schemeClr val="bg1"/>
              </a:buClr>
            </a:pPr>
            <a:endParaRPr lang="en-US" sz="1600" dirty="0">
              <a:solidFill>
                <a:schemeClr val="bg1"/>
              </a:solidFill>
            </a:endParaRPr>
          </a:p>
        </p:txBody>
      </p:sp>
      <p:sp>
        <p:nvSpPr>
          <p:cNvPr id="2" name="CaixaDeTexto 1">
            <a:extLst>
              <a:ext uri="{FF2B5EF4-FFF2-40B4-BE49-F238E27FC236}">
                <a16:creationId xmlns:a16="http://schemas.microsoft.com/office/drawing/2014/main" id="{E9FBC905-0A02-0BE3-DD44-46FCC5E75EA8}"/>
              </a:ext>
            </a:extLst>
          </p:cNvPr>
          <p:cNvSpPr txBox="1"/>
          <p:nvPr/>
        </p:nvSpPr>
        <p:spPr>
          <a:xfrm>
            <a:off x="579120" y="1325081"/>
            <a:ext cx="7908907" cy="3785652"/>
          </a:xfrm>
          <a:prstGeom prst="rect">
            <a:avLst/>
          </a:prstGeom>
          <a:noFill/>
        </p:spPr>
        <p:txBody>
          <a:bodyPr wrap="square" rtlCol="0">
            <a:spAutoFit/>
          </a:bodyPr>
          <a:lstStyle/>
          <a:p>
            <a:pPr marL="342900" lvl="8" indent="-342900">
              <a:buClr>
                <a:schemeClr val="bg1"/>
              </a:buClr>
              <a:buFont typeface="+mj-lt"/>
              <a:buAutoNum type="alphaLcParenR"/>
            </a:pPr>
            <a:r>
              <a:rPr lang="en-US" sz="1600" dirty="0">
                <a:solidFill>
                  <a:schemeClr val="bg1"/>
                </a:solidFill>
              </a:rPr>
              <a:t>For each of your skills, think about a time where you used that skill with positive results – why you used it, how you used it and what happened because of it.</a:t>
            </a:r>
          </a:p>
          <a:p>
            <a:pPr lvl="8">
              <a:buClr>
                <a:schemeClr val="bg1"/>
              </a:buClr>
            </a:pPr>
            <a:r>
              <a:rPr lang="en-US" sz="1600" dirty="0">
                <a:solidFill>
                  <a:schemeClr val="bg1"/>
                </a:solidFill>
              </a:rPr>
              <a:t>	- Use positive, active verbs, e.g., coordinated, developed, delivered, etc.</a:t>
            </a:r>
          </a:p>
          <a:p>
            <a:pPr lvl="8">
              <a:buClr>
                <a:schemeClr val="bg1"/>
              </a:buClr>
            </a:pPr>
            <a:r>
              <a:rPr lang="en-US" sz="1600" dirty="0">
                <a:solidFill>
                  <a:schemeClr val="bg1"/>
                </a:solidFill>
              </a:rPr>
              <a:t>	- Include quantifiable data where possible to support your evidence for a particular skill.</a:t>
            </a:r>
          </a:p>
          <a:p>
            <a:pPr lvl="8">
              <a:buClr>
                <a:schemeClr val="bg1"/>
              </a:buClr>
            </a:pPr>
            <a:endParaRPr lang="en-US" sz="1600" dirty="0">
              <a:solidFill>
                <a:schemeClr val="bg1"/>
              </a:solidFill>
            </a:endParaRPr>
          </a:p>
          <a:p>
            <a:pPr marL="342900" indent="-342900">
              <a:buClr>
                <a:schemeClr val="bg1"/>
              </a:buClr>
              <a:buFont typeface="+mj-lt"/>
              <a:buAutoNum type="alphaLcParenR" startAt="2"/>
            </a:pPr>
            <a:r>
              <a:rPr lang="en-US" sz="1600" dirty="0">
                <a:solidFill>
                  <a:schemeClr val="bg1"/>
                </a:solidFill>
              </a:rPr>
              <a:t>If there are skills that you want to develop, consider a way in which to develop these skills and give yourself a deadline to do this. Ask yourself:</a:t>
            </a:r>
          </a:p>
          <a:p>
            <a:pPr lvl="4">
              <a:buClr>
                <a:schemeClr val="bg1"/>
              </a:buClr>
            </a:pPr>
            <a:r>
              <a:rPr lang="en-US" sz="1600" dirty="0">
                <a:solidFill>
                  <a:schemeClr val="bg1"/>
                </a:solidFill>
              </a:rPr>
              <a:t>	- Which skills are my priority? </a:t>
            </a:r>
            <a:endParaRPr lang="pt-PT" sz="1600" dirty="0">
              <a:solidFill>
                <a:schemeClr val="bg1"/>
              </a:solidFill>
            </a:endParaRPr>
          </a:p>
          <a:p>
            <a:pPr lvl="2">
              <a:buClr>
                <a:schemeClr val="bg1"/>
              </a:buClr>
            </a:pPr>
            <a:r>
              <a:rPr lang="pt-PT" sz="1600" dirty="0">
                <a:solidFill>
                  <a:schemeClr val="bg1"/>
                </a:solidFill>
              </a:rPr>
              <a:t>   	- </a:t>
            </a:r>
            <a:r>
              <a:rPr lang="en-US" sz="1600" dirty="0">
                <a:solidFill>
                  <a:schemeClr val="bg1"/>
                </a:solidFill>
              </a:rPr>
              <a:t>How can I get more experience in </a:t>
            </a:r>
            <a:r>
              <a:rPr lang="en-US" sz="1600">
                <a:solidFill>
                  <a:schemeClr val="bg1"/>
                </a:solidFill>
              </a:rPr>
              <a:t>my preferred  </a:t>
            </a:r>
            <a:r>
              <a:rPr lang="en-US" sz="1600" dirty="0">
                <a:solidFill>
                  <a:schemeClr val="bg1"/>
                </a:solidFill>
              </a:rPr>
              <a:t>skills? Are there training opportunities? Who could help me develop this skill?</a:t>
            </a:r>
          </a:p>
          <a:p>
            <a:pPr lvl="2">
              <a:buClr>
                <a:schemeClr val="bg1"/>
              </a:buClr>
            </a:pPr>
            <a:r>
              <a:rPr lang="en-US" sz="1600" dirty="0">
                <a:solidFill>
                  <a:schemeClr val="bg1"/>
                </a:solidFill>
              </a:rPr>
              <a:t>	- What is my timeframe to learn this new skill?</a:t>
            </a:r>
          </a:p>
          <a:p>
            <a:pPr>
              <a:buClr>
                <a:schemeClr val="bg1"/>
              </a:buClr>
            </a:pPr>
            <a:endParaRPr lang="en-US" sz="1600" dirty="0">
              <a:solidFill>
                <a:schemeClr val="bg1"/>
              </a:solidFill>
            </a:endParaRPr>
          </a:p>
          <a:p>
            <a:pPr>
              <a:buClr>
                <a:schemeClr val="bg1"/>
              </a:buClr>
            </a:pPr>
            <a:endParaRPr lang="en-US" sz="1600" dirty="0">
              <a:solidFill>
                <a:schemeClr val="bg1"/>
              </a:solidFill>
            </a:endParaRPr>
          </a:p>
          <a:p>
            <a:pPr>
              <a:buClr>
                <a:schemeClr val="bg1"/>
              </a:buClr>
            </a:pPr>
            <a:endParaRPr lang="en-US" sz="1600" dirty="0">
              <a:solidFill>
                <a:schemeClr val="bg1"/>
              </a:solidFill>
            </a:endParaRPr>
          </a:p>
        </p:txBody>
      </p:sp>
    </p:spTree>
    <p:extLst>
      <p:ext uri="{BB962C8B-B14F-4D97-AF65-F5344CB8AC3E}">
        <p14:creationId xmlns:p14="http://schemas.microsoft.com/office/powerpoint/2010/main" val="473060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9749A98-D1E1-4396-BC44-B5C6C57C150C}"/>
              </a:ext>
            </a:extLst>
          </p:cNvPr>
          <p:cNvSpPr txBox="1"/>
          <p:nvPr/>
        </p:nvSpPr>
        <p:spPr>
          <a:xfrm>
            <a:off x="2692320" y="474134"/>
            <a:ext cx="2804160" cy="584775"/>
          </a:xfrm>
          <a:prstGeom prst="rect">
            <a:avLst/>
          </a:prstGeom>
          <a:noFill/>
        </p:spPr>
        <p:txBody>
          <a:bodyPr wrap="square" rtlCol="0">
            <a:spAutoFit/>
          </a:bodyPr>
          <a:lstStyle/>
          <a:p>
            <a:pPr algn="ctr"/>
            <a:r>
              <a:rPr lang="de-DE" sz="3200" dirty="0">
                <a:solidFill>
                  <a:schemeClr val="bg1"/>
                </a:solidFill>
              </a:rPr>
              <a:t>Activity</a:t>
            </a:r>
            <a:endParaRPr lang="en-GB" sz="3200" dirty="0">
              <a:solidFill>
                <a:schemeClr val="bg1"/>
              </a:solidFill>
            </a:endParaRP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hteck 3">
            <a:extLst>
              <a:ext uri="{FF2B5EF4-FFF2-40B4-BE49-F238E27FC236}">
                <a16:creationId xmlns:a16="http://schemas.microsoft.com/office/drawing/2014/main" id="{A9CA3CB8-33BC-4873-6C11-82EDF72C869D}"/>
              </a:ext>
            </a:extLst>
          </p:cNvPr>
          <p:cNvSpPr/>
          <p:nvPr/>
        </p:nvSpPr>
        <p:spPr>
          <a:xfrm>
            <a:off x="579120" y="1587040"/>
            <a:ext cx="7985760" cy="338554"/>
          </a:xfrm>
          <a:prstGeom prst="rect">
            <a:avLst/>
          </a:prstGeom>
          <a:ln>
            <a:noFill/>
          </a:ln>
        </p:spPr>
        <p:txBody>
          <a:bodyPr wrap="square">
            <a:spAutoFit/>
          </a:bodyPr>
          <a:lstStyle/>
          <a:p>
            <a:pPr>
              <a:buClr>
                <a:schemeClr val="bg1"/>
              </a:buClr>
            </a:pPr>
            <a:endParaRPr lang="en-US" sz="1600" dirty="0">
              <a:solidFill>
                <a:schemeClr val="bg1"/>
              </a:solidFill>
            </a:endParaRPr>
          </a:p>
        </p:txBody>
      </p:sp>
      <p:sp>
        <p:nvSpPr>
          <p:cNvPr id="2" name="CaixaDeTexto 1">
            <a:extLst>
              <a:ext uri="{FF2B5EF4-FFF2-40B4-BE49-F238E27FC236}">
                <a16:creationId xmlns:a16="http://schemas.microsoft.com/office/drawing/2014/main" id="{E9FBC905-0A02-0BE3-DD44-46FCC5E75EA8}"/>
              </a:ext>
            </a:extLst>
          </p:cNvPr>
          <p:cNvSpPr txBox="1"/>
          <p:nvPr/>
        </p:nvSpPr>
        <p:spPr>
          <a:xfrm>
            <a:off x="557760" y="1517227"/>
            <a:ext cx="7908907" cy="1569660"/>
          </a:xfrm>
          <a:prstGeom prst="rect">
            <a:avLst/>
          </a:prstGeom>
          <a:noFill/>
        </p:spPr>
        <p:txBody>
          <a:bodyPr wrap="square" rtlCol="0">
            <a:spAutoFit/>
          </a:bodyPr>
          <a:lstStyle/>
          <a:p>
            <a:pPr marL="342900" indent="-342900">
              <a:buClr>
                <a:schemeClr val="bg1"/>
              </a:buClr>
              <a:buFont typeface="+mj-lt"/>
              <a:buAutoNum type="arabicPeriod" startAt="2"/>
            </a:pPr>
            <a:r>
              <a:rPr lang="en-US" sz="1600" dirty="0">
                <a:solidFill>
                  <a:schemeClr val="bg1"/>
                </a:solidFill>
              </a:rPr>
              <a:t>Review job descriptions from areas you might be interested in to help you explore and understand the skills required for different professions and industries.</a:t>
            </a:r>
          </a:p>
          <a:p>
            <a:pPr>
              <a:buClr>
                <a:schemeClr val="bg1"/>
              </a:buClr>
            </a:pPr>
            <a:r>
              <a:rPr lang="en-US" sz="1600" dirty="0">
                <a:solidFill>
                  <a:schemeClr val="bg1"/>
                </a:solidFill>
              </a:rPr>
              <a:t>	- You can highlight the essential and desirable skills or criteria from these job descriptions and generate a master list of skills. This exercise helps you identify your skills (technical, research, interpersonal), but also identify skills you might want to develop.</a:t>
            </a:r>
          </a:p>
        </p:txBody>
      </p:sp>
    </p:spTree>
    <p:extLst>
      <p:ext uri="{BB962C8B-B14F-4D97-AF65-F5344CB8AC3E}">
        <p14:creationId xmlns:p14="http://schemas.microsoft.com/office/powerpoint/2010/main" val="1136994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4;p58">
            <a:extLst>
              <a:ext uri="{FF2B5EF4-FFF2-40B4-BE49-F238E27FC236}">
                <a16:creationId xmlns:a16="http://schemas.microsoft.com/office/drawing/2014/main" id="{96EBF432-EF2C-4F19-B9C1-8FD2068CFC2E}"/>
              </a:ext>
            </a:extLst>
          </p:cNvPr>
          <p:cNvSpPr txBox="1">
            <a:spLocks/>
          </p:cNvSpPr>
          <p:nvPr/>
        </p:nvSpPr>
        <p:spPr>
          <a:xfrm>
            <a:off x="712412" y="654496"/>
            <a:ext cx="8431587" cy="205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Montserrat"/>
              <a:buNone/>
              <a:defRPr sz="60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9pPr>
          </a:lstStyle>
          <a:p>
            <a:pPr algn="l"/>
            <a:r>
              <a:rPr lang="en-GB" dirty="0"/>
              <a:t>Congratulation!</a:t>
            </a:r>
          </a:p>
          <a:p>
            <a:pPr algn="l"/>
            <a:endParaRPr lang="en-GB" dirty="0"/>
          </a:p>
          <a:p>
            <a:pPr algn="l"/>
            <a:r>
              <a:rPr lang="en-GB" sz="3600" dirty="0"/>
              <a:t>You mastered part B - module B </a:t>
            </a:r>
          </a:p>
          <a:p>
            <a:pPr algn="l"/>
            <a:r>
              <a:rPr lang="en-GB" sz="3600" dirty="0"/>
              <a:t>on </a:t>
            </a:r>
            <a:r>
              <a:rPr lang="en-US" sz="3600" dirty="0"/>
              <a:t>models for the recognition </a:t>
            </a:r>
          </a:p>
          <a:p>
            <a:pPr algn="l"/>
            <a:r>
              <a:rPr lang="en-US" sz="3600" dirty="0"/>
              <a:t>of transversal skills</a:t>
            </a:r>
            <a:r>
              <a:rPr lang="en-GB" sz="3600" dirty="0"/>
              <a:t>!</a:t>
            </a:r>
          </a:p>
        </p:txBody>
      </p:sp>
    </p:spTree>
    <p:extLst>
      <p:ext uri="{BB962C8B-B14F-4D97-AF65-F5344CB8AC3E}">
        <p14:creationId xmlns:p14="http://schemas.microsoft.com/office/powerpoint/2010/main" val="1507495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2"/>
          <a:srcRect/>
          <a:stretch/>
        </p:blipFill>
        <p:spPr>
          <a:xfrm>
            <a:off x="2344057" y="535202"/>
            <a:ext cx="4455886" cy="102095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D99CB96-9427-E787-7028-916FA61125AF}"/>
              </a:ext>
            </a:extLst>
          </p:cNvPr>
          <p:cNvPicPr>
            <a:picLocks noChangeAspect="1"/>
          </p:cNvPicPr>
          <p:nvPr/>
        </p:nvPicPr>
        <p:blipFill>
          <a:blip r:embed="rId3"/>
          <a:stretch>
            <a:fillRect/>
          </a:stretch>
        </p:blipFill>
        <p:spPr>
          <a:xfrm>
            <a:off x="1545773" y="2571750"/>
            <a:ext cx="6052456" cy="1620140"/>
          </a:xfrm>
          <a:prstGeom prst="rect">
            <a:avLst/>
          </a:prstGeom>
        </p:spPr>
      </p:pic>
      <p:pic>
        <p:nvPicPr>
          <p:cNvPr id="4" name="Grafik 3">
            <a:extLst>
              <a:ext uri="{FF2B5EF4-FFF2-40B4-BE49-F238E27FC236}">
                <a16:creationId xmlns:a16="http://schemas.microsoft.com/office/drawing/2014/main" id="{E9DE5D32-9C65-476B-A40C-15807016D87C}"/>
              </a:ext>
            </a:extLst>
          </p:cNvPr>
          <p:cNvPicPr>
            <a:picLocks noChangeAspect="1"/>
          </p:cNvPicPr>
          <p:nvPr/>
        </p:nvPicPr>
        <p:blipFill>
          <a:blip r:embed="rId4"/>
          <a:stretch>
            <a:fillRect/>
          </a:stretch>
        </p:blipFill>
        <p:spPr>
          <a:xfrm>
            <a:off x="3167803" y="3594778"/>
            <a:ext cx="1496985" cy="597112"/>
          </a:xfrm>
          <a:prstGeom prst="rect">
            <a:avLst/>
          </a:prstGeom>
        </p:spPr>
      </p:pic>
    </p:spTree>
    <p:extLst>
      <p:ext uri="{BB962C8B-B14F-4D97-AF65-F5344CB8AC3E}">
        <p14:creationId xmlns:p14="http://schemas.microsoft.com/office/powerpoint/2010/main" val="47681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8" y="1683965"/>
            <a:ext cx="7302567"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A1:</a:t>
            </a:r>
            <a:br>
              <a:rPr lang="en-GB" sz="4000" dirty="0">
                <a:solidFill>
                  <a:schemeClr val="bg1"/>
                </a:solidFill>
              </a:rPr>
            </a:br>
            <a:r>
              <a:rPr lang="en-GB" sz="4000" dirty="0">
                <a:solidFill>
                  <a:schemeClr val="bg1"/>
                </a:solidFill>
              </a:rPr>
              <a:t>Who are the </a:t>
            </a:r>
            <a:r>
              <a:rPr lang="en-GB" sz="4000" dirty="0">
                <a:solidFill>
                  <a:srgbClr val="FFFF00"/>
                </a:solidFill>
              </a:rPr>
              <a:t>actors in a skills’ recognition</a:t>
            </a:r>
            <a:br>
              <a:rPr lang="en-GB" sz="4000" dirty="0">
                <a:solidFill>
                  <a:srgbClr val="FFFF00"/>
                </a:solidFill>
              </a:rPr>
            </a:br>
            <a:r>
              <a:rPr lang="en-GB" sz="4000" dirty="0">
                <a:solidFill>
                  <a:srgbClr val="FFFF00"/>
                </a:solidFill>
              </a:rPr>
              <a:t>process?</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37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4"/>
            <a:ext cx="7821493" cy="1564620"/>
          </a:xfrm>
          <a:prstGeom prst="rect">
            <a:avLst/>
          </a:prstGeom>
        </p:spPr>
        <p:txBody>
          <a:bodyPr spcFirstLastPara="1" wrap="square" lIns="91425" tIns="91425" rIns="91425" bIns="91425" anchor="t" anchorCtr="0">
            <a:noAutofit/>
          </a:bodyPr>
          <a:lstStyle/>
          <a:p>
            <a:pPr algn="l"/>
            <a:r>
              <a:rPr lang="en-GB" sz="1600" b="1" dirty="0">
                <a:solidFill>
                  <a:schemeClr val="bg1"/>
                </a:solidFill>
              </a:rPr>
              <a:t>Who are the </a:t>
            </a:r>
            <a:r>
              <a:rPr lang="en-GB" sz="1600" b="1" dirty="0">
                <a:solidFill>
                  <a:srgbClr val="FFFF00"/>
                </a:solidFill>
              </a:rPr>
              <a:t>actors in a skills’ recognition process?</a:t>
            </a:r>
            <a:endParaRPr lang="en-GB" b="1" dirty="0"/>
          </a:p>
          <a:p>
            <a:pPr algn="l"/>
            <a:r>
              <a:rPr lang="en-IE" dirty="0"/>
              <a:t> </a:t>
            </a:r>
            <a:endParaRPr lang="en-GB" dirty="0"/>
          </a:p>
          <a:p>
            <a:pPr algn="l"/>
            <a:r>
              <a:rPr lang="en-US" dirty="0">
                <a:solidFill>
                  <a:schemeClr val="bg1"/>
                </a:solidFill>
              </a:rPr>
              <a:t>The participants in a skill’s recognition process can vary depending on the specific context and purpose of the recognition process. However, there are some common themes for participant involvement, which will be</a:t>
            </a:r>
            <a:r>
              <a:rPr lang="pt-PT" dirty="0">
                <a:solidFill>
                  <a:schemeClr val="bg1"/>
                </a:solidFill>
              </a:rPr>
              <a:t> presented in the  next slide.</a:t>
            </a:r>
            <a:endParaRPr lang="en-IE" dirty="0">
              <a:solidFill>
                <a:schemeClr val="bg1"/>
              </a:solidFill>
            </a:endParaRPr>
          </a:p>
          <a:p>
            <a:pPr algn="l"/>
            <a:endParaRPr lang="en-IE" dirty="0">
              <a:solidFill>
                <a:schemeClr val="bg1"/>
              </a:solidFill>
            </a:endParaRPr>
          </a:p>
          <a:p>
            <a:pPr algn="l"/>
            <a:endParaRPr lang="en-IE" dirty="0"/>
          </a:p>
          <a:p>
            <a:pPr algn="l"/>
            <a:endParaRPr lang="en-IE" dirty="0"/>
          </a:p>
          <a:p>
            <a:pPr algn="l"/>
            <a:endParaRPr lang="en-IE" dirty="0"/>
          </a:p>
          <a:p>
            <a:pPr algn="l"/>
            <a:endParaRPr lang="en-IE" dirty="0"/>
          </a:p>
          <a:p>
            <a:pPr algn="l"/>
            <a:endParaRPr lang="en-IE" dirty="0"/>
          </a:p>
          <a:p>
            <a:pPr algn="l"/>
            <a:endParaRPr lang="en-GB" dirty="0"/>
          </a:p>
          <a:p>
            <a:pPr algn="l"/>
            <a:r>
              <a:rPr lang="de-DE" sz="1200" dirty="0">
                <a:solidFill>
                  <a:schemeClr val="bg1"/>
                </a:solidFill>
                <a:hlinkClick r:id="rId3"/>
              </a:rPr>
              <a:t>https://unesdoc.unesco.org/ark:/48223/pf0000374905</a:t>
            </a:r>
            <a:r>
              <a:rPr lang="de-DE" sz="1200" dirty="0">
                <a:solidFill>
                  <a:schemeClr val="bg1"/>
                </a:solidFill>
              </a:rPr>
              <a:t> </a:t>
            </a:r>
            <a:endParaRPr lang="en-GB" sz="1200"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4"/>
            <a:ext cx="7821493" cy="440246"/>
          </a:xfrm>
          <a:prstGeom prst="rect">
            <a:avLst/>
          </a:prstGeom>
        </p:spPr>
        <p:txBody>
          <a:bodyPr spcFirstLastPara="1" wrap="square" lIns="91425" tIns="91425" rIns="91425" bIns="91425" anchor="t" anchorCtr="0">
            <a:noAutofit/>
          </a:bodyPr>
          <a:lstStyle/>
          <a:p>
            <a:pPr algn="l"/>
            <a:r>
              <a:rPr lang="en-GB" sz="1600" b="1" dirty="0">
                <a:solidFill>
                  <a:schemeClr val="bg1"/>
                </a:solidFill>
              </a:rPr>
              <a:t>Who are the </a:t>
            </a:r>
            <a:r>
              <a:rPr lang="en-GB" sz="1600" b="1" dirty="0">
                <a:solidFill>
                  <a:srgbClr val="FFFF00"/>
                </a:solidFill>
              </a:rPr>
              <a:t>actors in a skills’ recognition process?</a:t>
            </a:r>
            <a:endParaRPr lang="en-IE" dirty="0">
              <a:solidFill>
                <a:schemeClr val="bg1"/>
              </a:solidFill>
            </a:endParaRPr>
          </a:p>
          <a:p>
            <a:pPr algn="l"/>
            <a:endParaRPr lang="en-IE" dirty="0">
              <a:solidFill>
                <a:schemeClr val="bg1"/>
              </a:solidFill>
            </a:endParaRPr>
          </a:p>
          <a:p>
            <a:pPr algn="l"/>
            <a:endParaRPr lang="en-IE" dirty="0"/>
          </a:p>
          <a:p>
            <a:pPr algn="l"/>
            <a:endParaRPr lang="en-IE" dirty="0"/>
          </a:p>
          <a:p>
            <a:pPr algn="l"/>
            <a:endParaRPr lang="en-IE" dirty="0"/>
          </a:p>
          <a:p>
            <a:pPr algn="l"/>
            <a:endParaRPr lang="en-IE" dirty="0"/>
          </a:p>
          <a:p>
            <a:pPr algn="l"/>
            <a:endParaRPr lang="en-IE" dirty="0"/>
          </a:p>
          <a:p>
            <a:pPr algn="l"/>
            <a:endParaRPr lang="en-GB" dirty="0"/>
          </a:p>
          <a:p>
            <a:pPr algn="l"/>
            <a:endParaRPr lang="en-GB"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 name="Diagrama 2">
            <a:extLst>
              <a:ext uri="{FF2B5EF4-FFF2-40B4-BE49-F238E27FC236}">
                <a16:creationId xmlns:a16="http://schemas.microsoft.com/office/drawing/2014/main" id="{520137CA-51F2-5650-D5D0-813087BB6F89}"/>
              </a:ext>
            </a:extLst>
          </p:cNvPr>
          <p:cNvGraphicFramePr/>
          <p:nvPr>
            <p:extLst>
              <p:ext uri="{D42A27DB-BD31-4B8C-83A1-F6EECF244321}">
                <p14:modId xmlns:p14="http://schemas.microsoft.com/office/powerpoint/2010/main" val="65013358"/>
              </p:ext>
            </p:extLst>
          </p:nvPr>
        </p:nvGraphicFramePr>
        <p:xfrm>
          <a:off x="1967448" y="1564640"/>
          <a:ext cx="5015858" cy="2810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196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a:solidFill>
                  <a:schemeClr val="bg1"/>
                </a:solidFill>
              </a:rPr>
              <a:t>Who are the </a:t>
            </a:r>
            <a:r>
              <a:rPr lang="en-GB" sz="1600" b="1" dirty="0">
                <a:solidFill>
                  <a:srgbClr val="FFFF00"/>
                </a:solidFill>
              </a:rPr>
              <a:t>actors in a skills’ recognition process?</a:t>
            </a:r>
            <a:endParaRPr lang="en-GB" b="1" dirty="0"/>
          </a:p>
          <a:p>
            <a:pPr algn="l"/>
            <a:r>
              <a:rPr lang="en-IE" dirty="0"/>
              <a:t> </a:t>
            </a:r>
            <a:endParaRPr lang="en-GB" dirty="0"/>
          </a:p>
          <a:p>
            <a:pPr algn="l">
              <a:buFont typeface="Arial" panose="020B0604020202020204" pitchFamily="34" charset="0"/>
              <a:buChar char="•"/>
            </a:pPr>
            <a:r>
              <a:rPr lang="en-US" dirty="0">
                <a:solidFill>
                  <a:srgbClr val="FFFF00"/>
                </a:solidFill>
              </a:rPr>
              <a:t>Competence holder: </a:t>
            </a:r>
            <a:r>
              <a:rPr lang="en-US" dirty="0">
                <a:solidFill>
                  <a:schemeClr val="bg1"/>
                </a:solidFill>
              </a:rPr>
              <a:t>The person who possesses the skills and knowledge that is being recognised.</a:t>
            </a:r>
          </a:p>
          <a:p>
            <a:pPr algn="l">
              <a:buFont typeface="Arial" panose="020B0604020202020204" pitchFamily="34" charset="0"/>
              <a:buChar char="•"/>
            </a:pPr>
            <a:endParaRPr lang="en-US" dirty="0">
              <a:solidFill>
                <a:schemeClr val="bg1"/>
              </a:solidFill>
            </a:endParaRPr>
          </a:p>
          <a:p>
            <a:pPr algn="l">
              <a:buFont typeface="Arial" panose="020B0604020202020204" pitchFamily="34" charset="0"/>
              <a:buChar char="•"/>
            </a:pPr>
            <a:r>
              <a:rPr lang="en-US" dirty="0">
                <a:solidFill>
                  <a:srgbClr val="FFFF00"/>
                </a:solidFill>
              </a:rPr>
              <a:t>Assessor/Evaluato</a:t>
            </a:r>
            <a:r>
              <a:rPr lang="en-US" dirty="0">
                <a:solidFill>
                  <a:schemeClr val="bg1"/>
                </a:solidFill>
              </a:rPr>
              <a:t>r: The person or group responsible for assessing and evaluating the competence of the holder. They typically have the expertise and qualifications to make judgments about the competence being assessed.</a:t>
            </a:r>
          </a:p>
          <a:p>
            <a:pPr algn="l">
              <a:buFont typeface="Arial" panose="020B0604020202020204" pitchFamily="34" charset="0"/>
              <a:buChar char="•"/>
            </a:pPr>
            <a:endParaRPr lang="en-US" dirty="0">
              <a:solidFill>
                <a:schemeClr val="bg1"/>
              </a:solidFill>
            </a:endParaRPr>
          </a:p>
          <a:p>
            <a:pPr algn="l">
              <a:buFont typeface="Arial" panose="020B0604020202020204" pitchFamily="34" charset="0"/>
              <a:buChar char="•"/>
            </a:pPr>
            <a:r>
              <a:rPr lang="en-US" dirty="0">
                <a:solidFill>
                  <a:srgbClr val="FFFF00"/>
                </a:solidFill>
              </a:rPr>
              <a:t>Employer/Manager</a:t>
            </a:r>
            <a:r>
              <a:rPr lang="en-US" dirty="0">
                <a:solidFill>
                  <a:schemeClr val="bg1"/>
                </a:solidFill>
              </a:rPr>
              <a:t>: The person or organisation that may have initiated the recognition process and has an interest in the skill being recognised. They may also provide evidence of the holder's work experience.</a:t>
            </a:r>
            <a:endParaRPr lang="en-IE" dirty="0">
              <a:solidFill>
                <a:schemeClr val="bg1"/>
              </a:solidFill>
            </a:endParaRPr>
          </a:p>
          <a:p>
            <a:pPr algn="l"/>
            <a:endParaRPr lang="en-IE" dirty="0"/>
          </a:p>
          <a:p>
            <a:pPr algn="l"/>
            <a:endParaRPr lang="en-IE" dirty="0"/>
          </a:p>
          <a:p>
            <a:pPr algn="l"/>
            <a:endParaRPr lang="en-IE" dirty="0"/>
          </a:p>
          <a:p>
            <a:pPr algn="l"/>
            <a:endParaRPr lang="en-IE" dirty="0"/>
          </a:p>
          <a:p>
            <a:pPr algn="l"/>
            <a:endParaRPr lang="en-IE" dirty="0"/>
          </a:p>
          <a:p>
            <a:pPr algn="l"/>
            <a:endParaRPr lang="en-GB" dirty="0"/>
          </a:p>
          <a:p>
            <a:pPr algn="l"/>
            <a:r>
              <a:rPr lang="de-DE" sz="1200" dirty="0">
                <a:solidFill>
                  <a:schemeClr val="bg1"/>
                </a:solidFill>
                <a:hlinkClick r:id="rId3"/>
              </a:rPr>
              <a:t>https://unesdoc.unesco.org/ark:/48223/pf0000374905</a:t>
            </a:r>
            <a:r>
              <a:rPr lang="de-DE" sz="1200" dirty="0">
                <a:solidFill>
                  <a:schemeClr val="bg1"/>
                </a:solidFill>
              </a:rPr>
              <a:t> </a:t>
            </a:r>
            <a:endParaRPr lang="en-GB" sz="1200"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37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a:solidFill>
                  <a:schemeClr val="bg1"/>
                </a:solidFill>
              </a:rPr>
              <a:t>Who are the </a:t>
            </a:r>
            <a:r>
              <a:rPr lang="en-GB" sz="1600" b="1" dirty="0">
                <a:solidFill>
                  <a:srgbClr val="FFFF00"/>
                </a:solidFill>
              </a:rPr>
              <a:t>actors in a skills’ recognition process?</a:t>
            </a:r>
            <a:endParaRPr lang="en-GB" b="1" dirty="0"/>
          </a:p>
          <a:p>
            <a:pPr algn="l"/>
            <a:r>
              <a:rPr lang="en-IE" dirty="0"/>
              <a:t> </a:t>
            </a:r>
            <a:endParaRPr lang="en-GB" dirty="0"/>
          </a:p>
          <a:p>
            <a:pPr algn="l">
              <a:buFont typeface="Arial" panose="020B0604020202020204" pitchFamily="34" charset="0"/>
              <a:buChar char="•"/>
            </a:pPr>
            <a:r>
              <a:rPr lang="en-US" dirty="0">
                <a:solidFill>
                  <a:srgbClr val="FFFF00"/>
                </a:solidFill>
              </a:rPr>
              <a:t>Professional body</a:t>
            </a:r>
            <a:r>
              <a:rPr lang="en-US" dirty="0">
                <a:solidFill>
                  <a:schemeClr val="bg1"/>
                </a:solidFill>
              </a:rPr>
              <a:t>: A regulatory or industry-specific body responsible for setting standards for the profession or industry in which the competence is being recognised.</a:t>
            </a:r>
          </a:p>
          <a:p>
            <a:pPr algn="l">
              <a:buFont typeface="Arial" panose="020B0604020202020204" pitchFamily="34" charset="0"/>
              <a:buChar char="•"/>
            </a:pPr>
            <a:endParaRPr lang="en-US" dirty="0">
              <a:solidFill>
                <a:schemeClr val="bg1"/>
              </a:solidFill>
            </a:endParaRPr>
          </a:p>
          <a:p>
            <a:pPr algn="l">
              <a:buFont typeface="Arial" panose="020B0604020202020204" pitchFamily="34" charset="0"/>
              <a:buChar char="•"/>
            </a:pPr>
            <a:r>
              <a:rPr lang="en-US" dirty="0">
                <a:solidFill>
                  <a:srgbClr val="FFFF00"/>
                </a:solidFill>
              </a:rPr>
              <a:t>Trainer/educator</a:t>
            </a:r>
            <a:r>
              <a:rPr lang="en-US" dirty="0">
                <a:solidFill>
                  <a:schemeClr val="bg1"/>
                </a:solidFill>
              </a:rPr>
              <a:t>: The person or organisation that provided training or education to the competence holder.</a:t>
            </a:r>
          </a:p>
          <a:p>
            <a:pPr algn="l">
              <a:buFont typeface="Arial" panose="020B0604020202020204" pitchFamily="34" charset="0"/>
              <a:buChar char="•"/>
            </a:pPr>
            <a:endParaRPr lang="en-US" dirty="0">
              <a:solidFill>
                <a:schemeClr val="bg1"/>
              </a:solidFill>
            </a:endParaRPr>
          </a:p>
          <a:p>
            <a:pPr algn="l">
              <a:buFont typeface="Arial" panose="020B0604020202020204" pitchFamily="34" charset="0"/>
              <a:buChar char="•"/>
            </a:pPr>
            <a:r>
              <a:rPr lang="en-US" dirty="0">
                <a:solidFill>
                  <a:srgbClr val="FFFF00"/>
                </a:solidFill>
              </a:rPr>
              <a:t>Peer group</a:t>
            </a:r>
            <a:r>
              <a:rPr lang="en-US" dirty="0">
                <a:solidFill>
                  <a:schemeClr val="bg1"/>
                </a:solidFill>
              </a:rPr>
              <a:t>: Colleagues or other professionals who can provide feedback on the holder's skills and knowledge.</a:t>
            </a:r>
            <a:endParaRPr lang="en-IE" dirty="0">
              <a:solidFill>
                <a:schemeClr val="bg1"/>
              </a:solidFill>
            </a:endParaRPr>
          </a:p>
          <a:p>
            <a:pPr algn="l"/>
            <a:endParaRPr lang="en-IE" dirty="0"/>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47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1354647"/>
          </a:xfrm>
          <a:prstGeom prst="rect">
            <a:avLst/>
          </a:prstGeom>
        </p:spPr>
        <p:txBody>
          <a:bodyPr spcFirstLastPara="1" wrap="square" lIns="91425" tIns="91425" rIns="91425" bIns="91425" anchor="t" anchorCtr="0">
            <a:noAutofit/>
          </a:bodyPr>
          <a:lstStyle/>
          <a:p>
            <a:pPr algn="l"/>
            <a:r>
              <a:rPr lang="en-GB" sz="1600" b="1" dirty="0">
                <a:solidFill>
                  <a:schemeClr val="bg1"/>
                </a:solidFill>
              </a:rPr>
              <a:t>Who are the </a:t>
            </a:r>
            <a:r>
              <a:rPr lang="en-GB" sz="1600" b="1" dirty="0">
                <a:solidFill>
                  <a:srgbClr val="FFFF00"/>
                </a:solidFill>
              </a:rPr>
              <a:t>actors in a skills’ recognition process?</a:t>
            </a:r>
            <a:endParaRPr lang="en-GB" b="1" dirty="0"/>
          </a:p>
          <a:p>
            <a:pPr algn="l"/>
            <a:r>
              <a:rPr lang="en-IE" dirty="0"/>
              <a:t> </a:t>
            </a:r>
            <a:endParaRPr lang="en-GB" dirty="0"/>
          </a:p>
          <a:p>
            <a:pPr algn="l">
              <a:buFont typeface="Arial" panose="020B0604020202020204" pitchFamily="34" charset="0"/>
              <a:buChar char="•"/>
            </a:pPr>
            <a:r>
              <a:rPr lang="en-US" dirty="0">
                <a:solidFill>
                  <a:srgbClr val="FFFF00"/>
                </a:solidFill>
              </a:rPr>
              <a:t>Relevant stakeholders: </a:t>
            </a:r>
            <a:r>
              <a:rPr lang="en-US" dirty="0">
                <a:solidFill>
                  <a:schemeClr val="bg1"/>
                </a:solidFill>
              </a:rPr>
              <a:t>Other individuals or groups who have an interest in their competences being recognised, such as customers or suppliers</a:t>
            </a:r>
            <a:r>
              <a:rPr lang="en-US" dirty="0">
                <a:solidFill>
                  <a:srgbClr val="FFFF00"/>
                </a:solidFill>
              </a:rPr>
              <a:t>.</a:t>
            </a:r>
          </a:p>
          <a:p>
            <a:pPr marL="114300" indent="0" algn="l"/>
            <a:endParaRPr lang="en-US" dirty="0">
              <a:solidFill>
                <a:srgbClr val="FFFF00"/>
              </a:solidFill>
            </a:endParaRPr>
          </a:p>
          <a:p>
            <a:pPr marL="114300" indent="0" algn="l"/>
            <a:endParaRPr lang="en-US" dirty="0">
              <a:solidFill>
                <a:srgbClr val="FFFF00"/>
              </a:solidFill>
            </a:endParaRPr>
          </a:p>
          <a:p>
            <a:pPr algn="l">
              <a:buFont typeface="Arial" panose="020B0604020202020204" pitchFamily="34" charset="0"/>
              <a:buChar char="•"/>
            </a:pPr>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10421"/>
      </p:ext>
    </p:extLst>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Custom 1">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TotalTime>
  <Words>2166</Words>
  <Application>Microsoft Office PowerPoint</Application>
  <PresentationFormat>On-screen Show (16:9)</PresentationFormat>
  <Paragraphs>315</Paragraphs>
  <Slides>37</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Josefin Sans</vt:lpstr>
      <vt:lpstr>Montserrat</vt:lpstr>
      <vt:lpstr>Muli</vt:lpstr>
      <vt:lpstr>Noto Sans</vt:lpstr>
      <vt:lpstr>Open Sans</vt:lpstr>
      <vt:lpstr>Professional Company Report by Slidesgo</vt:lpstr>
      <vt:lpstr>PowerPoint Presentation</vt:lpstr>
      <vt:lpstr>Introduction</vt:lpstr>
      <vt:lpstr>A: About the topic  Models  for the recognition  of transversal skills </vt:lpstr>
      <vt:lpstr>A1: Who are the actors in a skills’ recognition process?</vt:lpstr>
      <vt:lpstr>PowerPoint Presentation</vt:lpstr>
      <vt:lpstr>PowerPoint Presentation</vt:lpstr>
      <vt:lpstr>PowerPoint Presentation</vt:lpstr>
      <vt:lpstr>PowerPoint Presentation</vt:lpstr>
      <vt:lpstr>PowerPoint Presentation</vt:lpstr>
      <vt:lpstr>A2: Stages of a skills recognition process</vt:lpstr>
      <vt:lpstr>PowerPoint Presentation</vt:lpstr>
      <vt:lpstr>PowerPoint Presentation</vt:lpstr>
      <vt:lpstr>PowerPoint Presentation</vt:lpstr>
      <vt:lpstr>PowerPoint Presentation</vt:lpstr>
      <vt:lpstr>A3: Tools to support  the assessment  of transversal skills</vt:lpstr>
      <vt:lpstr>PowerPoint Presentation</vt:lpstr>
      <vt:lpstr>PowerPoint Presentation</vt:lpstr>
      <vt:lpstr>PowerPoint Presentation</vt:lpstr>
      <vt:lpstr>PowerPoint Presentation</vt:lpstr>
      <vt:lpstr>PowerPoint Presentation</vt:lpstr>
      <vt:lpstr>A4: Matrix for the recognition  of transversal skills</vt:lpstr>
      <vt:lpstr>PowerPoint Presentation</vt:lpstr>
      <vt:lpstr>PowerPoint Presentation</vt:lpstr>
      <vt:lpstr>PowerPoint Presentation</vt:lpstr>
      <vt:lpstr>A5: Analising transversal skills based on evidence</vt:lpstr>
      <vt:lpstr>PowerPoint Presentation</vt:lpstr>
      <vt:lpstr>PowerPoint Presentation</vt:lpstr>
      <vt:lpstr>PowerPoint Presentation</vt:lpstr>
      <vt:lpstr>PowerPoint Presentation</vt:lpstr>
      <vt:lpstr>PowerPoint Presentation</vt:lpstr>
      <vt:lpstr>B: Activity Involving individuals in their skills’ recognition process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UPB;Marc Beutner</dc:creator>
  <cp:lastModifiedBy>FIPL 29</cp:lastModifiedBy>
  <cp:revision>135</cp:revision>
  <dcterms:modified xsi:type="dcterms:W3CDTF">2023-05-23T15:39:08Z</dcterms:modified>
</cp:coreProperties>
</file>