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3" r:id="rId1"/>
  </p:sldMasterIdLst>
  <p:notesMasterIdLst>
    <p:notesMasterId r:id="rId34"/>
  </p:notesMasterIdLst>
  <p:sldIdLst>
    <p:sldId id="307" r:id="rId2"/>
    <p:sldId id="260" r:id="rId3"/>
    <p:sldId id="256" r:id="rId4"/>
    <p:sldId id="334" r:id="rId5"/>
    <p:sldId id="258" r:id="rId6"/>
    <p:sldId id="370" r:id="rId7"/>
    <p:sldId id="371" r:id="rId8"/>
    <p:sldId id="335" r:id="rId9"/>
    <p:sldId id="375" r:id="rId10"/>
    <p:sldId id="376" r:id="rId11"/>
    <p:sldId id="377" r:id="rId12"/>
    <p:sldId id="374" r:id="rId13"/>
    <p:sldId id="378" r:id="rId14"/>
    <p:sldId id="380" r:id="rId15"/>
    <p:sldId id="383" r:id="rId16"/>
    <p:sldId id="386" r:id="rId17"/>
    <p:sldId id="338" r:id="rId18"/>
    <p:sldId id="381" r:id="rId19"/>
    <p:sldId id="379" r:id="rId20"/>
    <p:sldId id="382" r:id="rId21"/>
    <p:sldId id="385" r:id="rId22"/>
    <p:sldId id="384" r:id="rId23"/>
    <p:sldId id="327" r:id="rId24"/>
    <p:sldId id="345" r:id="rId25"/>
    <p:sldId id="387" r:id="rId26"/>
    <p:sldId id="388" r:id="rId27"/>
    <p:sldId id="389" r:id="rId28"/>
    <p:sldId id="261" r:id="rId29"/>
    <p:sldId id="352" r:id="rId30"/>
    <p:sldId id="390" r:id="rId31"/>
    <p:sldId id="312" r:id="rId32"/>
    <p:sldId id="311"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1F2126"/>
    <a:srgbClr val="529BD9"/>
    <a:srgbClr val="666BF0"/>
    <a:srgbClr val="5BF08B"/>
    <a:srgbClr val="42AB8C"/>
    <a:srgbClr val="E54759"/>
    <a:srgbClr val="262626"/>
    <a:srgbClr val="AA1D1D"/>
    <a:srgbClr val="D43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95872" autoAdjust="0"/>
  </p:normalViewPr>
  <p:slideViewPr>
    <p:cSldViewPr snapToGrid="0">
      <p:cViewPr varScale="1">
        <p:scale>
          <a:sx n="61" d="100"/>
          <a:sy n="61" d="100"/>
        </p:scale>
        <p:origin x="532" y="4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3c2e0530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3c2e053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In </a:t>
            </a:r>
            <a:r>
              <a:rPr lang="de-DE" dirty="0" err="1"/>
              <a:t>this</a:t>
            </a:r>
            <a:r>
              <a:rPr lang="de-DE" dirty="0"/>
              <a:t> </a:t>
            </a:r>
            <a:r>
              <a:rPr lang="de-DE" dirty="0" err="1"/>
              <a:t>module</a:t>
            </a:r>
            <a:r>
              <a:rPr lang="de-DE" dirty="0"/>
              <a:t> </a:t>
            </a:r>
            <a:r>
              <a:rPr lang="de-DE" dirty="0" err="1"/>
              <a:t>we</a:t>
            </a:r>
            <a:r>
              <a:rPr lang="de-DE" dirty="0"/>
              <a:t> </a:t>
            </a:r>
            <a:r>
              <a:rPr lang="de-DE" dirty="0" err="1"/>
              <a:t>focus</a:t>
            </a:r>
            <a:r>
              <a:rPr lang="de-DE" dirty="0"/>
              <a:t> on </a:t>
            </a:r>
            <a:r>
              <a:rPr lang="de-DE" dirty="0" err="1"/>
              <a:t>two</a:t>
            </a:r>
            <a:r>
              <a:rPr lang="de-DE" dirty="0"/>
              <a:t> </a:t>
            </a:r>
            <a:r>
              <a:rPr lang="de-DE" dirty="0" err="1"/>
              <a:t>topics</a:t>
            </a:r>
            <a:r>
              <a:rPr lang="de-DE" dirty="0"/>
              <a:t>. </a:t>
            </a:r>
            <a:r>
              <a:rPr lang="de-DE" dirty="0" err="1"/>
              <a:t>Firstly</a:t>
            </a:r>
            <a:r>
              <a:rPr lang="de-DE" dirty="0"/>
              <a:t>, a </a:t>
            </a:r>
            <a:r>
              <a:rPr lang="de-DE" dirty="0" err="1"/>
              <a:t>short</a:t>
            </a:r>
            <a:r>
              <a:rPr lang="de-DE" dirty="0"/>
              <a:t> </a:t>
            </a:r>
            <a:r>
              <a:rPr lang="de-DE" dirty="0" err="1"/>
              <a:t>introduction</a:t>
            </a:r>
            <a:r>
              <a:rPr lang="de-DE" dirty="0"/>
              <a:t> </a:t>
            </a:r>
            <a:r>
              <a:rPr lang="de-DE" dirty="0" err="1"/>
              <a:t>to</a:t>
            </a:r>
            <a:r>
              <a:rPr lang="de-DE" dirty="0"/>
              <a:t> </a:t>
            </a:r>
            <a:r>
              <a:rPr lang="de-DE" dirty="0" err="1"/>
              <a:t>the</a:t>
            </a:r>
            <a:r>
              <a:rPr lang="de-DE" dirty="0"/>
              <a:t> </a:t>
            </a:r>
            <a:r>
              <a:rPr lang="de-DE" dirty="0" err="1"/>
              <a:t>topic</a:t>
            </a:r>
            <a:r>
              <a:rPr lang="de-DE" dirty="0"/>
              <a:t> online </a:t>
            </a:r>
            <a:r>
              <a:rPr lang="de-DE" dirty="0" err="1"/>
              <a:t>educational</a:t>
            </a:r>
            <a:r>
              <a:rPr lang="de-DE" dirty="0"/>
              <a:t> </a:t>
            </a:r>
            <a:r>
              <a:rPr lang="de-DE" dirty="0" err="1"/>
              <a:t>escape</a:t>
            </a:r>
            <a:r>
              <a:rPr lang="de-DE" dirty="0"/>
              <a:t> </a:t>
            </a:r>
            <a:r>
              <a:rPr lang="de-DE" dirty="0" err="1"/>
              <a:t>rooms</a:t>
            </a:r>
            <a:r>
              <a:rPr lang="de-DE" dirty="0"/>
              <a:t> </a:t>
            </a:r>
            <a:r>
              <a:rPr lang="de-DE" dirty="0" err="1"/>
              <a:t>as</a:t>
            </a:r>
            <a:r>
              <a:rPr lang="de-DE" dirty="0"/>
              <a:t> </a:t>
            </a:r>
            <a:r>
              <a:rPr lang="de-DE" dirty="0" err="1"/>
              <a:t>pedagogical</a:t>
            </a:r>
            <a:r>
              <a:rPr lang="de-DE" dirty="0"/>
              <a:t> </a:t>
            </a:r>
            <a:r>
              <a:rPr lang="de-DE" dirty="0" err="1"/>
              <a:t>tools</a:t>
            </a:r>
            <a:r>
              <a:rPr lang="de-DE" dirty="0"/>
              <a:t>. </a:t>
            </a:r>
            <a:r>
              <a:rPr lang="de-DE" dirty="0" err="1"/>
              <a:t>Secondly</a:t>
            </a:r>
            <a:r>
              <a:rPr lang="de-DE" dirty="0"/>
              <a:t>, a </a:t>
            </a:r>
            <a:r>
              <a:rPr lang="de-DE" dirty="0" err="1"/>
              <a:t>small</a:t>
            </a:r>
            <a:r>
              <a:rPr lang="de-DE" dirty="0"/>
              <a:t> </a:t>
            </a:r>
            <a:r>
              <a:rPr lang="de-DE" dirty="0" err="1"/>
              <a:t>group</a:t>
            </a:r>
            <a:r>
              <a:rPr lang="de-DE" dirty="0"/>
              <a:t> </a:t>
            </a:r>
            <a:r>
              <a:rPr lang="de-DE" dirty="0" err="1"/>
              <a:t>work</a:t>
            </a:r>
            <a:r>
              <a:rPr lang="de-DE" dirty="0"/>
              <a:t> </a:t>
            </a:r>
            <a:r>
              <a:rPr lang="de-DE" dirty="0" err="1"/>
              <a:t>to</a:t>
            </a:r>
            <a:r>
              <a:rPr lang="de-DE" dirty="0"/>
              <a:t> </a:t>
            </a:r>
            <a:r>
              <a:rPr lang="de-DE" dirty="0" err="1"/>
              <a:t>the</a:t>
            </a:r>
            <a:r>
              <a:rPr lang="de-DE" dirty="0"/>
              <a:t> </a:t>
            </a:r>
            <a:r>
              <a:rPr lang="de-DE" dirty="0" err="1"/>
              <a:t>topic</a:t>
            </a:r>
            <a:r>
              <a:rPr lang="de-DE" dirty="0"/>
              <a:t> online </a:t>
            </a:r>
            <a:r>
              <a:rPr lang="de-DE" dirty="0" err="1"/>
              <a:t>educational</a:t>
            </a:r>
            <a:r>
              <a:rPr lang="de-DE" dirty="0"/>
              <a:t> </a:t>
            </a:r>
            <a:r>
              <a:rPr lang="de-DE" dirty="0" err="1"/>
              <a:t>escape</a:t>
            </a:r>
            <a:r>
              <a:rPr lang="de-DE" dirty="0"/>
              <a:t> </a:t>
            </a:r>
            <a:r>
              <a:rPr lang="de-DE" dirty="0" err="1"/>
              <a:t>rooms</a:t>
            </a:r>
            <a:r>
              <a:rPr lang="de-DE" dirty="0"/>
              <a:t> </a:t>
            </a:r>
            <a:r>
              <a:rPr lang="de-DE" dirty="0" err="1"/>
              <a:t>as</a:t>
            </a:r>
            <a:r>
              <a:rPr lang="de-DE" dirty="0"/>
              <a:t> </a:t>
            </a:r>
            <a:r>
              <a:rPr lang="de-DE" dirty="0" err="1"/>
              <a:t>pedagogical</a:t>
            </a:r>
            <a:r>
              <a:rPr lang="de-DE" dirty="0"/>
              <a:t> </a:t>
            </a:r>
            <a:r>
              <a:rPr lang="de-DE" dirty="0" err="1"/>
              <a:t>tools</a:t>
            </a:r>
            <a:r>
              <a:rPr lang="de-DE" dirty="0"/>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err="1"/>
              <a:t>Thirdly</a:t>
            </a:r>
            <a:r>
              <a:rPr lang="de-DE" dirty="0"/>
              <a:t>, </a:t>
            </a:r>
            <a:r>
              <a:rPr lang="de-DE" dirty="0" err="1"/>
              <a:t>educational</a:t>
            </a:r>
            <a:r>
              <a:rPr lang="de-DE" dirty="0"/>
              <a:t> </a:t>
            </a:r>
            <a:r>
              <a:rPr lang="de-DE" dirty="0" err="1"/>
              <a:t>escape</a:t>
            </a:r>
            <a:r>
              <a:rPr lang="de-DE" dirty="0"/>
              <a:t> </a:t>
            </a:r>
            <a:r>
              <a:rPr lang="de-DE" dirty="0" err="1"/>
              <a:t>rooms</a:t>
            </a:r>
            <a:r>
              <a:rPr lang="de-DE" dirty="0"/>
              <a:t> in </a:t>
            </a:r>
            <a:r>
              <a:rPr lang="de-DE" dirty="0" err="1"/>
              <a:t>classes</a:t>
            </a:r>
            <a:r>
              <a:rPr lang="de-DE" dirty="0"/>
              <a:t> and </a:t>
            </a:r>
            <a:r>
              <a:rPr lang="de-DE" dirty="0" err="1"/>
              <a:t>courses</a:t>
            </a:r>
            <a:r>
              <a:rPr lang="de-DE" dirty="0"/>
              <a:t> </a:t>
            </a:r>
            <a:r>
              <a:rPr lang="de-DE" dirty="0" err="1"/>
              <a:t>foster</a:t>
            </a:r>
            <a:r>
              <a:rPr lang="de-DE" dirty="0"/>
              <a:t> </a:t>
            </a:r>
            <a:r>
              <a:rPr lang="de-DE" dirty="0" err="1"/>
              <a:t>the</a:t>
            </a:r>
            <a:r>
              <a:rPr lang="de-DE" dirty="0"/>
              <a:t> </a:t>
            </a:r>
            <a:r>
              <a:rPr lang="de-DE" dirty="0" err="1"/>
              <a:t>group</a:t>
            </a:r>
            <a:r>
              <a:rPr lang="de-DE" dirty="0"/>
              <a:t> </a:t>
            </a:r>
            <a:r>
              <a:rPr lang="de-DE" dirty="0" err="1"/>
              <a:t>cohesion</a:t>
            </a:r>
            <a:r>
              <a:rPr lang="de-DE" dirty="0"/>
              <a:t>  </a:t>
            </a:r>
            <a:r>
              <a:rPr lang="de-DE" dirty="0" err="1"/>
              <a:t>For</a:t>
            </a:r>
            <a:r>
              <a:rPr lang="de-DE" dirty="0"/>
              <a:t> </a:t>
            </a:r>
            <a:r>
              <a:rPr lang="de-DE" dirty="0" err="1"/>
              <a:t>Example</a:t>
            </a:r>
            <a:r>
              <a:rPr lang="de-DE" dirty="0"/>
              <a:t> </a:t>
            </a:r>
            <a:r>
              <a:rPr lang="de-DE" dirty="0" err="1"/>
              <a:t>the</a:t>
            </a:r>
            <a:r>
              <a:rPr lang="de-DE" dirty="0"/>
              <a:t> </a:t>
            </a:r>
            <a:r>
              <a:rPr lang="de-DE" dirty="0" err="1"/>
              <a:t>strengthening</a:t>
            </a:r>
            <a:r>
              <a:rPr lang="de-DE" dirty="0"/>
              <a:t> </a:t>
            </a:r>
            <a:r>
              <a:rPr lang="de-DE" dirty="0" err="1"/>
              <a:t>bonds</a:t>
            </a:r>
            <a:r>
              <a:rPr lang="de-DE" dirty="0"/>
              <a:t> </a:t>
            </a:r>
            <a:r>
              <a:rPr lang="de-DE" dirty="0" err="1"/>
              <a:t>of</a:t>
            </a:r>
            <a:r>
              <a:rPr lang="de-DE" dirty="0"/>
              <a:t> all </a:t>
            </a:r>
            <a:r>
              <a:rPr lang="de-DE" dirty="0" err="1"/>
              <a:t>participants</a:t>
            </a:r>
            <a:r>
              <a:rPr lang="de-DE" dirty="0"/>
              <a:t>. The </a:t>
            </a:r>
            <a:r>
              <a:rPr lang="de-DE" dirty="0" err="1"/>
              <a:t>participants</a:t>
            </a:r>
            <a:r>
              <a:rPr lang="de-DE" dirty="0"/>
              <a:t> </a:t>
            </a:r>
            <a:r>
              <a:rPr lang="de-DE" dirty="0" err="1"/>
              <a:t>learn</a:t>
            </a:r>
            <a:r>
              <a:rPr lang="de-DE" dirty="0"/>
              <a:t> also </a:t>
            </a:r>
            <a:r>
              <a:rPr lang="de-DE" dirty="0" err="1"/>
              <a:t>to</a:t>
            </a:r>
            <a:r>
              <a:rPr lang="de-DE" dirty="0"/>
              <a:t> </a:t>
            </a:r>
            <a:r>
              <a:rPr lang="de-DE" dirty="0" err="1"/>
              <a:t>concentrate</a:t>
            </a:r>
            <a:r>
              <a:rPr lang="de-DE" dirty="0"/>
              <a:t> on </a:t>
            </a:r>
            <a:r>
              <a:rPr lang="de-DE" dirty="0" err="1"/>
              <a:t>their</a:t>
            </a:r>
            <a:r>
              <a:rPr lang="de-DE" dirty="0"/>
              <a:t> strengt, but also </a:t>
            </a:r>
            <a:r>
              <a:rPr lang="de-DE" dirty="0" err="1"/>
              <a:t>discover</a:t>
            </a:r>
            <a:r>
              <a:rPr lang="de-DE" dirty="0"/>
              <a:t> </a:t>
            </a:r>
            <a:r>
              <a:rPr lang="de-DE" dirty="0" err="1"/>
              <a:t>new</a:t>
            </a:r>
            <a:r>
              <a:rPr lang="de-DE" dirty="0"/>
              <a:t> </a:t>
            </a:r>
            <a:r>
              <a:rPr lang="de-DE" dirty="0" err="1"/>
              <a:t>talents</a:t>
            </a:r>
            <a:r>
              <a:rPr lang="de-DE" dirty="0"/>
              <a:t> </a:t>
            </a:r>
            <a:r>
              <a:rPr lang="de-DE" dirty="0" err="1"/>
              <a:t>by</a:t>
            </a:r>
            <a:r>
              <a:rPr lang="de-DE" dirty="0"/>
              <a:t> </a:t>
            </a:r>
            <a:r>
              <a:rPr lang="de-DE" dirty="0" err="1"/>
              <a:t>themself</a:t>
            </a:r>
            <a:r>
              <a:rPr lang="de-DE" dirty="0"/>
              <a:t>. All in all </a:t>
            </a:r>
            <a:r>
              <a:rPr lang="de-DE" dirty="0" err="1"/>
              <a:t>it</a:t>
            </a:r>
            <a:r>
              <a:rPr lang="de-DE" dirty="0"/>
              <a:t> </a:t>
            </a:r>
            <a:r>
              <a:rPr lang="de-DE" dirty="0" err="1"/>
              <a:t>fosters</a:t>
            </a:r>
            <a:r>
              <a:rPr lang="de-DE" dirty="0"/>
              <a:t> </a:t>
            </a:r>
            <a:r>
              <a:rPr lang="de-DE" dirty="0" err="1"/>
              <a:t>the</a:t>
            </a:r>
            <a:r>
              <a:rPr lang="de-DE" dirty="0"/>
              <a:t> social </a:t>
            </a:r>
            <a:r>
              <a:rPr lang="de-DE" dirty="0" err="1"/>
              <a:t>interaction</a:t>
            </a:r>
            <a:r>
              <a:rPr lang="de-DE" dirty="0"/>
              <a:t> </a:t>
            </a:r>
            <a:r>
              <a:rPr lang="de-DE" dirty="0" err="1"/>
              <a:t>within</a:t>
            </a:r>
            <a:r>
              <a:rPr lang="de-DE" dirty="0"/>
              <a:t> </a:t>
            </a:r>
            <a:r>
              <a:rPr lang="de-DE" dirty="0" err="1"/>
              <a:t>the</a:t>
            </a:r>
            <a:r>
              <a:rPr lang="de-DE" dirty="0"/>
              <a:t> </a:t>
            </a:r>
            <a:r>
              <a:rPr lang="de-DE" dirty="0" err="1"/>
              <a:t>group</a:t>
            </a:r>
            <a:r>
              <a:rPr lang="de-DE" dirty="0"/>
              <a:t>.</a:t>
            </a:r>
            <a:endParaRPr dirty="0"/>
          </a:p>
        </p:txBody>
      </p:sp>
    </p:spTree>
    <p:extLst>
      <p:ext uri="{BB962C8B-B14F-4D97-AF65-F5344CB8AC3E}">
        <p14:creationId xmlns:p14="http://schemas.microsoft.com/office/powerpoint/2010/main" val="302499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err="1"/>
              <a:t>Lastly</a:t>
            </a:r>
            <a:r>
              <a:rPr lang="de-DE" dirty="0"/>
              <a:t>, </a:t>
            </a:r>
            <a:r>
              <a:rPr lang="de-DE" dirty="0" err="1"/>
              <a:t>educational</a:t>
            </a:r>
            <a:r>
              <a:rPr lang="de-DE" dirty="0"/>
              <a:t> </a:t>
            </a:r>
            <a:r>
              <a:rPr lang="de-DE" dirty="0" err="1"/>
              <a:t>escape</a:t>
            </a:r>
            <a:r>
              <a:rPr lang="de-DE" dirty="0"/>
              <a:t> </a:t>
            </a:r>
            <a:r>
              <a:rPr lang="de-DE" dirty="0" err="1"/>
              <a:t>rooms</a:t>
            </a:r>
            <a:r>
              <a:rPr lang="de-DE" dirty="0"/>
              <a:t> in </a:t>
            </a:r>
            <a:r>
              <a:rPr lang="de-DE" dirty="0" err="1"/>
              <a:t>classes</a:t>
            </a:r>
            <a:r>
              <a:rPr lang="de-DE" dirty="0"/>
              <a:t> and </a:t>
            </a:r>
            <a:r>
              <a:rPr lang="de-DE" dirty="0" err="1"/>
              <a:t>courses</a:t>
            </a:r>
            <a:r>
              <a:rPr lang="de-DE" dirty="0"/>
              <a:t> </a:t>
            </a:r>
            <a:r>
              <a:rPr lang="de-DE" dirty="0" err="1"/>
              <a:t>improving</a:t>
            </a:r>
            <a:r>
              <a:rPr lang="de-DE" dirty="0"/>
              <a:t> trainer-</a:t>
            </a:r>
            <a:r>
              <a:rPr lang="de-DE" dirty="0" err="1"/>
              <a:t>learner</a:t>
            </a:r>
            <a:r>
              <a:rPr lang="de-DE" dirty="0"/>
              <a:t> </a:t>
            </a:r>
            <a:r>
              <a:rPr lang="de-DE" dirty="0" err="1"/>
              <a:t>relationship</a:t>
            </a:r>
            <a:r>
              <a:rPr lang="de-DE" dirty="0"/>
              <a:t> </a:t>
            </a:r>
            <a:r>
              <a:rPr lang="de-DE" dirty="0" err="1"/>
              <a:t>by</a:t>
            </a:r>
            <a:r>
              <a:rPr lang="de-DE" dirty="0"/>
              <a:t> </a:t>
            </a:r>
            <a:r>
              <a:rPr lang="de-DE" dirty="0" err="1"/>
              <a:t>catching</a:t>
            </a:r>
            <a:r>
              <a:rPr lang="de-DE" dirty="0"/>
              <a:t> </a:t>
            </a:r>
            <a:r>
              <a:rPr lang="de-DE" dirty="0" err="1"/>
              <a:t>attention</a:t>
            </a:r>
            <a:r>
              <a:rPr lang="de-DE" dirty="0"/>
              <a:t>, </a:t>
            </a:r>
            <a:r>
              <a:rPr lang="de-DE" dirty="0" err="1"/>
              <a:t>establingtrust</a:t>
            </a:r>
            <a:r>
              <a:rPr lang="de-DE" dirty="0"/>
              <a:t> and </a:t>
            </a:r>
            <a:r>
              <a:rPr lang="de-DE" dirty="0" err="1"/>
              <a:t>reinforce</a:t>
            </a:r>
            <a:r>
              <a:rPr lang="de-DE" dirty="0"/>
              <a:t> </a:t>
            </a:r>
            <a:r>
              <a:rPr lang="de-DE" dirty="0" err="1"/>
              <a:t>motivation</a:t>
            </a:r>
            <a:r>
              <a:rPr lang="de-DE" dirty="0"/>
              <a:t>.</a:t>
            </a:r>
            <a:endParaRPr dirty="0"/>
          </a:p>
        </p:txBody>
      </p:sp>
    </p:spTree>
    <p:extLst>
      <p:ext uri="{BB962C8B-B14F-4D97-AF65-F5344CB8AC3E}">
        <p14:creationId xmlns:p14="http://schemas.microsoft.com/office/powerpoint/2010/main" val="298379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19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err="1"/>
              <a:t>öppöüäpAt</a:t>
            </a:r>
            <a:r>
              <a:rPr lang="de-DE" dirty="0"/>
              <a:t> </a:t>
            </a:r>
            <a:r>
              <a:rPr lang="de-DE" dirty="0" err="1"/>
              <a:t>this</a:t>
            </a:r>
            <a:r>
              <a:rPr lang="de-DE" dirty="0"/>
              <a:t> </a:t>
            </a:r>
            <a:r>
              <a:rPr lang="de-DE" dirty="0" err="1"/>
              <a:t>moment</a:t>
            </a:r>
            <a:r>
              <a:rPr lang="de-DE" dirty="0"/>
              <a:t>, </a:t>
            </a:r>
            <a:r>
              <a:rPr lang="de-DE" dirty="0" err="1"/>
              <a:t>we</a:t>
            </a:r>
            <a:r>
              <a:rPr lang="de-DE" dirty="0"/>
              <a:t> divide </a:t>
            </a:r>
            <a:r>
              <a:rPr lang="de-DE" dirty="0" err="1"/>
              <a:t>the</a:t>
            </a:r>
            <a:r>
              <a:rPr lang="de-DE" dirty="0"/>
              <a:t> </a:t>
            </a:r>
            <a:r>
              <a:rPr lang="de-DE" dirty="0" err="1"/>
              <a:t>group</a:t>
            </a:r>
            <a:r>
              <a:rPr lang="de-DE" dirty="0"/>
              <a:t>. The </a:t>
            </a:r>
            <a:r>
              <a:rPr lang="de-DE" dirty="0" err="1"/>
              <a:t>left</a:t>
            </a:r>
            <a:r>
              <a:rPr lang="de-DE" dirty="0"/>
              <a:t> </a:t>
            </a:r>
            <a:r>
              <a:rPr lang="de-DE" dirty="0" err="1"/>
              <a:t>pöäü</a:t>
            </a:r>
            <a:endParaRPr dirty="0"/>
          </a:p>
        </p:txBody>
      </p:sp>
    </p:spTree>
    <p:extLst>
      <p:ext uri="{BB962C8B-B14F-4D97-AF65-F5344CB8AC3E}">
        <p14:creationId xmlns:p14="http://schemas.microsoft.com/office/powerpoint/2010/main" val="398287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59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18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143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3690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624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05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err="1"/>
              <a:t>We</a:t>
            </a:r>
            <a:r>
              <a:rPr lang="de-DE" dirty="0"/>
              <a:t> </a:t>
            </a:r>
            <a:r>
              <a:rPr lang="de-DE" dirty="0" err="1"/>
              <a:t>starting</a:t>
            </a:r>
            <a:r>
              <a:rPr lang="de-DE" dirty="0"/>
              <a:t> </a:t>
            </a:r>
            <a:r>
              <a:rPr lang="de-DE" dirty="0" err="1"/>
              <a:t>with</a:t>
            </a:r>
            <a:r>
              <a:rPr lang="de-DE" dirty="0"/>
              <a:t> </a:t>
            </a:r>
            <a:r>
              <a:rPr lang="de-DE" dirty="0" err="1"/>
              <a:t>the</a:t>
            </a:r>
            <a:r>
              <a:rPr lang="de-DE" dirty="0"/>
              <a:t> </a:t>
            </a:r>
            <a:r>
              <a:rPr lang="de-DE" dirty="0" err="1"/>
              <a:t>Introduction</a:t>
            </a:r>
            <a:r>
              <a:rPr lang="de-DE" dirty="0"/>
              <a:t> </a:t>
            </a:r>
            <a:r>
              <a:rPr lang="de-DE" dirty="0" err="1"/>
              <a:t>to</a:t>
            </a:r>
            <a:r>
              <a:rPr lang="de-DE" dirty="0"/>
              <a:t> </a:t>
            </a:r>
            <a:r>
              <a:rPr lang="de-DE" dirty="0" err="1"/>
              <a:t>the</a:t>
            </a:r>
            <a:r>
              <a:rPr lang="de-DE" dirty="0"/>
              <a:t> </a:t>
            </a:r>
            <a:r>
              <a:rPr lang="de-DE" dirty="0" err="1"/>
              <a:t>topic</a:t>
            </a:r>
            <a:r>
              <a:rPr lang="de-DE" dirty="0"/>
              <a:t> online </a:t>
            </a:r>
            <a:r>
              <a:rPr lang="de-DE" dirty="0" err="1"/>
              <a:t>escape</a:t>
            </a:r>
            <a:r>
              <a:rPr lang="de-DE" dirty="0"/>
              <a:t> </a:t>
            </a:r>
            <a:r>
              <a:rPr lang="de-DE" dirty="0" err="1"/>
              <a:t>rooms</a:t>
            </a:r>
            <a:r>
              <a:rPr lang="de-DE" dirty="0"/>
              <a:t> </a:t>
            </a:r>
            <a:r>
              <a:rPr lang="de-DE" dirty="0" err="1"/>
              <a:t>as</a:t>
            </a:r>
            <a:r>
              <a:rPr lang="de-DE" dirty="0"/>
              <a:t> a </a:t>
            </a:r>
            <a:r>
              <a:rPr lang="de-DE" dirty="0" err="1"/>
              <a:t>pedagogical</a:t>
            </a:r>
            <a:r>
              <a:rPr lang="de-DE" dirty="0"/>
              <a:t> </a:t>
            </a:r>
            <a:r>
              <a:rPr lang="de-DE" dirty="0" err="1"/>
              <a:t>tool</a:t>
            </a:r>
            <a:r>
              <a:rPr lang="de-DE" dirty="0"/>
              <a: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346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 collaboration, game-flow, riddles and communication</a:t>
            </a:r>
          </a:p>
          <a:p>
            <a:r>
              <a:rPr lang="en-GB" dirty="0"/>
              <a:t> collaboration, narratives, game-flow and puzzles</a:t>
            </a:r>
          </a:p>
          <a:p>
            <a:r>
              <a:rPr lang="en-GB" dirty="0"/>
              <a:t> narrative, game-flow, puzzles and equipment</a:t>
            </a:r>
          </a:p>
          <a:p>
            <a:r>
              <a:rPr lang="en-GB" dirty="0"/>
              <a:t> narrative, riddles, roles and equipment</a:t>
            </a:r>
          </a:p>
          <a:p>
            <a:r>
              <a:rPr lang="en-GB" dirty="0"/>
              <a:t> roles, puzzles, immersion and communication</a:t>
            </a:r>
          </a:p>
        </p:txBody>
      </p:sp>
    </p:spTree>
    <p:extLst>
      <p:ext uri="{BB962C8B-B14F-4D97-AF65-F5344CB8AC3E}">
        <p14:creationId xmlns:p14="http://schemas.microsoft.com/office/powerpoint/2010/main" val="193225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436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766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052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4805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23c2e0530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23c2e0530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err="1"/>
              <a:t>Before</a:t>
            </a:r>
            <a:r>
              <a:rPr lang="de-DE" dirty="0"/>
              <a:t> </a:t>
            </a:r>
            <a:r>
              <a:rPr lang="de-DE" dirty="0" err="1"/>
              <a:t>we</a:t>
            </a:r>
            <a:r>
              <a:rPr lang="de-DE" dirty="0"/>
              <a:t> </a:t>
            </a:r>
            <a:r>
              <a:rPr lang="de-DE" dirty="0" err="1"/>
              <a:t>discus</a:t>
            </a:r>
            <a:r>
              <a:rPr lang="de-DE" dirty="0"/>
              <a:t> </a:t>
            </a:r>
            <a:r>
              <a:rPr lang="de-DE" dirty="0" err="1"/>
              <a:t>about</a:t>
            </a:r>
            <a:r>
              <a:rPr lang="de-DE" dirty="0"/>
              <a:t> online </a:t>
            </a:r>
            <a:r>
              <a:rPr lang="de-DE" dirty="0" err="1"/>
              <a:t>educational</a:t>
            </a:r>
            <a:r>
              <a:rPr lang="de-DE" dirty="0"/>
              <a:t> </a:t>
            </a:r>
            <a:r>
              <a:rPr lang="de-DE" dirty="0" err="1"/>
              <a:t>escape</a:t>
            </a:r>
            <a:r>
              <a:rPr lang="de-DE" dirty="0"/>
              <a:t> </a:t>
            </a:r>
            <a:r>
              <a:rPr lang="de-DE" dirty="0" err="1"/>
              <a:t>rooms</a:t>
            </a:r>
            <a:r>
              <a:rPr lang="de-DE" dirty="0"/>
              <a:t>. </a:t>
            </a:r>
            <a:r>
              <a:rPr lang="de-DE" dirty="0" err="1"/>
              <a:t>We</a:t>
            </a:r>
            <a:r>
              <a:rPr lang="de-DE" dirty="0"/>
              <a:t> </a:t>
            </a:r>
            <a:r>
              <a:rPr lang="de-DE" dirty="0" err="1"/>
              <a:t>have</a:t>
            </a:r>
            <a:r>
              <a:rPr lang="de-DE" dirty="0"/>
              <a:t> </a:t>
            </a:r>
            <a:r>
              <a:rPr lang="de-DE" dirty="0" err="1"/>
              <a:t>to</a:t>
            </a:r>
            <a:r>
              <a:rPr lang="de-DE" dirty="0"/>
              <a:t> </a:t>
            </a:r>
            <a:r>
              <a:rPr lang="de-DE" dirty="0" err="1"/>
              <a:t>foci</a:t>
            </a:r>
            <a:r>
              <a:rPr lang="de-DE" dirty="0"/>
              <a:t> on </a:t>
            </a:r>
            <a:r>
              <a:rPr lang="de-DE" dirty="0" err="1"/>
              <a:t>what</a:t>
            </a:r>
            <a:r>
              <a:rPr lang="de-DE" dirty="0"/>
              <a:t> </a:t>
            </a:r>
            <a:r>
              <a:rPr lang="de-DE" dirty="0" err="1"/>
              <a:t>is</a:t>
            </a:r>
            <a:r>
              <a:rPr lang="de-DE" dirty="0"/>
              <a:t> an </a:t>
            </a:r>
            <a:r>
              <a:rPr lang="de-DE" dirty="0" err="1"/>
              <a:t>escape</a:t>
            </a:r>
            <a:r>
              <a:rPr lang="de-DE" dirty="0"/>
              <a:t> </a:t>
            </a:r>
            <a:r>
              <a:rPr lang="de-DE" dirty="0" err="1"/>
              <a:t>room</a:t>
            </a:r>
            <a:r>
              <a:rPr lang="de-DE" dirty="0"/>
              <a:t> in </a:t>
            </a:r>
            <a:r>
              <a:rPr lang="de-DE" dirty="0" err="1"/>
              <a:t>general</a:t>
            </a:r>
            <a:r>
              <a:rPr lang="de-DE" dirty="0"/>
              <a:t>? Do </a:t>
            </a:r>
            <a:r>
              <a:rPr lang="de-DE" dirty="0" err="1"/>
              <a:t>you</a:t>
            </a:r>
            <a:r>
              <a:rPr lang="de-DE" dirty="0"/>
              <a:t> </a:t>
            </a:r>
            <a:r>
              <a:rPr lang="de-DE" dirty="0" err="1"/>
              <a:t>have</a:t>
            </a:r>
            <a:r>
              <a:rPr lang="de-DE" dirty="0"/>
              <a:t> </a:t>
            </a:r>
            <a:r>
              <a:rPr lang="de-DE" dirty="0" err="1"/>
              <a:t>any</a:t>
            </a:r>
            <a:r>
              <a:rPr lang="de-DE" dirty="0"/>
              <a:t> </a:t>
            </a:r>
            <a:r>
              <a:rPr lang="de-DE" dirty="0" err="1"/>
              <a:t>ideas</a:t>
            </a:r>
            <a:r>
              <a:rPr lang="de-DE" dirty="0"/>
              <a:t>?</a:t>
            </a:r>
            <a:endParaRPr dirty="0"/>
          </a:p>
        </p:txBody>
      </p:sp>
    </p:spTree>
    <p:extLst>
      <p:ext uri="{BB962C8B-B14F-4D97-AF65-F5344CB8AC3E}">
        <p14:creationId xmlns:p14="http://schemas.microsoft.com/office/powerpoint/2010/main" val="68350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So, an </a:t>
            </a:r>
            <a:r>
              <a:rPr lang="de-DE" dirty="0" err="1"/>
              <a:t>escape</a:t>
            </a:r>
            <a:r>
              <a:rPr lang="de-DE" dirty="0"/>
              <a:t> </a:t>
            </a:r>
            <a:r>
              <a:rPr lang="de-DE" dirty="0" err="1"/>
              <a:t>room</a:t>
            </a:r>
            <a:r>
              <a:rPr lang="de-DE" dirty="0"/>
              <a:t> </a:t>
            </a:r>
            <a:r>
              <a:rPr lang="de-DE" dirty="0" err="1"/>
              <a:t>is</a:t>
            </a:r>
            <a:r>
              <a:rPr lang="de-DE" dirty="0"/>
              <a:t> „ …..“ </a:t>
            </a:r>
            <a:r>
              <a:rPr lang="de-DE" dirty="0" err="1"/>
              <a:t>That</a:t>
            </a:r>
            <a:r>
              <a:rPr lang="de-DE" dirty="0"/>
              <a:t> </a:t>
            </a:r>
            <a:r>
              <a:rPr lang="de-DE" dirty="0" err="1"/>
              <a:t>implicies</a:t>
            </a:r>
            <a:r>
              <a:rPr lang="de-DE" dirty="0"/>
              <a:t> </a:t>
            </a:r>
            <a:r>
              <a:rPr lang="de-DE" dirty="0" err="1"/>
              <a:t>that</a:t>
            </a:r>
            <a:r>
              <a:rPr lang="de-DE" dirty="0"/>
              <a:t> an </a:t>
            </a:r>
            <a:r>
              <a:rPr lang="de-DE" dirty="0" err="1"/>
              <a:t>onlines</a:t>
            </a:r>
            <a:r>
              <a:rPr lang="de-DE" dirty="0"/>
              <a:t> </a:t>
            </a:r>
            <a:r>
              <a:rPr lang="de-DE" dirty="0" err="1"/>
              <a:t>escape</a:t>
            </a:r>
            <a:r>
              <a:rPr lang="de-DE" dirty="0"/>
              <a:t> </a:t>
            </a:r>
            <a:r>
              <a:rPr lang="de-DE" dirty="0" err="1"/>
              <a:t>room</a:t>
            </a:r>
            <a:r>
              <a:rPr lang="de-DE" dirty="0"/>
              <a:t> </a:t>
            </a:r>
            <a:r>
              <a:rPr lang="de-DE" dirty="0" err="1"/>
              <a:t>is</a:t>
            </a:r>
            <a:r>
              <a:rPr lang="de-DE"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98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As </a:t>
            </a:r>
            <a:r>
              <a:rPr lang="de-DE" dirty="0" err="1"/>
              <a:t>well</a:t>
            </a:r>
            <a:r>
              <a:rPr lang="de-DE" dirty="0"/>
              <a:t> </a:t>
            </a:r>
            <a:r>
              <a:rPr lang="de-DE" dirty="0" err="1"/>
              <a:t>as</a:t>
            </a:r>
            <a:r>
              <a:rPr lang="de-DE" dirty="0"/>
              <a:t> a game-</a:t>
            </a:r>
            <a:r>
              <a:rPr lang="de-DE" dirty="0" err="1"/>
              <a:t>based</a:t>
            </a:r>
            <a:r>
              <a:rPr lang="de-DE" dirty="0"/>
              <a:t> </a:t>
            </a:r>
            <a:r>
              <a:rPr lang="de-DE" dirty="0" err="1"/>
              <a:t>learning</a:t>
            </a:r>
            <a:r>
              <a:rPr lang="de-DE" dirty="0"/>
              <a:t> </a:t>
            </a:r>
            <a:r>
              <a:rPr lang="de-DE" dirty="0" err="1"/>
              <a:t>approache</a:t>
            </a:r>
            <a:r>
              <a:rPr lang="de-DE" dirty="0"/>
              <a:t>.</a:t>
            </a:r>
            <a:endParaRPr dirty="0"/>
          </a:p>
        </p:txBody>
      </p:sp>
    </p:spTree>
    <p:extLst>
      <p:ext uri="{BB962C8B-B14F-4D97-AF65-F5344CB8AC3E}">
        <p14:creationId xmlns:p14="http://schemas.microsoft.com/office/powerpoint/2010/main" val="331798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err="1"/>
              <a:t>Our</a:t>
            </a:r>
            <a:r>
              <a:rPr lang="de-DE" dirty="0"/>
              <a:t> </a:t>
            </a:r>
            <a:r>
              <a:rPr lang="de-DE" dirty="0" err="1"/>
              <a:t>next</a:t>
            </a:r>
            <a:r>
              <a:rPr lang="de-DE" dirty="0"/>
              <a:t> </a:t>
            </a:r>
            <a:r>
              <a:rPr lang="de-DE" dirty="0" err="1"/>
              <a:t>chapter</a:t>
            </a:r>
            <a:r>
              <a:rPr lang="de-DE" dirty="0"/>
              <a:t> </a:t>
            </a:r>
            <a:r>
              <a:rPr lang="de-DE" dirty="0" err="1"/>
              <a:t>presents</a:t>
            </a:r>
            <a:r>
              <a:rPr lang="de-DE" dirty="0"/>
              <a:t> </a:t>
            </a:r>
            <a:r>
              <a:rPr lang="de-DE" dirty="0" err="1"/>
              <a:t>good</a:t>
            </a:r>
            <a:r>
              <a:rPr lang="de-DE" dirty="0"/>
              <a:t> </a:t>
            </a:r>
            <a:r>
              <a:rPr lang="de-DE" dirty="0" err="1"/>
              <a:t>reasons</a:t>
            </a:r>
            <a:r>
              <a:rPr lang="de-DE" dirty="0"/>
              <a:t> </a:t>
            </a:r>
            <a:r>
              <a:rPr lang="de-DE" dirty="0" err="1"/>
              <a:t>to</a:t>
            </a:r>
            <a:r>
              <a:rPr lang="de-DE" dirty="0"/>
              <a:t> </a:t>
            </a:r>
            <a:r>
              <a:rPr lang="de-DE" dirty="0" err="1"/>
              <a:t>use</a:t>
            </a:r>
            <a:r>
              <a:rPr lang="de-DE" dirty="0"/>
              <a:t> </a:t>
            </a:r>
            <a:r>
              <a:rPr lang="de-DE" dirty="0" err="1"/>
              <a:t>educational</a:t>
            </a:r>
            <a:r>
              <a:rPr lang="de-DE" dirty="0"/>
              <a:t> </a:t>
            </a:r>
            <a:r>
              <a:rPr lang="de-DE" dirty="0" err="1"/>
              <a:t>escape</a:t>
            </a:r>
            <a:r>
              <a:rPr lang="de-DE" dirty="0"/>
              <a:t> </a:t>
            </a:r>
            <a:r>
              <a:rPr lang="de-DE" dirty="0" err="1"/>
              <a:t>rooms</a:t>
            </a:r>
            <a:r>
              <a:rPr lang="de-DE" dirty="0"/>
              <a:t>.</a:t>
            </a:r>
            <a:endParaRPr dirty="0"/>
          </a:p>
        </p:txBody>
      </p:sp>
    </p:spTree>
    <p:extLst>
      <p:ext uri="{BB962C8B-B14F-4D97-AF65-F5344CB8AC3E}">
        <p14:creationId xmlns:p14="http://schemas.microsoft.com/office/powerpoint/2010/main" val="244544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First </a:t>
            </a:r>
            <a:r>
              <a:rPr lang="de-DE" dirty="0" err="1"/>
              <a:t>of</a:t>
            </a:r>
            <a:r>
              <a:rPr lang="de-DE" dirty="0"/>
              <a:t> all, The </a:t>
            </a:r>
            <a:r>
              <a:rPr lang="de-DE" dirty="0" err="1"/>
              <a:t>use</a:t>
            </a:r>
            <a:r>
              <a:rPr lang="de-DE" dirty="0"/>
              <a:t> </a:t>
            </a:r>
            <a:r>
              <a:rPr lang="de-DE" dirty="0" err="1"/>
              <a:t>of</a:t>
            </a:r>
            <a:r>
              <a:rPr lang="de-DE" dirty="0"/>
              <a:t> </a:t>
            </a:r>
            <a:r>
              <a:rPr lang="de-DE" dirty="0" err="1"/>
              <a:t>edcational</a:t>
            </a:r>
            <a:r>
              <a:rPr lang="de-DE" dirty="0"/>
              <a:t> </a:t>
            </a:r>
            <a:r>
              <a:rPr lang="de-DE" dirty="0" err="1"/>
              <a:t>escape</a:t>
            </a:r>
            <a:r>
              <a:rPr lang="de-DE" dirty="0"/>
              <a:t> </a:t>
            </a:r>
            <a:r>
              <a:rPr lang="de-DE" dirty="0" err="1"/>
              <a:t>rooms</a:t>
            </a:r>
            <a:r>
              <a:rPr lang="de-DE" dirty="0"/>
              <a:t> in </a:t>
            </a:r>
            <a:r>
              <a:rPr lang="de-DE" dirty="0" err="1"/>
              <a:t>classes</a:t>
            </a:r>
            <a:r>
              <a:rPr lang="de-DE" dirty="0"/>
              <a:t> and </a:t>
            </a:r>
            <a:r>
              <a:rPr lang="de-DE" dirty="0" err="1"/>
              <a:t>courses</a:t>
            </a:r>
            <a:r>
              <a:rPr lang="de-DE" dirty="0"/>
              <a:t> </a:t>
            </a:r>
            <a:r>
              <a:rPr lang="de-DE" dirty="0" err="1"/>
              <a:t>foster</a:t>
            </a:r>
            <a:r>
              <a:rPr lang="de-DE" dirty="0"/>
              <a:t> </a:t>
            </a:r>
            <a:r>
              <a:rPr lang="de-DE" dirty="0" err="1"/>
              <a:t>the</a:t>
            </a:r>
            <a:r>
              <a:rPr lang="de-DE" dirty="0"/>
              <a:t> </a:t>
            </a:r>
            <a:r>
              <a:rPr lang="de-DE" dirty="0" err="1"/>
              <a:t>developing</a:t>
            </a:r>
            <a:r>
              <a:rPr lang="de-DE" dirty="0"/>
              <a:t> </a:t>
            </a:r>
            <a:r>
              <a:rPr lang="de-DE" dirty="0" err="1"/>
              <a:t>skills</a:t>
            </a:r>
            <a:r>
              <a:rPr lang="de-DE" dirty="0"/>
              <a:t> like Communication </a:t>
            </a:r>
            <a:r>
              <a:rPr lang="de-DE" dirty="0" err="1"/>
              <a:t>skills</a:t>
            </a:r>
            <a:r>
              <a:rPr lang="de-DE" dirty="0"/>
              <a:t>, </a:t>
            </a:r>
            <a:r>
              <a:rPr lang="de-DE" dirty="0" err="1"/>
              <a:t>leadership</a:t>
            </a:r>
            <a:r>
              <a:rPr lang="de-DE" dirty="0"/>
              <a:t> </a:t>
            </a:r>
            <a:r>
              <a:rPr lang="de-DE" dirty="0" err="1"/>
              <a:t>skills</a:t>
            </a:r>
            <a:r>
              <a:rPr lang="de-DE" dirty="0"/>
              <a:t>, social </a:t>
            </a:r>
            <a:r>
              <a:rPr lang="de-DE" dirty="0" err="1"/>
              <a:t>skills</a:t>
            </a:r>
            <a:r>
              <a:rPr lang="de-DE" dirty="0"/>
              <a:t>, problem-</a:t>
            </a:r>
            <a:r>
              <a:rPr lang="de-DE" dirty="0" err="1"/>
              <a:t>solving</a:t>
            </a:r>
            <a:r>
              <a:rPr lang="de-DE" dirty="0"/>
              <a:t> </a:t>
            </a:r>
            <a:r>
              <a:rPr lang="de-DE" dirty="0" err="1"/>
              <a:t>skills</a:t>
            </a:r>
            <a:r>
              <a:rPr lang="de-DE" dirty="0"/>
              <a:t> and </a:t>
            </a:r>
            <a:r>
              <a:rPr lang="de-DE" dirty="0" err="1"/>
              <a:t>fine</a:t>
            </a:r>
            <a:r>
              <a:rPr lang="de-DE" dirty="0"/>
              <a:t> </a:t>
            </a:r>
            <a:r>
              <a:rPr lang="de-DE" dirty="0" err="1"/>
              <a:t>motor</a:t>
            </a:r>
            <a:r>
              <a:rPr lang="de-DE" dirty="0"/>
              <a:t> </a:t>
            </a:r>
            <a:r>
              <a:rPr lang="de-DE" dirty="0" err="1"/>
              <a:t>skills</a:t>
            </a:r>
            <a:r>
              <a:rPr lang="de-DE" dirty="0"/>
              <a:t>.</a:t>
            </a:r>
            <a:endParaRPr dirty="0"/>
          </a:p>
        </p:txBody>
      </p:sp>
    </p:spTree>
    <p:extLst>
      <p:ext uri="{BB962C8B-B14F-4D97-AF65-F5344CB8AC3E}">
        <p14:creationId xmlns:p14="http://schemas.microsoft.com/office/powerpoint/2010/main" val="146189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err="1"/>
              <a:t>Secondly</a:t>
            </a:r>
            <a:r>
              <a:rPr lang="de-DE" dirty="0"/>
              <a:t>, </a:t>
            </a:r>
            <a:r>
              <a:rPr lang="de-DE" dirty="0" err="1"/>
              <a:t>educational</a:t>
            </a:r>
            <a:r>
              <a:rPr lang="de-DE" dirty="0"/>
              <a:t> </a:t>
            </a:r>
            <a:r>
              <a:rPr lang="de-DE" dirty="0" err="1"/>
              <a:t>escape</a:t>
            </a:r>
            <a:r>
              <a:rPr lang="de-DE" dirty="0"/>
              <a:t> </a:t>
            </a:r>
            <a:r>
              <a:rPr lang="de-DE" dirty="0" err="1"/>
              <a:t>rooms</a:t>
            </a:r>
            <a:r>
              <a:rPr lang="de-DE" dirty="0"/>
              <a:t> in </a:t>
            </a:r>
            <a:r>
              <a:rPr lang="de-DE" dirty="0" err="1"/>
              <a:t>classes</a:t>
            </a:r>
            <a:r>
              <a:rPr lang="de-DE" dirty="0"/>
              <a:t> and </a:t>
            </a:r>
            <a:r>
              <a:rPr lang="de-DE" dirty="0" err="1"/>
              <a:t>courses</a:t>
            </a:r>
            <a:r>
              <a:rPr lang="de-DE" dirty="0"/>
              <a:t> also </a:t>
            </a:r>
            <a:r>
              <a:rPr lang="de-DE" dirty="0" err="1"/>
              <a:t>foster</a:t>
            </a:r>
            <a:r>
              <a:rPr lang="de-DE" dirty="0"/>
              <a:t> </a:t>
            </a:r>
            <a:r>
              <a:rPr lang="de-DE" dirty="0" err="1"/>
              <a:t>psychosocial</a:t>
            </a:r>
            <a:r>
              <a:rPr lang="de-DE" dirty="0"/>
              <a:t> </a:t>
            </a:r>
            <a:r>
              <a:rPr lang="de-DE" dirty="0" err="1"/>
              <a:t>aspects</a:t>
            </a:r>
            <a:r>
              <a:rPr lang="de-DE" dirty="0"/>
              <a:t> like mental well-</a:t>
            </a:r>
            <a:r>
              <a:rPr lang="de-DE" dirty="0" err="1"/>
              <a:t>being</a:t>
            </a:r>
            <a:r>
              <a:rPr lang="de-DE" dirty="0"/>
              <a:t>, </a:t>
            </a:r>
            <a:r>
              <a:rPr lang="de-DE" dirty="0" err="1"/>
              <a:t>appropriate</a:t>
            </a:r>
            <a:r>
              <a:rPr lang="de-DE" dirty="0"/>
              <a:t> positive </a:t>
            </a:r>
            <a:r>
              <a:rPr lang="de-DE" dirty="0" err="1"/>
              <a:t>behavior</a:t>
            </a:r>
            <a:r>
              <a:rPr lang="de-DE" dirty="0"/>
              <a:t>, </a:t>
            </a:r>
            <a:r>
              <a:rPr lang="de-DE" dirty="0" err="1"/>
              <a:t>control</a:t>
            </a:r>
            <a:r>
              <a:rPr lang="de-DE" dirty="0"/>
              <a:t> </a:t>
            </a:r>
            <a:r>
              <a:rPr lang="de-DE" dirty="0" err="1"/>
              <a:t>of</a:t>
            </a:r>
            <a:r>
              <a:rPr lang="de-DE" dirty="0"/>
              <a:t> </a:t>
            </a:r>
            <a:r>
              <a:rPr lang="de-DE" dirty="0" err="1"/>
              <a:t>emotions</a:t>
            </a:r>
            <a:r>
              <a:rPr lang="de-DE" dirty="0"/>
              <a:t> and </a:t>
            </a:r>
            <a:r>
              <a:rPr lang="de-DE" dirty="0" err="1"/>
              <a:t>acting</a:t>
            </a:r>
            <a:r>
              <a:rPr lang="de-DE" dirty="0"/>
              <a:t> in a </a:t>
            </a:r>
            <a:r>
              <a:rPr lang="de-DE" dirty="0" err="1"/>
              <a:t>group</a:t>
            </a:r>
            <a:r>
              <a:rPr lang="de-DE" dirty="0"/>
              <a:t>.</a:t>
            </a:r>
            <a:endParaRPr dirty="0"/>
          </a:p>
        </p:txBody>
      </p:sp>
    </p:spTree>
    <p:extLst>
      <p:ext uri="{BB962C8B-B14F-4D97-AF65-F5344CB8AC3E}">
        <p14:creationId xmlns:p14="http://schemas.microsoft.com/office/powerpoint/2010/main" val="275279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20000" y="1683965"/>
            <a:ext cx="5045700" cy="2340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6205575" y="3547225"/>
            <a:ext cx="2215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5573475" y="1621225"/>
            <a:ext cx="2847300" cy="841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ubTitle" idx="1"/>
          </p:nvPr>
        </p:nvSpPr>
        <p:spPr>
          <a:xfrm>
            <a:off x="4634100" y="2571750"/>
            <a:ext cx="37866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800"/>
              <a:buNone/>
              <a:defRPr sz="16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2">
    <p:bg>
      <p:bgPr>
        <a:gradFill>
          <a:gsLst>
            <a:gs pos="0">
              <a:schemeClr val="lt2"/>
            </a:gs>
            <a:gs pos="100000">
              <a:schemeClr val="dk1"/>
            </a:gs>
          </a:gsLst>
          <a:lin ang="0" scaled="0"/>
        </a:gradFill>
        <a:effectLst/>
      </p:bgPr>
    </p:bg>
    <p:spTree>
      <p:nvGrpSpPr>
        <p:cNvPr id="1" name="Shape 70"/>
        <p:cNvGrpSpPr/>
        <p:nvPr/>
      </p:nvGrpSpPr>
      <p:grpSpPr>
        <a:xfrm>
          <a:off x="0" y="0"/>
          <a:ext cx="0" cy="0"/>
          <a:chOff x="0" y="0"/>
          <a:chExt cx="0" cy="0"/>
        </a:xfrm>
      </p:grpSpPr>
      <p:sp>
        <p:nvSpPr>
          <p:cNvPr id="75" name="Google Shape;75;p14"/>
          <p:cNvSpPr txBox="1">
            <a:spLocks noGrp="1"/>
          </p:cNvSpPr>
          <p:nvPr>
            <p:ph type="title"/>
          </p:nvPr>
        </p:nvSpPr>
        <p:spPr>
          <a:xfrm>
            <a:off x="720000" y="1233175"/>
            <a:ext cx="4461300" cy="14823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4"/>
          <p:cNvSpPr txBox="1">
            <a:spLocks noGrp="1"/>
          </p:cNvSpPr>
          <p:nvPr>
            <p:ph type="subTitle" idx="1"/>
          </p:nvPr>
        </p:nvSpPr>
        <p:spPr>
          <a:xfrm>
            <a:off x="720000" y="2872425"/>
            <a:ext cx="4828200" cy="159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Font typeface="Open Sans"/>
              <a:buChar char="●"/>
              <a:defRPr sz="1400">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800"/>
              <a:buFont typeface="Open Sans"/>
              <a:buChar char="○"/>
              <a:defRPr sz="2100"/>
            </a:lvl2pPr>
            <a:lvl3pPr lvl="2" algn="ctr" rtl="0">
              <a:lnSpc>
                <a:spcPct val="100000"/>
              </a:lnSpc>
              <a:spcBef>
                <a:spcPts val="0"/>
              </a:spcBef>
              <a:spcAft>
                <a:spcPts val="0"/>
              </a:spcAft>
              <a:buSzPts val="800"/>
              <a:buFont typeface="Open Sans"/>
              <a:buChar char="■"/>
              <a:defRPr sz="2100"/>
            </a:lvl3pPr>
            <a:lvl4pPr lvl="3" algn="ctr" rtl="0">
              <a:lnSpc>
                <a:spcPct val="100000"/>
              </a:lnSpc>
              <a:spcBef>
                <a:spcPts val="0"/>
              </a:spcBef>
              <a:spcAft>
                <a:spcPts val="0"/>
              </a:spcAft>
              <a:buSzPts val="800"/>
              <a:buFont typeface="Open Sans"/>
              <a:buChar char="●"/>
              <a:defRPr sz="2100"/>
            </a:lvl4pPr>
            <a:lvl5pPr lvl="4" algn="ctr" rtl="0">
              <a:lnSpc>
                <a:spcPct val="100000"/>
              </a:lnSpc>
              <a:spcBef>
                <a:spcPts val="0"/>
              </a:spcBef>
              <a:spcAft>
                <a:spcPts val="0"/>
              </a:spcAft>
              <a:buSzPts val="1100"/>
              <a:buFont typeface="Open Sans"/>
              <a:buChar char="○"/>
              <a:defRPr sz="2100"/>
            </a:lvl5pPr>
            <a:lvl6pPr lvl="5" algn="ctr" rtl="0">
              <a:lnSpc>
                <a:spcPct val="100000"/>
              </a:lnSpc>
              <a:spcBef>
                <a:spcPts val="0"/>
              </a:spcBef>
              <a:spcAft>
                <a:spcPts val="0"/>
              </a:spcAft>
              <a:buSzPts val="1100"/>
              <a:buFont typeface="Open Sans"/>
              <a:buChar char="■"/>
              <a:defRPr sz="2100"/>
            </a:lvl6pPr>
            <a:lvl7pPr lvl="6" algn="ctr" rtl="0">
              <a:lnSpc>
                <a:spcPct val="100000"/>
              </a:lnSpc>
              <a:spcBef>
                <a:spcPts val="0"/>
              </a:spcBef>
              <a:spcAft>
                <a:spcPts val="0"/>
              </a:spcAft>
              <a:buSzPts val="700"/>
              <a:buFont typeface="Open Sans"/>
              <a:buChar char="●"/>
              <a:defRPr sz="2100"/>
            </a:lvl7pPr>
            <a:lvl8pPr lvl="7" algn="ctr" rtl="0">
              <a:lnSpc>
                <a:spcPct val="100000"/>
              </a:lnSpc>
              <a:spcBef>
                <a:spcPts val="0"/>
              </a:spcBef>
              <a:spcAft>
                <a:spcPts val="0"/>
              </a:spcAft>
              <a:buSzPts val="700"/>
              <a:buFont typeface="Open Sans"/>
              <a:buChar char="○"/>
              <a:defRPr sz="2100"/>
            </a:lvl8pPr>
            <a:lvl9pPr lvl="8" algn="ctr" rtl="0">
              <a:lnSpc>
                <a:spcPct val="100000"/>
              </a:lnSpc>
              <a:spcBef>
                <a:spcPts val="0"/>
              </a:spcBef>
              <a:spcAft>
                <a:spcPts val="0"/>
              </a:spcAft>
              <a:buSzPts val="600"/>
              <a:buFont typeface="Open Sans"/>
              <a:buChar char="■"/>
              <a:defRPr sz="21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
    <p:bg>
      <p:bgPr>
        <a:gradFill>
          <a:gsLst>
            <a:gs pos="0">
              <a:schemeClr val="lt2"/>
            </a:gs>
            <a:gs pos="100000">
              <a:schemeClr val="dk1"/>
            </a:gs>
          </a:gsLst>
          <a:lin ang="0" scaled="0"/>
        </a:gradFill>
        <a:effectLst/>
      </p:bgPr>
    </p:bg>
    <p:spTree>
      <p:nvGrpSpPr>
        <p:cNvPr id="1" name="Shape 77"/>
        <p:cNvGrpSpPr/>
        <p:nvPr/>
      </p:nvGrpSpPr>
      <p:grpSpPr>
        <a:xfrm>
          <a:off x="0" y="0"/>
          <a:ext cx="0" cy="0"/>
          <a:chOff x="0" y="0"/>
          <a:chExt cx="0" cy="0"/>
        </a:xfrm>
      </p:grpSpPr>
      <p:sp>
        <p:nvSpPr>
          <p:cNvPr id="82" name="Google Shape;82;p15"/>
          <p:cNvSpPr txBox="1">
            <a:spLocks noGrp="1"/>
          </p:cNvSpPr>
          <p:nvPr>
            <p:ph type="title"/>
          </p:nvPr>
        </p:nvSpPr>
        <p:spPr>
          <a:xfrm>
            <a:off x="3456150" y="3172325"/>
            <a:ext cx="2231700" cy="3654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200"/>
              <a:buNone/>
              <a:defRPr sz="1200" i="0"/>
            </a:lvl1pPr>
            <a:lvl2pPr lvl="1" rtl="0">
              <a:spcBef>
                <a:spcPts val="0"/>
              </a:spcBef>
              <a:spcAft>
                <a:spcPts val="0"/>
              </a:spcAft>
              <a:buSzPts val="1300"/>
              <a:buFont typeface="BenchNine"/>
              <a:buNone/>
              <a:defRPr sz="1300">
                <a:latin typeface="BenchNine"/>
                <a:ea typeface="BenchNine"/>
                <a:cs typeface="BenchNine"/>
                <a:sym typeface="BenchNine"/>
              </a:defRPr>
            </a:lvl2pPr>
            <a:lvl3pPr lvl="2" rtl="0">
              <a:spcBef>
                <a:spcPts val="0"/>
              </a:spcBef>
              <a:spcAft>
                <a:spcPts val="0"/>
              </a:spcAft>
              <a:buSzPts val="1300"/>
              <a:buFont typeface="BenchNine"/>
              <a:buNone/>
              <a:defRPr sz="1300">
                <a:latin typeface="BenchNine"/>
                <a:ea typeface="BenchNine"/>
                <a:cs typeface="BenchNine"/>
                <a:sym typeface="BenchNine"/>
              </a:defRPr>
            </a:lvl3pPr>
            <a:lvl4pPr lvl="3" rtl="0">
              <a:spcBef>
                <a:spcPts val="0"/>
              </a:spcBef>
              <a:spcAft>
                <a:spcPts val="0"/>
              </a:spcAft>
              <a:buSzPts val="1300"/>
              <a:buFont typeface="BenchNine"/>
              <a:buNone/>
              <a:defRPr sz="1300">
                <a:latin typeface="BenchNine"/>
                <a:ea typeface="BenchNine"/>
                <a:cs typeface="BenchNine"/>
                <a:sym typeface="BenchNine"/>
              </a:defRPr>
            </a:lvl4pPr>
            <a:lvl5pPr lvl="4" rtl="0">
              <a:spcBef>
                <a:spcPts val="0"/>
              </a:spcBef>
              <a:spcAft>
                <a:spcPts val="0"/>
              </a:spcAft>
              <a:buSzPts val="1300"/>
              <a:buFont typeface="BenchNine"/>
              <a:buNone/>
              <a:defRPr sz="1300">
                <a:latin typeface="BenchNine"/>
                <a:ea typeface="BenchNine"/>
                <a:cs typeface="BenchNine"/>
                <a:sym typeface="BenchNine"/>
              </a:defRPr>
            </a:lvl5pPr>
            <a:lvl6pPr lvl="5" rtl="0">
              <a:spcBef>
                <a:spcPts val="0"/>
              </a:spcBef>
              <a:spcAft>
                <a:spcPts val="0"/>
              </a:spcAft>
              <a:buSzPts val="1300"/>
              <a:buFont typeface="BenchNine"/>
              <a:buNone/>
              <a:defRPr sz="1300">
                <a:latin typeface="BenchNine"/>
                <a:ea typeface="BenchNine"/>
                <a:cs typeface="BenchNine"/>
                <a:sym typeface="BenchNine"/>
              </a:defRPr>
            </a:lvl6pPr>
            <a:lvl7pPr lvl="6" rtl="0">
              <a:spcBef>
                <a:spcPts val="0"/>
              </a:spcBef>
              <a:spcAft>
                <a:spcPts val="0"/>
              </a:spcAft>
              <a:buSzPts val="1300"/>
              <a:buFont typeface="BenchNine"/>
              <a:buNone/>
              <a:defRPr sz="1300">
                <a:latin typeface="BenchNine"/>
                <a:ea typeface="BenchNine"/>
                <a:cs typeface="BenchNine"/>
                <a:sym typeface="BenchNine"/>
              </a:defRPr>
            </a:lvl7pPr>
            <a:lvl8pPr lvl="7" rtl="0">
              <a:spcBef>
                <a:spcPts val="0"/>
              </a:spcBef>
              <a:spcAft>
                <a:spcPts val="0"/>
              </a:spcAft>
              <a:buSzPts val="1300"/>
              <a:buFont typeface="BenchNine"/>
              <a:buNone/>
              <a:defRPr sz="1300">
                <a:latin typeface="BenchNine"/>
                <a:ea typeface="BenchNine"/>
                <a:cs typeface="BenchNine"/>
                <a:sym typeface="BenchNine"/>
              </a:defRPr>
            </a:lvl8pPr>
            <a:lvl9pPr lvl="8" rtl="0">
              <a:spcBef>
                <a:spcPts val="0"/>
              </a:spcBef>
              <a:spcAft>
                <a:spcPts val="0"/>
              </a:spcAft>
              <a:buSzPts val="1300"/>
              <a:buFont typeface="BenchNine"/>
              <a:buNone/>
              <a:defRPr sz="1300">
                <a:latin typeface="BenchNine"/>
                <a:ea typeface="BenchNine"/>
                <a:cs typeface="BenchNine"/>
                <a:sym typeface="BenchNine"/>
              </a:defRPr>
            </a:lvl9pPr>
          </a:lstStyle>
          <a:p>
            <a:endParaRPr/>
          </a:p>
        </p:txBody>
      </p:sp>
      <p:sp>
        <p:nvSpPr>
          <p:cNvPr id="83" name="Google Shape;83;p15"/>
          <p:cNvSpPr txBox="1">
            <a:spLocks noGrp="1"/>
          </p:cNvSpPr>
          <p:nvPr>
            <p:ph type="subTitle" idx="1"/>
          </p:nvPr>
        </p:nvSpPr>
        <p:spPr>
          <a:xfrm>
            <a:off x="1933200" y="2030225"/>
            <a:ext cx="5277600" cy="1263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0" name="Google Shape;90;p16"/>
          <p:cNvSpPr txBox="1">
            <a:spLocks noGrp="1"/>
          </p:cNvSpPr>
          <p:nvPr>
            <p:ph type="subTitle" idx="1"/>
          </p:nvPr>
        </p:nvSpPr>
        <p:spPr>
          <a:xfrm>
            <a:off x="2355900" y="1874500"/>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1" name="Google Shape;91;p16"/>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2" name="Google Shape;92;p16"/>
          <p:cNvSpPr txBox="1">
            <a:spLocks noGrp="1"/>
          </p:cNvSpPr>
          <p:nvPr>
            <p:ph type="subTitle" idx="3"/>
          </p:nvPr>
        </p:nvSpPr>
        <p:spPr>
          <a:xfrm>
            <a:off x="4784275" y="1874500"/>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3" name="Google Shape;93;p16"/>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6"/>
          <p:cNvSpPr txBox="1">
            <a:spLocks noGrp="1"/>
          </p:cNvSpPr>
          <p:nvPr>
            <p:ph type="subTitle" idx="5"/>
          </p:nvPr>
        </p:nvSpPr>
        <p:spPr>
          <a:xfrm>
            <a:off x="4784275" y="3397225"/>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5" name="Google Shape;95;p16"/>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6" name="Google Shape;96;p16"/>
          <p:cNvSpPr txBox="1">
            <a:spLocks noGrp="1"/>
          </p:cNvSpPr>
          <p:nvPr>
            <p:ph type="subTitle" idx="7"/>
          </p:nvPr>
        </p:nvSpPr>
        <p:spPr>
          <a:xfrm>
            <a:off x="2355900" y="3397225"/>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7" name="Google Shape;97;p16"/>
          <p:cNvSpPr txBox="1">
            <a:spLocks noGrp="1"/>
          </p:cNvSpPr>
          <p:nvPr>
            <p:ph type="title" idx="8" hasCustomPrompt="1"/>
          </p:nvPr>
        </p:nvSpPr>
        <p:spPr>
          <a:xfrm>
            <a:off x="717604" y="1363904"/>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6"/>
          <p:cNvSpPr txBox="1">
            <a:spLocks noGrp="1"/>
          </p:cNvSpPr>
          <p:nvPr>
            <p:ph type="title" idx="9" hasCustomPrompt="1"/>
          </p:nvPr>
        </p:nvSpPr>
        <p:spPr>
          <a:xfrm>
            <a:off x="7393940" y="1363904"/>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99" name="Google Shape;99;p16"/>
          <p:cNvSpPr txBox="1">
            <a:spLocks noGrp="1"/>
          </p:cNvSpPr>
          <p:nvPr>
            <p:ph type="title" idx="13" hasCustomPrompt="1"/>
          </p:nvPr>
        </p:nvSpPr>
        <p:spPr>
          <a:xfrm>
            <a:off x="717604" y="2885223"/>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0" name="Google Shape;100;p16"/>
          <p:cNvSpPr txBox="1">
            <a:spLocks noGrp="1"/>
          </p:cNvSpPr>
          <p:nvPr>
            <p:ph type="title" idx="14" hasCustomPrompt="1"/>
          </p:nvPr>
        </p:nvSpPr>
        <p:spPr>
          <a:xfrm>
            <a:off x="7393940" y="2885223"/>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p:cSld name="BLANK_1_1_1">
    <p:bg>
      <p:bgPr>
        <a:gradFill>
          <a:gsLst>
            <a:gs pos="0">
              <a:schemeClr val="lt2"/>
            </a:gs>
            <a:gs pos="100000">
              <a:schemeClr val="dk1"/>
            </a:gs>
          </a:gsLst>
          <a:lin ang="0" scaled="0"/>
        </a:gradFill>
        <a:effectLst/>
      </p:bgPr>
    </p:bg>
    <p:spTree>
      <p:nvGrpSpPr>
        <p:cNvPr id="1" name="Shape 101"/>
        <p:cNvGrpSpPr/>
        <p:nvPr/>
      </p:nvGrpSpPr>
      <p:grpSpPr>
        <a:xfrm>
          <a:off x="0" y="0"/>
          <a:ext cx="0" cy="0"/>
          <a:chOff x="0" y="0"/>
          <a:chExt cx="0" cy="0"/>
        </a:xfrm>
      </p:grpSpPr>
      <p:sp>
        <p:nvSpPr>
          <p:cNvPr id="105" name="Google Shape;105;p17"/>
          <p:cNvSpPr txBox="1">
            <a:spLocks noGrp="1"/>
          </p:cNvSpPr>
          <p:nvPr>
            <p:ph type="title"/>
          </p:nvPr>
        </p:nvSpPr>
        <p:spPr>
          <a:xfrm flipH="1">
            <a:off x="720000" y="1233175"/>
            <a:ext cx="45297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6" name="Google Shape;106;p17"/>
          <p:cNvSpPr txBox="1">
            <a:spLocks noGrp="1"/>
          </p:cNvSpPr>
          <p:nvPr>
            <p:ph type="subTitle" idx="1"/>
          </p:nvPr>
        </p:nvSpPr>
        <p:spPr>
          <a:xfrm flipH="1">
            <a:off x="720000" y="2715475"/>
            <a:ext cx="2909400" cy="76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11"/>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12"/>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13"/>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0" r:id="rId6"/>
    <p:sldLayoutId id="2147483661" r:id="rId7"/>
    <p:sldLayoutId id="2147483662" r:id="rId8"/>
    <p:sldLayoutId id="214748366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87087" y="2844466"/>
            <a:ext cx="9056913" cy="188239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2400" dirty="0" err="1">
                <a:solidFill>
                  <a:srgbClr val="1F2126"/>
                </a:solidFill>
              </a:rPr>
              <a:t>Kvalifikācijas</a:t>
            </a:r>
            <a:r>
              <a:rPr lang="en-US" sz="2400" dirty="0">
                <a:solidFill>
                  <a:srgbClr val="1F2126"/>
                </a:solidFill>
              </a:rPr>
              <a:t> </a:t>
            </a:r>
            <a:r>
              <a:rPr lang="en-US" sz="2400" dirty="0" err="1">
                <a:solidFill>
                  <a:srgbClr val="1F2126"/>
                </a:solidFill>
              </a:rPr>
              <a:t>celšanas</a:t>
            </a:r>
            <a:r>
              <a:rPr lang="en-US" sz="2400" dirty="0">
                <a:solidFill>
                  <a:srgbClr val="1F2126"/>
                </a:solidFill>
              </a:rPr>
              <a:t> </a:t>
            </a:r>
            <a:r>
              <a:rPr lang="en-US" sz="2400" dirty="0" err="1">
                <a:solidFill>
                  <a:srgbClr val="1F2126"/>
                </a:solidFill>
              </a:rPr>
              <a:t>programma</a:t>
            </a:r>
            <a:br>
              <a:rPr lang="en-US" sz="2400" dirty="0">
                <a:solidFill>
                  <a:srgbClr val="1F2126"/>
                </a:solidFill>
              </a:rPr>
            </a:br>
            <a:r>
              <a:rPr lang="en-US" sz="2400" dirty="0">
                <a:solidFill>
                  <a:srgbClr val="1F2126"/>
                </a:solidFill>
              </a:rPr>
              <a:t>un </a:t>
            </a:r>
            <a:r>
              <a:rPr lang="en-US" sz="2400" dirty="0" err="1">
                <a:solidFill>
                  <a:srgbClr val="1F2126"/>
                </a:solidFill>
              </a:rPr>
              <a:t>instrumenti</a:t>
            </a:r>
            <a:r>
              <a:rPr lang="en-US" sz="2400" dirty="0">
                <a:solidFill>
                  <a:srgbClr val="1F2126"/>
                </a:solidFill>
              </a:rPr>
              <a:t> </a:t>
            </a:r>
            <a:r>
              <a:rPr lang="en-US" sz="2400" dirty="0" err="1">
                <a:solidFill>
                  <a:srgbClr val="1F2126"/>
                </a:solidFill>
              </a:rPr>
              <a:t>prasmju</a:t>
            </a:r>
            <a:r>
              <a:rPr lang="en-US" sz="2400" dirty="0">
                <a:solidFill>
                  <a:srgbClr val="1F2126"/>
                </a:solidFill>
              </a:rPr>
              <a:t> </a:t>
            </a:r>
            <a:r>
              <a:rPr lang="en-US" sz="2400" dirty="0" err="1">
                <a:solidFill>
                  <a:srgbClr val="1F2126"/>
                </a:solidFill>
              </a:rPr>
              <a:t>novērtēšanai</a:t>
            </a:r>
            <a:br>
              <a:rPr lang="en-US" sz="2400" b="0" dirty="0">
                <a:solidFill>
                  <a:srgbClr val="1F2126"/>
                </a:solidFill>
              </a:rPr>
            </a:br>
            <a:br>
              <a:rPr lang="en-US" sz="1000" b="0" dirty="0">
                <a:solidFill>
                  <a:srgbClr val="1F2126"/>
                </a:solidFill>
              </a:rPr>
            </a:br>
            <a:r>
              <a:rPr lang="lv-LV" sz="2000" dirty="0">
                <a:solidFill>
                  <a:srgbClr val="1F2126"/>
                </a:solidFill>
              </a:rPr>
              <a:t>A daļa: digitālo pedagoģisko prasmju veidošana </a:t>
            </a:r>
            <a:r>
              <a:rPr lang="en-US" sz="2000" dirty="0" err="1">
                <a:solidFill>
                  <a:srgbClr val="1F2126"/>
                </a:solidFill>
              </a:rPr>
              <a:t>Profesionālās</a:t>
            </a:r>
            <a:r>
              <a:rPr lang="en-US" sz="2000" dirty="0">
                <a:solidFill>
                  <a:srgbClr val="1F2126"/>
                </a:solidFill>
              </a:rPr>
              <a:t> </a:t>
            </a:r>
            <a:r>
              <a:rPr lang="en-US" sz="2000" dirty="0" err="1">
                <a:solidFill>
                  <a:srgbClr val="1F2126"/>
                </a:solidFill>
              </a:rPr>
              <a:t>izglītības</a:t>
            </a:r>
            <a:r>
              <a:rPr lang="en-US" sz="2000" dirty="0">
                <a:solidFill>
                  <a:srgbClr val="1F2126"/>
                </a:solidFill>
              </a:rPr>
              <a:t> </a:t>
            </a:r>
            <a:r>
              <a:rPr lang="en-US" sz="2000" dirty="0" err="1">
                <a:solidFill>
                  <a:srgbClr val="1F2126"/>
                </a:solidFill>
              </a:rPr>
              <a:t>pasniedzējiem</a:t>
            </a:r>
            <a:endParaRPr lang="en-US" sz="2000" dirty="0">
              <a:solidFill>
                <a:srgbClr val="1F2126"/>
              </a:solidFill>
            </a:endParaRPr>
          </a:p>
          <a:p>
            <a:pPr algn="ctr"/>
            <a:r>
              <a:rPr lang="lv-LV" sz="2000" dirty="0">
                <a:solidFill>
                  <a:schemeClr val="tx1"/>
                </a:solidFill>
              </a:rPr>
              <a:t>C modulis: izglītojošas digitālās «izlaušanās istabas» kā pedagoģisks rīks</a:t>
            </a:r>
            <a:endParaRPr lang="en-IE" sz="2000" dirty="0">
              <a:solidFill>
                <a:schemeClr val="tx1"/>
              </a:solidFill>
              <a:highlight>
                <a:srgbClr val="FFFF00"/>
              </a:highlight>
            </a:endParaRP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2"/>
          <a:srcRect/>
          <a:stretch/>
        </p:blipFill>
        <p:spPr>
          <a:xfrm>
            <a:off x="1587896" y="1070218"/>
            <a:ext cx="5968208" cy="1367470"/>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marL="136525" indent="-22225" algn="l"/>
            <a:r>
              <a:rPr lang="en-IE" b="1" dirty="0" err="1"/>
              <a:t>Iemesli</a:t>
            </a:r>
            <a:r>
              <a:rPr lang="en-IE" b="1" dirty="0">
                <a:solidFill>
                  <a:srgbClr val="FFC000"/>
                </a:solidFill>
              </a:rPr>
              <a:t> </a:t>
            </a:r>
            <a:r>
              <a:rPr lang="en-IE" b="1" dirty="0" err="1">
                <a:solidFill>
                  <a:srgbClr val="FFFF00"/>
                </a:solidFill>
              </a:rPr>
              <a:t>izglītojošo</a:t>
            </a:r>
            <a:r>
              <a:rPr lang="en-IE" b="1" dirty="0">
                <a:solidFill>
                  <a:srgbClr val="FFFF00"/>
                </a:solidFill>
              </a:rPr>
              <a:t> </a:t>
            </a:r>
            <a:r>
              <a:rPr lang="en-IE" b="1" dirty="0" err="1">
                <a:solidFill>
                  <a:srgbClr val="FFFF00"/>
                </a:solidFill>
              </a:rPr>
              <a:t>izlaušanās</a:t>
            </a:r>
            <a:r>
              <a:rPr lang="en-IE" b="1" dirty="0">
                <a:solidFill>
                  <a:srgbClr val="FFFF00"/>
                </a:solidFill>
              </a:rPr>
              <a:t> </a:t>
            </a:r>
            <a:r>
              <a:rPr lang="en-IE" b="1" dirty="0" err="1">
                <a:solidFill>
                  <a:srgbClr val="FFFF00"/>
                </a:solidFill>
              </a:rPr>
              <a:t>istabu</a:t>
            </a:r>
            <a:r>
              <a:rPr lang="en-IE" b="1" dirty="0">
                <a:solidFill>
                  <a:srgbClr val="FFFF00"/>
                </a:solidFill>
              </a:rPr>
              <a:t> </a:t>
            </a:r>
            <a:r>
              <a:rPr lang="en-IE" b="1" dirty="0" err="1">
                <a:solidFill>
                  <a:srgbClr val="FFFF00"/>
                </a:solidFill>
              </a:rPr>
              <a:t>izmantošanai</a:t>
            </a:r>
            <a:r>
              <a:rPr lang="en-IE" b="1" dirty="0">
                <a:solidFill>
                  <a:srgbClr val="FFFF00"/>
                </a:solidFill>
              </a:rPr>
              <a:t> </a:t>
            </a:r>
            <a:r>
              <a:rPr lang="en-IE" b="1" dirty="0" err="1">
                <a:solidFill>
                  <a:srgbClr val="FFFF00"/>
                </a:solidFill>
              </a:rPr>
              <a:t>nodarbībās</a:t>
            </a:r>
            <a:r>
              <a:rPr lang="en-IE" b="1" dirty="0">
                <a:solidFill>
                  <a:srgbClr val="FFFF00"/>
                </a:solidFill>
              </a:rPr>
              <a:t> un </a:t>
            </a:r>
            <a:r>
              <a:rPr lang="en-IE" b="1" dirty="0" err="1">
                <a:solidFill>
                  <a:srgbClr val="FFFF00"/>
                </a:solidFill>
              </a:rPr>
              <a:t>kursos</a:t>
            </a:r>
            <a:r>
              <a:rPr lang="en-IE" b="1" dirty="0">
                <a:solidFill>
                  <a:srgbClr val="FFFF00"/>
                </a:solidFill>
              </a:rPr>
              <a:t>:</a:t>
            </a:r>
            <a:r>
              <a:rPr lang="en-IE" dirty="0">
                <a:solidFill>
                  <a:srgbClr val="FFFF00"/>
                </a:solidFill>
              </a:rPr>
              <a:t> </a:t>
            </a:r>
            <a:endParaRPr lang="en-GB" dirty="0">
              <a:solidFill>
                <a:srgbClr val="FFFF00"/>
              </a:solidFill>
            </a:endParaRPr>
          </a:p>
          <a:p>
            <a:pPr algn="l"/>
            <a:r>
              <a:rPr lang="en-IE" dirty="0">
                <a:solidFill>
                  <a:srgbClr val="FFFF00"/>
                </a:solidFill>
              </a:rPr>
              <a:t> </a:t>
            </a:r>
            <a:endParaRPr lang="en-GB" dirty="0">
              <a:solidFill>
                <a:srgbClr val="FFFF00"/>
              </a:solidFill>
            </a:endParaRPr>
          </a:p>
          <a:p>
            <a:pPr marL="114300" indent="0" algn="l"/>
            <a:r>
              <a:rPr lang="en-GB" sz="2400" b="1" dirty="0">
                <a:solidFill>
                  <a:srgbClr val="FFFF00"/>
                </a:solidFill>
              </a:rPr>
              <a:t>2. </a:t>
            </a:r>
            <a:r>
              <a:rPr lang="en-GB" sz="2400" b="1" dirty="0" err="1">
                <a:solidFill>
                  <a:srgbClr val="FFFF00"/>
                </a:solidFill>
              </a:rPr>
              <a:t>Koncentrēšanās</a:t>
            </a:r>
            <a:r>
              <a:rPr lang="en-GB" sz="2400" b="1" dirty="0">
                <a:solidFill>
                  <a:srgbClr val="FFFF00"/>
                </a:solidFill>
              </a:rPr>
              <a:t> </a:t>
            </a:r>
            <a:r>
              <a:rPr lang="en-GB" sz="2400" b="1" dirty="0" err="1">
                <a:solidFill>
                  <a:srgbClr val="FFFF00"/>
                </a:solidFill>
              </a:rPr>
              <a:t>uz</a:t>
            </a:r>
            <a:r>
              <a:rPr lang="en-GB" sz="2400" b="1" dirty="0">
                <a:solidFill>
                  <a:srgbClr val="FFFF00"/>
                </a:solidFill>
              </a:rPr>
              <a:t> </a:t>
            </a:r>
            <a:r>
              <a:rPr lang="en-GB" sz="2400" b="1" dirty="0" err="1">
                <a:solidFill>
                  <a:srgbClr val="FFFF00"/>
                </a:solidFill>
              </a:rPr>
              <a:t>psihosociāliem</a:t>
            </a:r>
            <a:r>
              <a:rPr lang="en-GB" sz="2400" b="1" dirty="0">
                <a:solidFill>
                  <a:srgbClr val="FFFF00"/>
                </a:solidFill>
              </a:rPr>
              <a:t> </a:t>
            </a:r>
            <a:r>
              <a:rPr lang="en-GB" sz="2400" b="1" dirty="0" err="1">
                <a:solidFill>
                  <a:srgbClr val="FFFF00"/>
                </a:solidFill>
              </a:rPr>
              <a:t>aspektiem</a:t>
            </a:r>
            <a:endParaRPr lang="en-GB" sz="2400" b="1" dirty="0">
              <a:solidFill>
                <a:srgbClr val="FFFF00"/>
              </a:solidFill>
            </a:endParaRPr>
          </a:p>
          <a:p>
            <a:pPr marL="114300" indent="0" algn="l"/>
            <a:endParaRPr lang="en-GB" sz="2400" b="1" dirty="0">
              <a:solidFill>
                <a:srgbClr val="FFFF00"/>
              </a:solidFill>
            </a:endParaRPr>
          </a:p>
          <a:p>
            <a:pPr marL="571500" indent="-457200" algn="l">
              <a:buFont typeface="Arial" panose="020B0604020202020204" pitchFamily="34" charset="0"/>
              <a:buChar char="•"/>
            </a:pPr>
            <a:r>
              <a:rPr lang="en-GB" sz="2400" dirty="0" err="1">
                <a:solidFill>
                  <a:srgbClr val="FFFF00"/>
                </a:solidFill>
              </a:rPr>
              <a:t>Mentālo</a:t>
            </a:r>
            <a:r>
              <a:rPr lang="en-GB" sz="2400" dirty="0">
                <a:solidFill>
                  <a:srgbClr val="FFFF00"/>
                </a:solidFill>
              </a:rPr>
              <a:t> </a:t>
            </a:r>
            <a:r>
              <a:rPr lang="en-GB" sz="2400" dirty="0" err="1">
                <a:solidFill>
                  <a:srgbClr val="FFFF00"/>
                </a:solidFill>
              </a:rPr>
              <a:t>labklājība</a:t>
            </a:r>
            <a:endParaRPr lang="en-GB" sz="2400" dirty="0">
              <a:solidFill>
                <a:srgbClr val="FFFF00"/>
              </a:solidFill>
            </a:endParaRPr>
          </a:p>
          <a:p>
            <a:pPr marL="571500" indent="-457200" algn="l">
              <a:buFont typeface="Arial" panose="020B0604020202020204" pitchFamily="34" charset="0"/>
              <a:buChar char="•"/>
            </a:pPr>
            <a:r>
              <a:rPr lang="en-GB" sz="2400" dirty="0" err="1">
                <a:solidFill>
                  <a:srgbClr val="FFFF00"/>
                </a:solidFill>
              </a:rPr>
              <a:t>Pozitīvu</a:t>
            </a:r>
            <a:r>
              <a:rPr lang="en-GB" sz="2400" dirty="0">
                <a:solidFill>
                  <a:srgbClr val="FFFF00"/>
                </a:solidFill>
              </a:rPr>
              <a:t> </a:t>
            </a:r>
            <a:r>
              <a:rPr lang="en-GB" sz="2400" dirty="0" err="1">
                <a:solidFill>
                  <a:srgbClr val="FFFF00"/>
                </a:solidFill>
              </a:rPr>
              <a:t>uzvedību</a:t>
            </a:r>
            <a:endParaRPr lang="en-GB" sz="2400" dirty="0">
              <a:solidFill>
                <a:srgbClr val="FFFF00"/>
              </a:solidFill>
            </a:endParaRPr>
          </a:p>
          <a:p>
            <a:pPr marL="571500" indent="-457200" algn="l">
              <a:buFont typeface="Arial" panose="020B0604020202020204" pitchFamily="34" charset="0"/>
              <a:buChar char="•"/>
            </a:pPr>
            <a:r>
              <a:rPr lang="en-GB" sz="2400" dirty="0" err="1">
                <a:solidFill>
                  <a:srgbClr val="FFFF00"/>
                </a:solidFill>
              </a:rPr>
              <a:t>Emociju</a:t>
            </a:r>
            <a:r>
              <a:rPr lang="en-GB" sz="2400" dirty="0">
                <a:solidFill>
                  <a:srgbClr val="FFFF00"/>
                </a:solidFill>
              </a:rPr>
              <a:t> </a:t>
            </a:r>
            <a:r>
              <a:rPr lang="en-GB" sz="2400" dirty="0" err="1">
                <a:solidFill>
                  <a:srgbClr val="FFFF00"/>
                </a:solidFill>
              </a:rPr>
              <a:t>kontroli</a:t>
            </a:r>
            <a:endParaRPr lang="en-GB" sz="2400" dirty="0">
              <a:solidFill>
                <a:srgbClr val="FFFF00"/>
              </a:solidFill>
            </a:endParaRPr>
          </a:p>
          <a:p>
            <a:pPr marL="571500" indent="-457200" algn="l">
              <a:buFont typeface="Arial" panose="020B0604020202020204" pitchFamily="34" charset="0"/>
              <a:buChar char="•"/>
            </a:pPr>
            <a:r>
              <a:rPr lang="en-GB" sz="2400" dirty="0" err="1">
                <a:solidFill>
                  <a:srgbClr val="FFFF00"/>
                </a:solidFill>
              </a:rPr>
              <a:t>Darbošanos</a:t>
            </a:r>
            <a:r>
              <a:rPr lang="en-GB" sz="2400" dirty="0">
                <a:solidFill>
                  <a:srgbClr val="FFFF00"/>
                </a:solidFill>
              </a:rPr>
              <a:t> </a:t>
            </a:r>
            <a:r>
              <a:rPr lang="en-GB" sz="2400" dirty="0" err="1">
                <a:solidFill>
                  <a:srgbClr val="FFFF00"/>
                </a:solidFill>
              </a:rPr>
              <a:t>grupā</a:t>
            </a:r>
            <a:endParaRPr lang="en-GB" sz="1050"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hteck 1">
            <a:extLst>
              <a:ext uri="{FF2B5EF4-FFF2-40B4-BE49-F238E27FC236}">
                <a16:creationId xmlns:a16="http://schemas.microsoft.com/office/drawing/2014/main" id="{B1DB98F0-6942-41FA-A6D4-461AD8B48FC3}"/>
              </a:ext>
            </a:extLst>
          </p:cNvPr>
          <p:cNvSpPr/>
          <p:nvPr/>
        </p:nvSpPr>
        <p:spPr>
          <a:xfrm>
            <a:off x="5269043" y="3956716"/>
            <a:ext cx="4572000" cy="523220"/>
          </a:xfrm>
          <a:prstGeom prst="rect">
            <a:avLst/>
          </a:prstGeom>
        </p:spPr>
        <p:txBody>
          <a:bodyPr>
            <a:spAutoFit/>
          </a:bodyPr>
          <a:lstStyle/>
          <a:p>
            <a:r>
              <a:rPr lang="de-DE" dirty="0">
                <a:solidFill>
                  <a:srgbClr val="FFFF00"/>
                </a:solidFill>
              </a:rPr>
              <a:t>https://escape-kit.com/en/education/5-reasons-organize-school-escape-room/</a:t>
            </a:r>
          </a:p>
        </p:txBody>
      </p:sp>
    </p:spTree>
    <p:extLst>
      <p:ext uri="{BB962C8B-B14F-4D97-AF65-F5344CB8AC3E}">
        <p14:creationId xmlns:p14="http://schemas.microsoft.com/office/powerpoint/2010/main" val="170520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20000" y="738312"/>
            <a:ext cx="7703991" cy="3323325"/>
          </a:xfrm>
          <a:prstGeom prst="rect">
            <a:avLst/>
          </a:prstGeom>
        </p:spPr>
        <p:txBody>
          <a:bodyPr spcFirstLastPara="1" wrap="square" lIns="91425" tIns="91425" rIns="91425" bIns="91425" anchor="t" anchorCtr="0">
            <a:noAutofit/>
          </a:bodyPr>
          <a:lstStyle/>
          <a:p>
            <a:pPr marL="136525" indent="-22225" algn="l"/>
            <a:r>
              <a:rPr lang="en-IE" b="1" dirty="0" err="1"/>
              <a:t>Iemesli</a:t>
            </a:r>
            <a:r>
              <a:rPr lang="en-IE" b="1" dirty="0">
                <a:solidFill>
                  <a:srgbClr val="FFC000"/>
                </a:solidFill>
              </a:rPr>
              <a:t> </a:t>
            </a:r>
            <a:r>
              <a:rPr lang="en-IE" b="1" dirty="0" err="1">
                <a:solidFill>
                  <a:srgbClr val="FFFF00"/>
                </a:solidFill>
              </a:rPr>
              <a:t>izglītojošo</a:t>
            </a:r>
            <a:r>
              <a:rPr lang="en-IE" b="1" dirty="0">
                <a:solidFill>
                  <a:srgbClr val="FFFF00"/>
                </a:solidFill>
              </a:rPr>
              <a:t> </a:t>
            </a:r>
            <a:r>
              <a:rPr lang="en-IE" b="1" dirty="0" err="1">
                <a:solidFill>
                  <a:srgbClr val="FFFF00"/>
                </a:solidFill>
              </a:rPr>
              <a:t>izlaušanās</a:t>
            </a:r>
            <a:r>
              <a:rPr lang="en-IE" b="1" dirty="0">
                <a:solidFill>
                  <a:srgbClr val="FFFF00"/>
                </a:solidFill>
              </a:rPr>
              <a:t> </a:t>
            </a:r>
            <a:r>
              <a:rPr lang="en-IE" b="1" dirty="0" err="1">
                <a:solidFill>
                  <a:srgbClr val="FFFF00"/>
                </a:solidFill>
              </a:rPr>
              <a:t>istabu</a:t>
            </a:r>
            <a:r>
              <a:rPr lang="en-IE" b="1" dirty="0">
                <a:solidFill>
                  <a:srgbClr val="FFFF00"/>
                </a:solidFill>
              </a:rPr>
              <a:t> </a:t>
            </a:r>
            <a:r>
              <a:rPr lang="en-IE" b="1" dirty="0" err="1">
                <a:solidFill>
                  <a:srgbClr val="FFFF00"/>
                </a:solidFill>
              </a:rPr>
              <a:t>izmantošanai</a:t>
            </a:r>
            <a:r>
              <a:rPr lang="en-IE" b="1" dirty="0">
                <a:solidFill>
                  <a:srgbClr val="FFFF00"/>
                </a:solidFill>
              </a:rPr>
              <a:t> </a:t>
            </a:r>
            <a:r>
              <a:rPr lang="en-IE" b="1" dirty="0" err="1">
                <a:solidFill>
                  <a:srgbClr val="FFFF00"/>
                </a:solidFill>
              </a:rPr>
              <a:t>nodarbībās</a:t>
            </a:r>
            <a:r>
              <a:rPr lang="en-IE" b="1" dirty="0">
                <a:solidFill>
                  <a:srgbClr val="FFFF00"/>
                </a:solidFill>
              </a:rPr>
              <a:t> un </a:t>
            </a:r>
            <a:r>
              <a:rPr lang="en-IE" b="1" dirty="0" err="1">
                <a:solidFill>
                  <a:srgbClr val="FFFF00"/>
                </a:solidFill>
              </a:rPr>
              <a:t>kursos</a:t>
            </a:r>
            <a:r>
              <a:rPr lang="en-IE" b="1" dirty="0">
                <a:solidFill>
                  <a:srgbClr val="FFFF00"/>
                </a:solidFill>
              </a:rPr>
              <a:t>:</a:t>
            </a:r>
            <a:r>
              <a:rPr lang="en-IE" dirty="0">
                <a:solidFill>
                  <a:srgbClr val="FFFF00"/>
                </a:solidFill>
              </a:rPr>
              <a:t> </a:t>
            </a:r>
            <a:endParaRPr lang="en-GB" dirty="0">
              <a:solidFill>
                <a:srgbClr val="FFFF00"/>
              </a:solidFill>
            </a:endParaRPr>
          </a:p>
          <a:p>
            <a:pPr algn="l"/>
            <a:r>
              <a:rPr lang="en-IE" dirty="0">
                <a:solidFill>
                  <a:srgbClr val="FFFF00"/>
                </a:solidFill>
              </a:rPr>
              <a:t> </a:t>
            </a:r>
            <a:endParaRPr lang="en-GB" dirty="0">
              <a:solidFill>
                <a:srgbClr val="FFFF00"/>
              </a:solidFill>
            </a:endParaRPr>
          </a:p>
          <a:p>
            <a:pPr marL="114300" indent="0" algn="l"/>
            <a:r>
              <a:rPr lang="en-GB" sz="2400" b="1" dirty="0">
                <a:solidFill>
                  <a:srgbClr val="FFFF00"/>
                </a:solidFill>
              </a:rPr>
              <a:t>3. </a:t>
            </a:r>
            <a:r>
              <a:rPr lang="en-GB" sz="2400" b="1" dirty="0" err="1">
                <a:solidFill>
                  <a:srgbClr val="FFFF00"/>
                </a:solidFill>
              </a:rPr>
              <a:t>Grupas</a:t>
            </a:r>
            <a:r>
              <a:rPr lang="en-GB" sz="2400" b="1" dirty="0">
                <a:solidFill>
                  <a:srgbClr val="FFFF00"/>
                </a:solidFill>
              </a:rPr>
              <a:t> </a:t>
            </a:r>
            <a:r>
              <a:rPr lang="en-GB" sz="2400" b="1" dirty="0" err="1">
                <a:solidFill>
                  <a:srgbClr val="FFFF00"/>
                </a:solidFill>
              </a:rPr>
              <a:t>saliedētības</a:t>
            </a:r>
            <a:r>
              <a:rPr lang="en-GB" sz="2400" b="1" dirty="0">
                <a:solidFill>
                  <a:srgbClr val="FFFF00"/>
                </a:solidFill>
              </a:rPr>
              <a:t> </a:t>
            </a:r>
            <a:r>
              <a:rPr lang="en-GB" sz="2400" b="1" dirty="0" err="1">
                <a:solidFill>
                  <a:srgbClr val="FFFF00"/>
                </a:solidFill>
              </a:rPr>
              <a:t>veicināšana</a:t>
            </a:r>
            <a:endParaRPr lang="en-GB" sz="2400" b="1" dirty="0">
              <a:solidFill>
                <a:srgbClr val="FFFF00"/>
              </a:solidFill>
            </a:endParaRPr>
          </a:p>
          <a:p>
            <a:pPr marL="571500" indent="-457200" algn="l">
              <a:buFont typeface="Arial" panose="020B0604020202020204" pitchFamily="34" charset="0"/>
              <a:buChar char="•"/>
            </a:pPr>
            <a:r>
              <a:rPr lang="en-GB" sz="2400" dirty="0" err="1">
                <a:solidFill>
                  <a:srgbClr val="FFFF00"/>
                </a:solidFill>
              </a:rPr>
              <a:t>Savstarpējo</a:t>
            </a:r>
            <a:r>
              <a:rPr lang="en-GB" sz="2400" dirty="0">
                <a:solidFill>
                  <a:srgbClr val="FFFF00"/>
                </a:solidFill>
              </a:rPr>
              <a:t> </a:t>
            </a:r>
            <a:r>
              <a:rPr lang="en-GB" sz="2400" dirty="0" err="1">
                <a:solidFill>
                  <a:srgbClr val="FFFF00"/>
                </a:solidFill>
              </a:rPr>
              <a:t>saišu</a:t>
            </a:r>
            <a:r>
              <a:rPr lang="en-GB" sz="2400" dirty="0">
                <a:solidFill>
                  <a:srgbClr val="FFFF00"/>
                </a:solidFill>
              </a:rPr>
              <a:t> </a:t>
            </a:r>
            <a:r>
              <a:rPr lang="en-GB" sz="2400" dirty="0" err="1">
                <a:solidFill>
                  <a:srgbClr val="FFFF00"/>
                </a:solidFill>
              </a:rPr>
              <a:t>stiprināšana</a:t>
            </a:r>
            <a:endParaRPr lang="en-GB" sz="2400" dirty="0">
              <a:solidFill>
                <a:srgbClr val="FFFF00"/>
              </a:solidFill>
            </a:endParaRPr>
          </a:p>
          <a:p>
            <a:pPr marL="571500" indent="-457200" algn="l">
              <a:buFont typeface="Arial" panose="020B0604020202020204" pitchFamily="34" charset="0"/>
              <a:buChar char="•"/>
            </a:pPr>
            <a:r>
              <a:rPr lang="en-GB" sz="2400" dirty="0" err="1">
                <a:solidFill>
                  <a:srgbClr val="FFFF00"/>
                </a:solidFill>
              </a:rPr>
              <a:t>Koncentrēšanās</a:t>
            </a:r>
            <a:r>
              <a:rPr lang="en-GB" sz="2400" dirty="0">
                <a:solidFill>
                  <a:srgbClr val="FFFF00"/>
                </a:solidFill>
              </a:rPr>
              <a:t> </a:t>
            </a:r>
            <a:r>
              <a:rPr lang="en-GB" sz="2400" dirty="0" err="1">
                <a:solidFill>
                  <a:srgbClr val="FFFF00"/>
                </a:solidFill>
              </a:rPr>
              <a:t>uz</a:t>
            </a:r>
            <a:r>
              <a:rPr lang="en-GB" sz="2400" dirty="0">
                <a:solidFill>
                  <a:srgbClr val="FFFF00"/>
                </a:solidFill>
              </a:rPr>
              <a:t> </a:t>
            </a:r>
            <a:r>
              <a:rPr lang="en-GB" sz="2400" dirty="0" err="1">
                <a:solidFill>
                  <a:srgbClr val="FFFF00"/>
                </a:solidFill>
              </a:rPr>
              <a:t>stiprajām</a:t>
            </a:r>
            <a:r>
              <a:rPr lang="en-GB" sz="2400" dirty="0">
                <a:solidFill>
                  <a:srgbClr val="FFFF00"/>
                </a:solidFill>
              </a:rPr>
              <a:t> </a:t>
            </a:r>
            <a:r>
              <a:rPr lang="en-GB" sz="2400" dirty="0" err="1">
                <a:solidFill>
                  <a:srgbClr val="FFFF00"/>
                </a:solidFill>
              </a:rPr>
              <a:t>pusēm</a:t>
            </a:r>
            <a:endParaRPr lang="en-GB" sz="2400" dirty="0">
              <a:solidFill>
                <a:srgbClr val="FFFF00"/>
              </a:solidFill>
            </a:endParaRPr>
          </a:p>
          <a:p>
            <a:pPr marL="571500" indent="-457200" algn="l">
              <a:buFont typeface="Arial" panose="020B0604020202020204" pitchFamily="34" charset="0"/>
              <a:buChar char="•"/>
            </a:pPr>
            <a:r>
              <a:rPr lang="en-GB" sz="2400" dirty="0" err="1">
                <a:solidFill>
                  <a:srgbClr val="FFFF00"/>
                </a:solidFill>
              </a:rPr>
              <a:t>Talantu</a:t>
            </a:r>
            <a:r>
              <a:rPr lang="en-GB" sz="2400" dirty="0">
                <a:solidFill>
                  <a:srgbClr val="FFFF00"/>
                </a:solidFill>
              </a:rPr>
              <a:t> </a:t>
            </a:r>
            <a:r>
              <a:rPr lang="en-GB" sz="2400" dirty="0" err="1">
                <a:solidFill>
                  <a:srgbClr val="FFFF00"/>
                </a:solidFill>
              </a:rPr>
              <a:t>atklāšana</a:t>
            </a:r>
            <a:endParaRPr lang="en-GB" sz="2400" dirty="0">
              <a:solidFill>
                <a:srgbClr val="FFFF00"/>
              </a:solidFill>
            </a:endParaRPr>
          </a:p>
          <a:p>
            <a:pPr marL="571500" indent="-457200" algn="l">
              <a:buFont typeface="Arial" panose="020B0604020202020204" pitchFamily="34" charset="0"/>
              <a:buChar char="•"/>
            </a:pPr>
            <a:r>
              <a:rPr lang="en-GB" sz="2400" dirty="0" err="1">
                <a:solidFill>
                  <a:srgbClr val="FFFF00"/>
                </a:solidFill>
              </a:rPr>
              <a:t>Sociālās</a:t>
            </a:r>
            <a:r>
              <a:rPr lang="en-GB" sz="2400" dirty="0">
                <a:solidFill>
                  <a:srgbClr val="FFFF00"/>
                </a:solidFill>
              </a:rPr>
              <a:t> </a:t>
            </a:r>
            <a:r>
              <a:rPr lang="en-GB" sz="2400" dirty="0" err="1">
                <a:solidFill>
                  <a:srgbClr val="FFFF00"/>
                </a:solidFill>
              </a:rPr>
              <a:t>mijiedarbības</a:t>
            </a:r>
            <a:r>
              <a:rPr lang="en-GB" sz="2400" dirty="0">
                <a:solidFill>
                  <a:srgbClr val="FFFF00"/>
                </a:solidFill>
              </a:rPr>
              <a:t> </a:t>
            </a:r>
            <a:r>
              <a:rPr lang="en-GB" sz="2400" dirty="0" err="1">
                <a:solidFill>
                  <a:srgbClr val="FFFF00"/>
                </a:solidFill>
              </a:rPr>
              <a:t>veicināšanu</a:t>
            </a:r>
            <a:endParaRPr lang="en-GB" sz="1050"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hteck 1">
            <a:extLst>
              <a:ext uri="{FF2B5EF4-FFF2-40B4-BE49-F238E27FC236}">
                <a16:creationId xmlns:a16="http://schemas.microsoft.com/office/drawing/2014/main" id="{B1DB98F0-6942-41FA-A6D4-461AD8B48FC3}"/>
              </a:ext>
            </a:extLst>
          </p:cNvPr>
          <p:cNvSpPr/>
          <p:nvPr/>
        </p:nvSpPr>
        <p:spPr>
          <a:xfrm>
            <a:off x="5269043" y="3956716"/>
            <a:ext cx="4572000" cy="523220"/>
          </a:xfrm>
          <a:prstGeom prst="rect">
            <a:avLst/>
          </a:prstGeom>
        </p:spPr>
        <p:txBody>
          <a:bodyPr>
            <a:spAutoFit/>
          </a:bodyPr>
          <a:lstStyle/>
          <a:p>
            <a:r>
              <a:rPr lang="de-DE" dirty="0">
                <a:solidFill>
                  <a:srgbClr val="FFFF00"/>
                </a:solidFill>
              </a:rPr>
              <a:t>https://escape-kit.com/en/education/5-reasons-organize-school-escape-room/</a:t>
            </a:r>
          </a:p>
        </p:txBody>
      </p:sp>
    </p:spTree>
    <p:extLst>
      <p:ext uri="{BB962C8B-B14F-4D97-AF65-F5344CB8AC3E}">
        <p14:creationId xmlns:p14="http://schemas.microsoft.com/office/powerpoint/2010/main" val="3218661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6" y="738312"/>
            <a:ext cx="8387254" cy="3041207"/>
          </a:xfrm>
          <a:prstGeom prst="rect">
            <a:avLst/>
          </a:prstGeom>
        </p:spPr>
        <p:txBody>
          <a:bodyPr spcFirstLastPara="1" wrap="square" lIns="91425" tIns="91425" rIns="91425" bIns="91425" anchor="t" anchorCtr="0">
            <a:noAutofit/>
          </a:bodyPr>
          <a:lstStyle/>
          <a:p>
            <a:pPr marL="136525" indent="-22225" algn="l"/>
            <a:r>
              <a:rPr lang="en-IE" b="1" dirty="0" err="1"/>
              <a:t>Iemesli</a:t>
            </a:r>
            <a:r>
              <a:rPr lang="en-IE" b="1" dirty="0">
                <a:solidFill>
                  <a:srgbClr val="FFC000"/>
                </a:solidFill>
              </a:rPr>
              <a:t> </a:t>
            </a:r>
            <a:r>
              <a:rPr lang="en-IE" b="1" dirty="0" err="1">
                <a:solidFill>
                  <a:srgbClr val="FFFF00"/>
                </a:solidFill>
              </a:rPr>
              <a:t>izglītojošo</a:t>
            </a:r>
            <a:r>
              <a:rPr lang="en-IE" b="1" dirty="0">
                <a:solidFill>
                  <a:srgbClr val="FFFF00"/>
                </a:solidFill>
              </a:rPr>
              <a:t> </a:t>
            </a:r>
            <a:r>
              <a:rPr lang="en-IE" b="1" dirty="0" err="1">
                <a:solidFill>
                  <a:srgbClr val="FFFF00"/>
                </a:solidFill>
              </a:rPr>
              <a:t>izlaušanās</a:t>
            </a:r>
            <a:r>
              <a:rPr lang="en-IE" b="1" dirty="0">
                <a:solidFill>
                  <a:srgbClr val="FFFF00"/>
                </a:solidFill>
              </a:rPr>
              <a:t> </a:t>
            </a:r>
            <a:r>
              <a:rPr lang="en-IE" b="1" dirty="0" err="1">
                <a:solidFill>
                  <a:srgbClr val="FFFF00"/>
                </a:solidFill>
              </a:rPr>
              <a:t>istabu</a:t>
            </a:r>
            <a:r>
              <a:rPr lang="en-IE" b="1" dirty="0">
                <a:solidFill>
                  <a:srgbClr val="FFFF00"/>
                </a:solidFill>
              </a:rPr>
              <a:t> </a:t>
            </a:r>
            <a:r>
              <a:rPr lang="en-IE" b="1" dirty="0" err="1">
                <a:solidFill>
                  <a:srgbClr val="FFFF00"/>
                </a:solidFill>
              </a:rPr>
              <a:t>izmantošanai</a:t>
            </a:r>
            <a:r>
              <a:rPr lang="en-IE" b="1" dirty="0">
                <a:solidFill>
                  <a:srgbClr val="FFFF00"/>
                </a:solidFill>
              </a:rPr>
              <a:t> </a:t>
            </a:r>
            <a:r>
              <a:rPr lang="en-IE" b="1" dirty="0" err="1">
                <a:solidFill>
                  <a:srgbClr val="FFFF00"/>
                </a:solidFill>
              </a:rPr>
              <a:t>nodarbībās</a:t>
            </a:r>
            <a:r>
              <a:rPr lang="en-IE" b="1" dirty="0">
                <a:solidFill>
                  <a:srgbClr val="FFFF00"/>
                </a:solidFill>
              </a:rPr>
              <a:t> un </a:t>
            </a:r>
            <a:r>
              <a:rPr lang="en-IE" b="1" dirty="0" err="1">
                <a:solidFill>
                  <a:srgbClr val="FFFF00"/>
                </a:solidFill>
              </a:rPr>
              <a:t>kursos</a:t>
            </a:r>
            <a:r>
              <a:rPr lang="en-IE" b="1" dirty="0">
                <a:solidFill>
                  <a:srgbClr val="FFFF00"/>
                </a:solidFill>
              </a:rPr>
              <a:t>:</a:t>
            </a:r>
            <a:r>
              <a:rPr lang="en-IE" dirty="0">
                <a:solidFill>
                  <a:srgbClr val="FFFF00"/>
                </a:solidFill>
              </a:rPr>
              <a:t> </a:t>
            </a:r>
            <a:endParaRPr lang="en-GB" dirty="0">
              <a:solidFill>
                <a:srgbClr val="FFFF00"/>
              </a:solidFill>
            </a:endParaRPr>
          </a:p>
          <a:p>
            <a:pPr algn="l"/>
            <a:r>
              <a:rPr lang="en-IE" dirty="0">
                <a:solidFill>
                  <a:srgbClr val="FFFF00"/>
                </a:solidFill>
              </a:rPr>
              <a:t> </a:t>
            </a:r>
            <a:endParaRPr lang="en-GB" dirty="0">
              <a:solidFill>
                <a:srgbClr val="FFFF00"/>
              </a:solidFill>
            </a:endParaRPr>
          </a:p>
          <a:p>
            <a:pPr marL="114300" indent="0" algn="l"/>
            <a:r>
              <a:rPr lang="en-GB" sz="2400" b="1" dirty="0">
                <a:solidFill>
                  <a:srgbClr val="FFFF00"/>
                </a:solidFill>
              </a:rPr>
              <a:t>4. Lai </a:t>
            </a:r>
            <a:r>
              <a:rPr lang="en-GB" sz="2400" b="1" dirty="0" err="1">
                <a:solidFill>
                  <a:srgbClr val="FFFF00"/>
                </a:solidFill>
              </a:rPr>
              <a:t>uzlabotu</a:t>
            </a:r>
            <a:r>
              <a:rPr lang="en-GB" sz="2400" b="1" dirty="0">
                <a:solidFill>
                  <a:srgbClr val="FFFF00"/>
                </a:solidFill>
              </a:rPr>
              <a:t> </a:t>
            </a:r>
            <a:r>
              <a:rPr lang="en-GB" sz="2400" b="1" dirty="0" err="1">
                <a:solidFill>
                  <a:srgbClr val="FFFF00"/>
                </a:solidFill>
              </a:rPr>
              <a:t>attiecības</a:t>
            </a:r>
            <a:r>
              <a:rPr lang="en-GB" sz="2400" b="1" dirty="0">
                <a:solidFill>
                  <a:srgbClr val="FFFF00"/>
                </a:solidFill>
              </a:rPr>
              <a:t> </a:t>
            </a:r>
            <a:r>
              <a:rPr lang="en-GB" sz="2400" b="1" dirty="0" err="1">
                <a:solidFill>
                  <a:srgbClr val="FFFF00"/>
                </a:solidFill>
              </a:rPr>
              <a:t>starp</a:t>
            </a:r>
            <a:r>
              <a:rPr lang="en-GB" sz="2400" b="1" dirty="0">
                <a:solidFill>
                  <a:srgbClr val="FFFF00"/>
                </a:solidFill>
              </a:rPr>
              <a:t> </a:t>
            </a:r>
            <a:r>
              <a:rPr lang="lv-LV" sz="2400" b="1" dirty="0">
                <a:solidFill>
                  <a:srgbClr val="FFFF00"/>
                </a:solidFill>
              </a:rPr>
              <a:t>mācību procesa dalībniekiem</a:t>
            </a:r>
            <a:endParaRPr lang="en-GB" sz="2400" b="1" dirty="0">
              <a:solidFill>
                <a:srgbClr val="FFFF00"/>
              </a:solidFill>
            </a:endParaRPr>
          </a:p>
          <a:p>
            <a:pPr marL="114300" indent="0" algn="l"/>
            <a:endParaRPr lang="en-GB" sz="2400" b="1" dirty="0">
              <a:solidFill>
                <a:srgbClr val="FFFF00"/>
              </a:solidFill>
            </a:endParaRPr>
          </a:p>
          <a:p>
            <a:pPr marL="571500" indent="-457200" algn="l">
              <a:buFont typeface="Arial" panose="020B0604020202020204" pitchFamily="34" charset="0"/>
              <a:buChar char="•"/>
            </a:pPr>
            <a:r>
              <a:rPr lang="en-GB" sz="2400" dirty="0" err="1">
                <a:solidFill>
                  <a:srgbClr val="FFFF00"/>
                </a:solidFill>
              </a:rPr>
              <a:t>Pievēršot</a:t>
            </a:r>
            <a:r>
              <a:rPr lang="en-GB" sz="2400" dirty="0">
                <a:solidFill>
                  <a:srgbClr val="FFFF00"/>
                </a:solidFill>
              </a:rPr>
              <a:t> </a:t>
            </a:r>
            <a:r>
              <a:rPr lang="en-GB" sz="2400" dirty="0" err="1">
                <a:solidFill>
                  <a:srgbClr val="FFFF00"/>
                </a:solidFill>
              </a:rPr>
              <a:t>uzmanību</a:t>
            </a:r>
            <a:endParaRPr lang="en-GB" sz="2400" dirty="0">
              <a:solidFill>
                <a:srgbClr val="FFFF00"/>
              </a:solidFill>
            </a:endParaRPr>
          </a:p>
          <a:p>
            <a:pPr marL="571500" indent="-457200" algn="l">
              <a:buFont typeface="Arial" panose="020B0604020202020204" pitchFamily="34" charset="0"/>
              <a:buChar char="•"/>
            </a:pPr>
            <a:r>
              <a:rPr lang="en-GB" sz="2400" dirty="0" err="1">
                <a:solidFill>
                  <a:srgbClr val="FFFF00"/>
                </a:solidFill>
              </a:rPr>
              <a:t>Nodibinot</a:t>
            </a:r>
            <a:r>
              <a:rPr lang="en-GB" sz="2400" dirty="0">
                <a:solidFill>
                  <a:srgbClr val="FFFF00"/>
                </a:solidFill>
              </a:rPr>
              <a:t> </a:t>
            </a:r>
            <a:r>
              <a:rPr lang="en-GB" sz="2400" dirty="0" err="1">
                <a:solidFill>
                  <a:srgbClr val="FFFF00"/>
                </a:solidFill>
              </a:rPr>
              <a:t>uzticību</a:t>
            </a:r>
            <a:endParaRPr lang="en-GB" sz="2400" dirty="0">
              <a:solidFill>
                <a:srgbClr val="FFFF00"/>
              </a:solidFill>
            </a:endParaRPr>
          </a:p>
          <a:p>
            <a:pPr marL="571500" indent="-457200" algn="l">
              <a:buFont typeface="Arial" panose="020B0604020202020204" pitchFamily="34" charset="0"/>
              <a:buChar char="•"/>
            </a:pPr>
            <a:r>
              <a:rPr lang="en-GB" sz="2400" dirty="0" err="1">
                <a:solidFill>
                  <a:srgbClr val="FFFF00"/>
                </a:solidFill>
              </a:rPr>
              <a:t>Stiprinot</a:t>
            </a:r>
            <a:r>
              <a:rPr lang="en-GB" sz="2400" dirty="0">
                <a:solidFill>
                  <a:srgbClr val="FFFF00"/>
                </a:solidFill>
              </a:rPr>
              <a:t> </a:t>
            </a:r>
            <a:r>
              <a:rPr lang="en-GB" sz="2400" dirty="0" err="1">
                <a:solidFill>
                  <a:srgbClr val="FFFF00"/>
                </a:solidFill>
              </a:rPr>
              <a:t>motivāciju</a:t>
            </a:r>
            <a:endParaRPr lang="en-GB" sz="2400" dirty="0">
              <a:solidFill>
                <a:srgbClr val="FFFF00"/>
              </a:solidFill>
            </a:endParaRPr>
          </a:p>
          <a:p>
            <a:pPr marL="114300" indent="0" algn="l"/>
            <a:endParaRPr lang="en-GB" sz="1200"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hteck 1">
            <a:extLst>
              <a:ext uri="{FF2B5EF4-FFF2-40B4-BE49-F238E27FC236}">
                <a16:creationId xmlns:a16="http://schemas.microsoft.com/office/drawing/2014/main" id="{B1DB98F0-6942-41FA-A6D4-461AD8B48FC3}"/>
              </a:ext>
            </a:extLst>
          </p:cNvPr>
          <p:cNvSpPr/>
          <p:nvPr/>
        </p:nvSpPr>
        <p:spPr>
          <a:xfrm>
            <a:off x="5269043" y="3956716"/>
            <a:ext cx="4572000" cy="523220"/>
          </a:xfrm>
          <a:prstGeom prst="rect">
            <a:avLst/>
          </a:prstGeom>
        </p:spPr>
        <p:txBody>
          <a:bodyPr>
            <a:spAutoFit/>
          </a:bodyPr>
          <a:lstStyle/>
          <a:p>
            <a:r>
              <a:rPr lang="de-DE" dirty="0">
                <a:solidFill>
                  <a:srgbClr val="FFFF00"/>
                </a:solidFill>
              </a:rPr>
              <a:t>https://escape-kit.com/en/education/5-reasons-organize-school-escape-room/</a:t>
            </a:r>
          </a:p>
        </p:txBody>
      </p:sp>
    </p:spTree>
    <p:extLst>
      <p:ext uri="{BB962C8B-B14F-4D97-AF65-F5344CB8AC3E}">
        <p14:creationId xmlns:p14="http://schemas.microsoft.com/office/powerpoint/2010/main" val="42134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marL="136525" indent="-22225" algn="l"/>
            <a:r>
              <a:rPr lang="en-IE" b="1" dirty="0" err="1"/>
              <a:t>Iemesli</a:t>
            </a:r>
            <a:r>
              <a:rPr lang="en-IE" b="1" dirty="0">
                <a:solidFill>
                  <a:srgbClr val="FFC000"/>
                </a:solidFill>
              </a:rPr>
              <a:t> </a:t>
            </a:r>
            <a:r>
              <a:rPr lang="en-IE" b="1" dirty="0" err="1">
                <a:solidFill>
                  <a:srgbClr val="FFFF00"/>
                </a:solidFill>
              </a:rPr>
              <a:t>izglītojošo</a:t>
            </a:r>
            <a:r>
              <a:rPr lang="en-IE" b="1" dirty="0">
                <a:solidFill>
                  <a:srgbClr val="FFFF00"/>
                </a:solidFill>
              </a:rPr>
              <a:t> </a:t>
            </a:r>
            <a:r>
              <a:rPr lang="en-IE" b="1" dirty="0" err="1">
                <a:solidFill>
                  <a:srgbClr val="FFFF00"/>
                </a:solidFill>
              </a:rPr>
              <a:t>izlaušanās</a:t>
            </a:r>
            <a:r>
              <a:rPr lang="en-IE" b="1" dirty="0">
                <a:solidFill>
                  <a:srgbClr val="FFFF00"/>
                </a:solidFill>
              </a:rPr>
              <a:t> </a:t>
            </a:r>
            <a:r>
              <a:rPr lang="en-IE" b="1" dirty="0" err="1">
                <a:solidFill>
                  <a:srgbClr val="FFFF00"/>
                </a:solidFill>
              </a:rPr>
              <a:t>istabu</a:t>
            </a:r>
            <a:r>
              <a:rPr lang="en-IE" b="1" dirty="0">
                <a:solidFill>
                  <a:srgbClr val="FFFF00"/>
                </a:solidFill>
              </a:rPr>
              <a:t> </a:t>
            </a:r>
            <a:r>
              <a:rPr lang="en-IE" b="1" dirty="0" err="1">
                <a:solidFill>
                  <a:srgbClr val="FFFF00"/>
                </a:solidFill>
              </a:rPr>
              <a:t>izmantošanai</a:t>
            </a:r>
            <a:r>
              <a:rPr lang="en-IE" b="1" dirty="0">
                <a:solidFill>
                  <a:srgbClr val="FFFF00"/>
                </a:solidFill>
              </a:rPr>
              <a:t> </a:t>
            </a:r>
            <a:r>
              <a:rPr lang="en-IE" b="1" dirty="0" err="1">
                <a:solidFill>
                  <a:srgbClr val="FFFF00"/>
                </a:solidFill>
              </a:rPr>
              <a:t>nodarbībās</a:t>
            </a:r>
            <a:r>
              <a:rPr lang="en-IE" b="1" dirty="0">
                <a:solidFill>
                  <a:srgbClr val="FFFF00"/>
                </a:solidFill>
              </a:rPr>
              <a:t> un </a:t>
            </a:r>
            <a:r>
              <a:rPr lang="en-IE" b="1" dirty="0" err="1">
                <a:solidFill>
                  <a:srgbClr val="FFFF00"/>
                </a:solidFill>
              </a:rPr>
              <a:t>kursos</a:t>
            </a:r>
            <a:r>
              <a:rPr lang="en-IE" b="1" dirty="0">
                <a:solidFill>
                  <a:srgbClr val="FFFF00"/>
                </a:solidFill>
              </a:rPr>
              <a:t>:</a:t>
            </a:r>
            <a:r>
              <a:rPr lang="en-IE" dirty="0">
                <a:solidFill>
                  <a:srgbClr val="FFFF00"/>
                </a:solidFill>
              </a:rPr>
              <a:t> </a:t>
            </a:r>
            <a:endParaRPr lang="en-GB" dirty="0">
              <a:solidFill>
                <a:srgbClr val="FFFF00"/>
              </a:solidFill>
            </a:endParaRPr>
          </a:p>
          <a:p>
            <a:pPr algn="l"/>
            <a:r>
              <a:rPr lang="en-IE" dirty="0">
                <a:solidFill>
                  <a:srgbClr val="FFFF00"/>
                </a:solidFill>
              </a:rPr>
              <a:t> </a:t>
            </a:r>
            <a:endParaRPr lang="en-GB" dirty="0">
              <a:solidFill>
                <a:srgbClr val="FFFF00"/>
              </a:solidFill>
            </a:endParaRPr>
          </a:p>
          <a:p>
            <a:pPr marL="114300" indent="0" algn="l"/>
            <a:r>
              <a:rPr lang="en-GB" sz="3200" b="1" dirty="0">
                <a:solidFill>
                  <a:srgbClr val="FFFF00"/>
                </a:solidFill>
              </a:rPr>
              <a:t>5. </a:t>
            </a:r>
            <a:r>
              <a:rPr lang="en-GB" sz="2800" b="1" dirty="0">
                <a:solidFill>
                  <a:srgbClr val="FFFF00"/>
                </a:solidFill>
              </a:rPr>
              <a:t>Lai </a:t>
            </a:r>
            <a:r>
              <a:rPr lang="en-GB" sz="2800" b="1" dirty="0" err="1">
                <a:solidFill>
                  <a:srgbClr val="FFFF00"/>
                </a:solidFill>
              </a:rPr>
              <a:t>atbalstītu</a:t>
            </a:r>
            <a:r>
              <a:rPr lang="en-GB" sz="2800" b="1" dirty="0">
                <a:solidFill>
                  <a:srgbClr val="FFFF00"/>
                </a:solidFill>
              </a:rPr>
              <a:t> </a:t>
            </a:r>
            <a:r>
              <a:rPr lang="en-GB" sz="2800" b="1" dirty="0" err="1">
                <a:solidFill>
                  <a:srgbClr val="FFFF00"/>
                </a:solidFill>
              </a:rPr>
              <a:t>mācīšanās</a:t>
            </a:r>
            <a:r>
              <a:rPr lang="en-GB" sz="2800" b="1" dirty="0">
                <a:solidFill>
                  <a:srgbClr val="FFFF00"/>
                </a:solidFill>
              </a:rPr>
              <a:t> </a:t>
            </a:r>
            <a:r>
              <a:rPr lang="en-GB" sz="2800" b="1" dirty="0" err="1">
                <a:solidFill>
                  <a:srgbClr val="FFFF00"/>
                </a:solidFill>
              </a:rPr>
              <a:t>procesu</a:t>
            </a:r>
            <a:endParaRPr lang="en-GB" sz="2800" b="1" dirty="0">
              <a:solidFill>
                <a:srgbClr val="FFFF00"/>
              </a:solidFill>
            </a:endParaRPr>
          </a:p>
          <a:p>
            <a:pPr marL="114300" indent="0" algn="l"/>
            <a:endParaRPr lang="en-GB" sz="2800" b="1" dirty="0">
              <a:solidFill>
                <a:srgbClr val="FFFF00"/>
              </a:solidFill>
            </a:endParaRPr>
          </a:p>
          <a:p>
            <a:pPr marL="571500" indent="-457200" algn="l">
              <a:buFont typeface="Arial" panose="020B0604020202020204" pitchFamily="34" charset="0"/>
              <a:buChar char="•"/>
            </a:pPr>
            <a:r>
              <a:rPr lang="en-GB" sz="2000" dirty="0" err="1">
                <a:solidFill>
                  <a:srgbClr val="FFFF00"/>
                </a:solidFill>
              </a:rPr>
              <a:t>Veicinātu</a:t>
            </a:r>
            <a:r>
              <a:rPr lang="en-GB" sz="2000" dirty="0">
                <a:solidFill>
                  <a:srgbClr val="FFFF00"/>
                </a:solidFill>
              </a:rPr>
              <a:t> </a:t>
            </a:r>
            <a:r>
              <a:rPr lang="en-GB" sz="2000" dirty="0" err="1">
                <a:solidFill>
                  <a:srgbClr val="FFFF00"/>
                </a:solidFill>
              </a:rPr>
              <a:t>radošumu</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Uzturētu</a:t>
            </a:r>
            <a:r>
              <a:rPr lang="en-GB" sz="2000" dirty="0">
                <a:solidFill>
                  <a:srgbClr val="FFFF00"/>
                </a:solidFill>
              </a:rPr>
              <a:t> </a:t>
            </a:r>
            <a:r>
              <a:rPr lang="en-GB" sz="2000" dirty="0" err="1">
                <a:solidFill>
                  <a:srgbClr val="FFFF00"/>
                </a:solidFill>
              </a:rPr>
              <a:t>entuziasmu</a:t>
            </a:r>
            <a:r>
              <a:rPr lang="en-GB" sz="2000" dirty="0">
                <a:solidFill>
                  <a:srgbClr val="FFFF00"/>
                </a:solidFill>
              </a:rPr>
              <a:t> </a:t>
            </a:r>
          </a:p>
          <a:p>
            <a:pPr marL="571500" indent="-457200" algn="l">
              <a:buFont typeface="Arial" panose="020B0604020202020204" pitchFamily="34" charset="0"/>
              <a:buChar char="•"/>
            </a:pPr>
            <a:r>
              <a:rPr lang="en-GB" sz="2000" dirty="0" err="1">
                <a:solidFill>
                  <a:srgbClr val="FFFF00"/>
                </a:solidFill>
              </a:rPr>
              <a:t>Veidotu</a:t>
            </a:r>
            <a:r>
              <a:rPr lang="en-GB" sz="2000" dirty="0">
                <a:solidFill>
                  <a:srgbClr val="FFFF00"/>
                </a:solidFill>
              </a:rPr>
              <a:t> </a:t>
            </a:r>
            <a:r>
              <a:rPr lang="lv-LV" sz="2000" dirty="0">
                <a:solidFill>
                  <a:srgbClr val="FFFF00"/>
                </a:solidFill>
              </a:rPr>
              <a:t>izpratni par</a:t>
            </a:r>
            <a:r>
              <a:rPr lang="en-GB" sz="2000" dirty="0">
                <a:solidFill>
                  <a:srgbClr val="FFFF00"/>
                </a:solidFill>
              </a:rPr>
              <a:t> </a:t>
            </a:r>
            <a:r>
              <a:rPr lang="en-GB" sz="2000" dirty="0" err="1">
                <a:solidFill>
                  <a:srgbClr val="FFFF00"/>
                </a:solidFill>
              </a:rPr>
              <a:t>sarežģītiem</a:t>
            </a:r>
            <a:r>
              <a:rPr lang="en-GB" sz="2000" dirty="0">
                <a:solidFill>
                  <a:srgbClr val="FFFF00"/>
                </a:solidFill>
              </a:rPr>
              <a:t> </a:t>
            </a:r>
            <a:r>
              <a:rPr lang="en-GB" sz="2000" dirty="0" err="1">
                <a:solidFill>
                  <a:srgbClr val="FFFF00"/>
                </a:solidFill>
              </a:rPr>
              <a:t>konceptiem</a:t>
            </a:r>
            <a:r>
              <a:rPr lang="en-GB" sz="2000" dirty="0">
                <a:solidFill>
                  <a:srgbClr val="FFFF00"/>
                </a:solidFill>
              </a:rPr>
              <a:t> (</a:t>
            </a:r>
            <a:r>
              <a:rPr lang="en-GB" sz="2000" dirty="0" err="1">
                <a:solidFill>
                  <a:srgbClr val="FFFF00"/>
                </a:solidFill>
              </a:rPr>
              <a:t>kompleksiem</a:t>
            </a:r>
            <a:r>
              <a:rPr lang="en-GB" sz="2000" dirty="0">
                <a:solidFill>
                  <a:srgbClr val="FFFF00"/>
                </a:solidFill>
              </a:rPr>
              <a:t> </a:t>
            </a:r>
            <a:r>
              <a:rPr lang="en-GB" sz="2000" dirty="0" err="1">
                <a:solidFill>
                  <a:srgbClr val="FFFF00"/>
                </a:solidFill>
              </a:rPr>
              <a:t>jēdzieniem</a:t>
            </a:r>
            <a:r>
              <a:rPr lang="en-GB" sz="2000" dirty="0">
                <a:solidFill>
                  <a:srgbClr val="FFFF00"/>
                </a:solidFill>
              </a:rPr>
              <a:t>)</a:t>
            </a:r>
          </a:p>
          <a:p>
            <a:pPr marL="114300" indent="0" algn="l"/>
            <a:endParaRPr lang="en-GB" sz="1200"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hteck 1">
            <a:extLst>
              <a:ext uri="{FF2B5EF4-FFF2-40B4-BE49-F238E27FC236}">
                <a16:creationId xmlns:a16="http://schemas.microsoft.com/office/drawing/2014/main" id="{B1DB98F0-6942-41FA-A6D4-461AD8B48FC3}"/>
              </a:ext>
            </a:extLst>
          </p:cNvPr>
          <p:cNvSpPr/>
          <p:nvPr/>
        </p:nvSpPr>
        <p:spPr>
          <a:xfrm>
            <a:off x="5269043" y="3956716"/>
            <a:ext cx="4572000" cy="523220"/>
          </a:xfrm>
          <a:prstGeom prst="rect">
            <a:avLst/>
          </a:prstGeom>
        </p:spPr>
        <p:txBody>
          <a:bodyPr>
            <a:spAutoFit/>
          </a:bodyPr>
          <a:lstStyle/>
          <a:p>
            <a:r>
              <a:rPr lang="de-DE" dirty="0">
                <a:solidFill>
                  <a:srgbClr val="FFFF00"/>
                </a:solidFill>
              </a:rPr>
              <a:t>https://escape-kit.com/en/education/5-reasons-organize-school-escape-room/</a:t>
            </a:r>
          </a:p>
        </p:txBody>
      </p:sp>
    </p:spTree>
    <p:extLst>
      <p:ext uri="{BB962C8B-B14F-4D97-AF65-F5344CB8AC3E}">
        <p14:creationId xmlns:p14="http://schemas.microsoft.com/office/powerpoint/2010/main" val="372754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lv-LV" b="1" dirty="0"/>
              <a:t>Piemērs:</a:t>
            </a:r>
            <a:endParaRPr lang="en-GB" b="1" dirty="0"/>
          </a:p>
          <a:p>
            <a:pPr algn="l"/>
            <a:r>
              <a:rPr lang="en-IE" dirty="0"/>
              <a:t> </a:t>
            </a:r>
            <a:endParaRPr lang="en-GB" dirty="0"/>
          </a:p>
          <a:p>
            <a:pPr marL="114300" indent="0" algn="l"/>
            <a:r>
              <a:rPr lang="en-GB" sz="3200" b="1" dirty="0">
                <a:solidFill>
                  <a:srgbClr val="FFFF00"/>
                </a:solidFill>
              </a:rPr>
              <a:t>https://escape-kit.com</a:t>
            </a: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fik 2">
            <a:extLst>
              <a:ext uri="{FF2B5EF4-FFF2-40B4-BE49-F238E27FC236}">
                <a16:creationId xmlns:a16="http://schemas.microsoft.com/office/drawing/2014/main" id="{62E7D929-F397-4888-80FC-CF3D3781E0E2}"/>
              </a:ext>
            </a:extLst>
          </p:cNvPr>
          <p:cNvPicPr>
            <a:picLocks noChangeAspect="1"/>
          </p:cNvPicPr>
          <p:nvPr/>
        </p:nvPicPr>
        <p:blipFill>
          <a:blip r:embed="rId3"/>
          <a:stretch>
            <a:fillRect/>
          </a:stretch>
        </p:blipFill>
        <p:spPr>
          <a:xfrm>
            <a:off x="2090170" y="1851746"/>
            <a:ext cx="4486060" cy="2571750"/>
          </a:xfrm>
          <a:prstGeom prst="rect">
            <a:avLst/>
          </a:prstGeom>
        </p:spPr>
      </p:pic>
    </p:spTree>
    <p:extLst>
      <p:ext uri="{BB962C8B-B14F-4D97-AF65-F5344CB8AC3E}">
        <p14:creationId xmlns:p14="http://schemas.microsoft.com/office/powerpoint/2010/main" val="288007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lv-LV" b="1" dirty="0"/>
              <a:t>Piemērs:</a:t>
            </a:r>
            <a:endParaRPr lang="en-GB" b="1" dirty="0"/>
          </a:p>
          <a:p>
            <a:pPr algn="l"/>
            <a:r>
              <a:rPr lang="en-IE" dirty="0"/>
              <a:t> </a:t>
            </a:r>
            <a:endParaRPr lang="en-GB" dirty="0"/>
          </a:p>
          <a:p>
            <a:pPr marL="114300" indent="0" algn="l"/>
            <a:r>
              <a:rPr lang="en-GB" sz="3200" b="1" dirty="0">
                <a:solidFill>
                  <a:srgbClr val="FFFF00"/>
                </a:solidFill>
              </a:rPr>
              <a:t>https://www.breakoutedu.com/</a:t>
            </a: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fik 1">
            <a:extLst>
              <a:ext uri="{FF2B5EF4-FFF2-40B4-BE49-F238E27FC236}">
                <a16:creationId xmlns:a16="http://schemas.microsoft.com/office/drawing/2014/main" id="{BEFA712F-BDFA-4385-916D-421693B6782B}"/>
              </a:ext>
            </a:extLst>
          </p:cNvPr>
          <p:cNvPicPr>
            <a:picLocks noChangeAspect="1"/>
          </p:cNvPicPr>
          <p:nvPr/>
        </p:nvPicPr>
        <p:blipFill>
          <a:blip r:embed="rId3"/>
          <a:stretch>
            <a:fillRect/>
          </a:stretch>
        </p:blipFill>
        <p:spPr>
          <a:xfrm>
            <a:off x="2146648" y="1826772"/>
            <a:ext cx="4108291" cy="2486317"/>
          </a:xfrm>
          <a:prstGeom prst="rect">
            <a:avLst/>
          </a:prstGeom>
        </p:spPr>
      </p:pic>
    </p:spTree>
    <p:extLst>
      <p:ext uri="{BB962C8B-B14F-4D97-AF65-F5344CB8AC3E}">
        <p14:creationId xmlns:p14="http://schemas.microsoft.com/office/powerpoint/2010/main" val="235109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BF872D1-3A92-4CC2-8DB1-0F17C780CFA4}"/>
              </a:ext>
            </a:extLst>
          </p:cNvPr>
          <p:cNvSpPr txBox="1"/>
          <p:nvPr/>
        </p:nvSpPr>
        <p:spPr>
          <a:xfrm>
            <a:off x="876368" y="627904"/>
            <a:ext cx="8267632" cy="4247317"/>
          </a:xfrm>
          <a:prstGeom prst="rect">
            <a:avLst/>
          </a:prstGeom>
          <a:noFill/>
        </p:spPr>
        <p:txBody>
          <a:bodyPr wrap="square" rtlCol="0">
            <a:spAutoFit/>
          </a:bodyPr>
          <a:lstStyle/>
          <a:p>
            <a:r>
              <a:rPr lang="en-GB" sz="1800" b="1" dirty="0" err="1">
                <a:solidFill>
                  <a:srgbClr val="FFFF00"/>
                </a:solidFill>
              </a:rPr>
              <a:t>Uzdevums</a:t>
            </a:r>
            <a:endParaRPr lang="en-GB" sz="1800" b="1" dirty="0">
              <a:solidFill>
                <a:srgbClr val="FFFF00"/>
              </a:solidFill>
            </a:endParaRPr>
          </a:p>
          <a:p>
            <a:endParaRPr lang="en-GB" sz="1800" b="1" dirty="0">
              <a:solidFill>
                <a:srgbClr val="FFFF00"/>
              </a:solidFill>
            </a:endParaRPr>
          </a:p>
          <a:p>
            <a:r>
              <a:rPr lang="en-GB" sz="1800" b="1" dirty="0" err="1">
                <a:solidFill>
                  <a:srgbClr val="FFFF00"/>
                </a:solidFill>
              </a:rPr>
              <a:t>Kādi</a:t>
            </a:r>
            <a:r>
              <a:rPr lang="en-GB" sz="1800" b="1" dirty="0">
                <a:solidFill>
                  <a:srgbClr val="FFFF00"/>
                </a:solidFill>
              </a:rPr>
              <a:t> </a:t>
            </a:r>
            <a:r>
              <a:rPr lang="en-GB" sz="1800" b="1" dirty="0" err="1">
                <a:solidFill>
                  <a:srgbClr val="FFFF00"/>
                </a:solidFill>
              </a:rPr>
              <a:t>ir</a:t>
            </a:r>
            <a:r>
              <a:rPr lang="en-GB" sz="1800" b="1" dirty="0">
                <a:solidFill>
                  <a:srgbClr val="FFFF00"/>
                </a:solidFill>
              </a:rPr>
              <a:t> </a:t>
            </a:r>
            <a:r>
              <a:rPr lang="en-GB" sz="1800" b="1" dirty="0" err="1">
                <a:solidFill>
                  <a:srgbClr val="FFFF00"/>
                </a:solidFill>
              </a:rPr>
              <a:t>daži</a:t>
            </a:r>
            <a:r>
              <a:rPr lang="en-GB" sz="1800" b="1" dirty="0">
                <a:solidFill>
                  <a:srgbClr val="FFFF00"/>
                </a:solidFill>
              </a:rPr>
              <a:t> no </a:t>
            </a:r>
            <a:r>
              <a:rPr lang="en-GB" sz="1800" b="1" dirty="0" err="1">
                <a:solidFill>
                  <a:srgbClr val="FFFF00"/>
                </a:solidFill>
              </a:rPr>
              <a:t>iemesliem</a:t>
            </a:r>
            <a:r>
              <a:rPr lang="en-GB" sz="1800" b="1" dirty="0">
                <a:solidFill>
                  <a:srgbClr val="FFFF00"/>
                </a:solidFill>
              </a:rPr>
              <a:t>, </a:t>
            </a:r>
            <a:r>
              <a:rPr lang="en-GB" sz="1800" b="1" dirty="0" err="1">
                <a:solidFill>
                  <a:srgbClr val="FFFF00"/>
                </a:solidFill>
              </a:rPr>
              <a:t>kāpēc</a:t>
            </a:r>
            <a:r>
              <a:rPr lang="en-GB" sz="1800" b="1" dirty="0">
                <a:solidFill>
                  <a:srgbClr val="FFFF00"/>
                </a:solidFill>
              </a:rPr>
              <a:t> </a:t>
            </a:r>
            <a:r>
              <a:rPr lang="en-GB" sz="1800" b="1" dirty="0" err="1">
                <a:solidFill>
                  <a:srgbClr val="FFFF00"/>
                </a:solidFill>
              </a:rPr>
              <a:t>izmantot</a:t>
            </a:r>
            <a:r>
              <a:rPr lang="en-GB" sz="1800" b="1" dirty="0">
                <a:solidFill>
                  <a:srgbClr val="FFFF00"/>
                </a:solidFill>
              </a:rPr>
              <a:t> </a:t>
            </a:r>
            <a:r>
              <a:rPr lang="en-GB" sz="1800" b="1" dirty="0" err="1">
                <a:solidFill>
                  <a:srgbClr val="FFFF00"/>
                </a:solidFill>
              </a:rPr>
              <a:t>izglītojošās</a:t>
            </a:r>
            <a:r>
              <a:rPr lang="en-GB" sz="1800" b="1" dirty="0">
                <a:solidFill>
                  <a:srgbClr val="FFFF00"/>
                </a:solidFill>
              </a:rPr>
              <a:t> </a:t>
            </a:r>
            <a:r>
              <a:rPr lang="en-GB" sz="1800" b="1" dirty="0" err="1">
                <a:solidFill>
                  <a:srgbClr val="FFFF00"/>
                </a:solidFill>
              </a:rPr>
              <a:t>izlaušanās</a:t>
            </a:r>
            <a:r>
              <a:rPr lang="en-GB" sz="1800" b="1" dirty="0">
                <a:solidFill>
                  <a:srgbClr val="FFFF00"/>
                </a:solidFill>
              </a:rPr>
              <a:t> </a:t>
            </a:r>
            <a:r>
              <a:rPr lang="en-GB" sz="1800" b="1" dirty="0" err="1">
                <a:solidFill>
                  <a:srgbClr val="FFFF00"/>
                </a:solidFill>
              </a:rPr>
              <a:t>istabas</a:t>
            </a:r>
            <a:r>
              <a:rPr lang="en-GB" sz="1800" b="1" dirty="0">
                <a:solidFill>
                  <a:srgbClr val="FFFF00"/>
                </a:solidFill>
              </a:rPr>
              <a:t>?</a:t>
            </a:r>
            <a:br>
              <a:rPr lang="en-GB" sz="1800" dirty="0">
                <a:solidFill>
                  <a:srgbClr val="FFFF00"/>
                </a:solidFill>
              </a:rPr>
            </a:br>
            <a:endParaRPr lang="en-GB" sz="1800" dirty="0">
              <a:solidFill>
                <a:srgbClr val="FFFF00"/>
              </a:solidFill>
            </a:endParaRPr>
          </a:p>
          <a:p>
            <a:pPr>
              <a:buFont typeface="Arial" panose="020B0604020202020204" pitchFamily="34" charset="0"/>
              <a:buChar char="•"/>
            </a:pPr>
            <a:r>
              <a:rPr lang="de-DE" sz="1800" b="1" dirty="0">
                <a:solidFill>
                  <a:srgbClr val="FFFF00"/>
                </a:solidFill>
              </a:rPr>
              <a:t> </a:t>
            </a:r>
            <a:r>
              <a:rPr lang="de-DE" sz="1800" dirty="0" err="1">
                <a:solidFill>
                  <a:srgbClr val="FFFF00"/>
                </a:solidFill>
              </a:rPr>
              <a:t>prasmju</a:t>
            </a:r>
            <a:r>
              <a:rPr lang="de-DE" sz="1800" dirty="0">
                <a:solidFill>
                  <a:srgbClr val="FFFF00"/>
                </a:solidFill>
              </a:rPr>
              <a:t> </a:t>
            </a:r>
            <a:r>
              <a:rPr lang="de-DE" sz="1800" dirty="0" err="1">
                <a:solidFill>
                  <a:srgbClr val="FFFF00"/>
                </a:solidFill>
              </a:rPr>
              <a:t>pilnveidošanai</a:t>
            </a:r>
            <a:r>
              <a:rPr lang="de-DE" sz="1800" dirty="0">
                <a:solidFill>
                  <a:srgbClr val="FFFF00"/>
                </a:solidFill>
              </a:rPr>
              <a:t>, </a:t>
            </a:r>
            <a:r>
              <a:rPr lang="de-DE" sz="1800" dirty="0" err="1">
                <a:solidFill>
                  <a:srgbClr val="FFFF00"/>
                </a:solidFill>
              </a:rPr>
              <a:t>uzdevumu</a:t>
            </a:r>
            <a:r>
              <a:rPr lang="de-DE" sz="1800" dirty="0">
                <a:solidFill>
                  <a:srgbClr val="FFFF00"/>
                </a:solidFill>
              </a:rPr>
              <a:t> </a:t>
            </a:r>
            <a:r>
              <a:rPr lang="de-DE" sz="1800" dirty="0" err="1">
                <a:solidFill>
                  <a:srgbClr val="FFFF00"/>
                </a:solidFill>
              </a:rPr>
              <a:t>risināšanai</a:t>
            </a:r>
            <a:r>
              <a:rPr lang="de-DE" sz="1800" dirty="0">
                <a:solidFill>
                  <a:srgbClr val="FFFF00"/>
                </a:solidFill>
              </a:rPr>
              <a:t>, </a:t>
            </a:r>
            <a:r>
              <a:rPr lang="de-DE" sz="1800" dirty="0" err="1">
                <a:solidFill>
                  <a:srgbClr val="FFFF00"/>
                </a:solidFill>
              </a:rPr>
              <a:t>savstarpējās</a:t>
            </a:r>
            <a:r>
              <a:rPr lang="de-DE" sz="1800" dirty="0">
                <a:solidFill>
                  <a:srgbClr val="FFFF00"/>
                </a:solidFill>
              </a:rPr>
              <a:t> </a:t>
            </a:r>
            <a:r>
              <a:rPr lang="de-DE" sz="1800" dirty="0" err="1">
                <a:solidFill>
                  <a:srgbClr val="FFFF00"/>
                </a:solidFill>
              </a:rPr>
              <a:t>mijiedarbības</a:t>
            </a:r>
            <a:r>
              <a:rPr lang="de-DE" sz="1800" dirty="0">
                <a:solidFill>
                  <a:srgbClr val="FFFF00"/>
                </a:solidFill>
              </a:rPr>
              <a:t> </a:t>
            </a:r>
            <a:r>
              <a:rPr lang="de-DE" sz="1800" dirty="0" err="1">
                <a:solidFill>
                  <a:srgbClr val="FFFF00"/>
                </a:solidFill>
              </a:rPr>
              <a:t>uzlabošanai</a:t>
            </a:r>
            <a:r>
              <a:rPr lang="de-DE" sz="1800" dirty="0">
                <a:solidFill>
                  <a:srgbClr val="FFFF00"/>
                </a:solidFill>
              </a:rPr>
              <a:t> </a:t>
            </a:r>
          </a:p>
          <a:p>
            <a:pPr>
              <a:buFont typeface="Arial" panose="020B0604020202020204" pitchFamily="34" charset="0"/>
              <a:buChar char="•"/>
            </a:pPr>
            <a:endParaRPr lang="en-US" sz="1800" dirty="0">
              <a:solidFill>
                <a:srgbClr val="FFFF00"/>
              </a:solidFill>
            </a:endParaRPr>
          </a:p>
          <a:p>
            <a:pPr>
              <a:buFont typeface="Arial" panose="020B0604020202020204" pitchFamily="34" charset="0"/>
              <a:buChar char="•"/>
            </a:pPr>
            <a:r>
              <a:rPr lang="de-DE" sz="1800" b="1" dirty="0">
                <a:solidFill>
                  <a:srgbClr val="FFFF00"/>
                </a:solidFill>
              </a:rPr>
              <a:t> </a:t>
            </a:r>
            <a:r>
              <a:rPr lang="lv-LV" sz="1800" dirty="0">
                <a:solidFill>
                  <a:srgbClr val="FFFF00"/>
                </a:solidFill>
              </a:rPr>
              <a:t>mācību procesa dalībnieku </a:t>
            </a:r>
            <a:r>
              <a:rPr lang="de-DE" sz="1800" dirty="0">
                <a:solidFill>
                  <a:srgbClr val="FFFF00"/>
                </a:solidFill>
              </a:rPr>
              <a:t>attiecību uzlabošanai, veiktspējas uzlabošanai</a:t>
            </a:r>
            <a:r>
              <a:rPr lang="lv-LV" sz="1800" dirty="0">
                <a:solidFill>
                  <a:srgbClr val="FFFF00"/>
                </a:solidFill>
              </a:rPr>
              <a:t> un</a:t>
            </a:r>
            <a:r>
              <a:rPr lang="de-DE" sz="1800" dirty="0">
                <a:solidFill>
                  <a:srgbClr val="FFFF00"/>
                </a:solidFill>
              </a:rPr>
              <a:t> veicinātu noteikumu ievērošanu</a:t>
            </a:r>
          </a:p>
          <a:p>
            <a:endParaRPr lang="de-DE" sz="1800" b="1" dirty="0">
              <a:solidFill>
                <a:srgbClr val="FFFF00"/>
              </a:solidFill>
            </a:endParaRPr>
          </a:p>
          <a:p>
            <a:pPr>
              <a:buFont typeface="Arial" panose="020B0604020202020204" pitchFamily="34" charset="0"/>
              <a:buChar char="•"/>
            </a:pPr>
            <a:r>
              <a:rPr lang="de-DE" sz="1800" dirty="0">
                <a:solidFill>
                  <a:srgbClr val="FFFF00"/>
                </a:solidFill>
              </a:rPr>
              <a:t> </a:t>
            </a:r>
            <a:r>
              <a:rPr lang="de-DE" sz="1800" dirty="0" err="1">
                <a:solidFill>
                  <a:srgbClr val="FFFF00"/>
                </a:solidFill>
              </a:rPr>
              <a:t>veicinātu</a:t>
            </a:r>
            <a:r>
              <a:rPr lang="de-DE" sz="1800" dirty="0">
                <a:solidFill>
                  <a:srgbClr val="FFFF00"/>
                </a:solidFill>
              </a:rPr>
              <a:t> </a:t>
            </a:r>
            <a:r>
              <a:rPr lang="de-DE" sz="1800" dirty="0" err="1">
                <a:solidFill>
                  <a:srgbClr val="FFFF00"/>
                </a:solidFill>
              </a:rPr>
              <a:t>grupas</a:t>
            </a:r>
            <a:r>
              <a:rPr lang="de-DE" sz="1800" dirty="0">
                <a:solidFill>
                  <a:srgbClr val="FFFF00"/>
                </a:solidFill>
              </a:rPr>
              <a:t> </a:t>
            </a:r>
            <a:r>
              <a:rPr lang="de-DE" sz="1800" dirty="0" err="1">
                <a:solidFill>
                  <a:srgbClr val="FFFF00"/>
                </a:solidFill>
              </a:rPr>
              <a:t>kohēziju</a:t>
            </a:r>
            <a:r>
              <a:rPr lang="de-DE" sz="1800" dirty="0">
                <a:solidFill>
                  <a:srgbClr val="FFFF00"/>
                </a:solidFill>
              </a:rPr>
              <a:t>, </a:t>
            </a:r>
            <a:r>
              <a:rPr lang="de-DE" sz="1800" dirty="0" err="1">
                <a:solidFill>
                  <a:srgbClr val="FFFF00"/>
                </a:solidFill>
              </a:rPr>
              <a:t>prasmju</a:t>
            </a:r>
            <a:r>
              <a:rPr lang="de-DE" sz="1800" dirty="0">
                <a:solidFill>
                  <a:srgbClr val="FFFF00"/>
                </a:solidFill>
              </a:rPr>
              <a:t> </a:t>
            </a:r>
            <a:r>
              <a:rPr lang="de-DE" sz="1800" dirty="0" err="1">
                <a:solidFill>
                  <a:srgbClr val="FFFF00"/>
                </a:solidFill>
              </a:rPr>
              <a:t>pilnveidi</a:t>
            </a:r>
            <a:r>
              <a:rPr lang="de-DE" sz="1800" dirty="0">
                <a:solidFill>
                  <a:srgbClr val="FFFF00"/>
                </a:solidFill>
              </a:rPr>
              <a:t>, </a:t>
            </a:r>
            <a:r>
              <a:rPr lang="de-DE" sz="1800" dirty="0" err="1">
                <a:solidFill>
                  <a:srgbClr val="FFFF00"/>
                </a:solidFill>
              </a:rPr>
              <a:t>atbalstītu</a:t>
            </a:r>
            <a:r>
              <a:rPr lang="de-DE" sz="1800" dirty="0">
                <a:solidFill>
                  <a:srgbClr val="FFFF00"/>
                </a:solidFill>
              </a:rPr>
              <a:t> </a:t>
            </a:r>
            <a:r>
              <a:rPr lang="de-DE" sz="1800" dirty="0" err="1">
                <a:solidFill>
                  <a:srgbClr val="FFFF00"/>
                </a:solidFill>
              </a:rPr>
              <a:t>mācīšanās</a:t>
            </a:r>
            <a:r>
              <a:rPr lang="de-DE" sz="1800" dirty="0">
                <a:solidFill>
                  <a:srgbClr val="FFFF00"/>
                </a:solidFill>
              </a:rPr>
              <a:t> </a:t>
            </a:r>
            <a:r>
              <a:rPr lang="de-DE" sz="1800" dirty="0" err="1">
                <a:solidFill>
                  <a:srgbClr val="FFFF00"/>
                </a:solidFill>
              </a:rPr>
              <a:t>procesu</a:t>
            </a:r>
            <a:endParaRPr lang="de-DE" sz="1800" dirty="0">
              <a:solidFill>
                <a:srgbClr val="FFFF00"/>
              </a:solidFill>
            </a:endParaRPr>
          </a:p>
          <a:p>
            <a:pPr>
              <a:buFont typeface="Arial" panose="020B0604020202020204" pitchFamily="34" charset="0"/>
              <a:buChar char="•"/>
            </a:pPr>
            <a:endParaRPr lang="de-DE" sz="1800" dirty="0">
              <a:solidFill>
                <a:srgbClr val="FFFF00"/>
              </a:solidFill>
            </a:endParaRPr>
          </a:p>
          <a:p>
            <a:pPr>
              <a:buFont typeface="Arial" panose="020B0604020202020204" pitchFamily="34" charset="0"/>
              <a:buChar char="•"/>
            </a:pPr>
            <a:r>
              <a:rPr lang="en-US" sz="1800" dirty="0" err="1">
                <a:solidFill>
                  <a:srgbClr val="FFFF00"/>
                </a:solidFill>
              </a:rPr>
              <a:t>veicinātu</a:t>
            </a:r>
            <a:r>
              <a:rPr lang="en-US" sz="1800" dirty="0">
                <a:solidFill>
                  <a:srgbClr val="FFFF00"/>
                </a:solidFill>
              </a:rPr>
              <a:t> </a:t>
            </a:r>
            <a:r>
              <a:rPr lang="en-US" sz="1800" dirty="0" err="1">
                <a:solidFill>
                  <a:srgbClr val="FFFF00"/>
                </a:solidFill>
              </a:rPr>
              <a:t>komunikāciju</a:t>
            </a:r>
            <a:r>
              <a:rPr lang="en-US" sz="1800" dirty="0">
                <a:solidFill>
                  <a:srgbClr val="FFFF00"/>
                </a:solidFill>
              </a:rPr>
              <a:t>, </a:t>
            </a:r>
            <a:r>
              <a:rPr lang="en-US" sz="1800" dirty="0" err="1">
                <a:solidFill>
                  <a:srgbClr val="FFFF00"/>
                </a:solidFill>
              </a:rPr>
              <a:t>risinātu</a:t>
            </a:r>
            <a:r>
              <a:rPr lang="en-US" sz="1800" dirty="0">
                <a:solidFill>
                  <a:srgbClr val="FFFF00"/>
                </a:solidFill>
              </a:rPr>
              <a:t> </a:t>
            </a:r>
            <a:r>
              <a:rPr lang="en-US" sz="1800" dirty="0" err="1">
                <a:solidFill>
                  <a:srgbClr val="FFFF00"/>
                </a:solidFill>
              </a:rPr>
              <a:t>mīklas</a:t>
            </a:r>
            <a:endParaRPr lang="en-US" sz="1800" dirty="0">
              <a:solidFill>
                <a:srgbClr val="FFFF00"/>
              </a:solidFill>
            </a:endParaRPr>
          </a:p>
          <a:p>
            <a:endParaRPr lang="en-GB" sz="1800" dirty="0"/>
          </a:p>
          <a:p>
            <a:endParaRPr lang="en-GB" sz="1800" dirty="0"/>
          </a:p>
        </p:txBody>
      </p:sp>
      <p:grpSp>
        <p:nvGrpSpPr>
          <p:cNvPr id="6" name="Google Shape;203;p30">
            <a:extLst>
              <a:ext uri="{FF2B5EF4-FFF2-40B4-BE49-F238E27FC236}">
                <a16:creationId xmlns:a16="http://schemas.microsoft.com/office/drawing/2014/main" id="{1ED6EB0F-C131-45FD-AA98-813AA831E1E3}"/>
              </a:ext>
            </a:extLst>
          </p:cNvPr>
          <p:cNvGrpSpPr/>
          <p:nvPr/>
        </p:nvGrpSpPr>
        <p:grpSpPr>
          <a:xfrm>
            <a:off x="4094400" y="4423496"/>
            <a:ext cx="808500" cy="92100"/>
            <a:chOff x="3570750" y="4704850"/>
            <a:chExt cx="808500" cy="92100"/>
          </a:xfrm>
        </p:grpSpPr>
        <p:sp>
          <p:nvSpPr>
            <p:cNvPr id="7" name="Google Shape;204;p30">
              <a:extLst>
                <a:ext uri="{FF2B5EF4-FFF2-40B4-BE49-F238E27FC236}">
                  <a16:creationId xmlns:a16="http://schemas.microsoft.com/office/drawing/2014/main" id="{FD320455-D90C-40C5-838E-26E1550AA734}"/>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p30">
              <a:extLst>
                <a:ext uri="{FF2B5EF4-FFF2-40B4-BE49-F238E27FC236}">
                  <a16:creationId xmlns:a16="http://schemas.microsoft.com/office/drawing/2014/main" id="{9C7224CE-DC93-41CE-B87C-DA1C969FBD4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7;p30">
              <a:extLst>
                <a:ext uri="{FF2B5EF4-FFF2-40B4-BE49-F238E27FC236}">
                  <a16:creationId xmlns:a16="http://schemas.microsoft.com/office/drawing/2014/main" id="{223B2184-6263-44EC-BEE2-B6983EFA350D}"/>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5;p30">
              <a:extLst>
                <a:ext uri="{FF2B5EF4-FFF2-40B4-BE49-F238E27FC236}">
                  <a16:creationId xmlns:a16="http://schemas.microsoft.com/office/drawing/2014/main" id="{CC26FE40-6889-4C86-807B-490B5746D894}"/>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1" name="Google Shape;204;p30">
            <a:extLst>
              <a:ext uri="{FF2B5EF4-FFF2-40B4-BE49-F238E27FC236}">
                <a16:creationId xmlns:a16="http://schemas.microsoft.com/office/drawing/2014/main" id="{B837E190-2EB8-4B49-B1BA-94D9A9994B93}"/>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4;p30">
            <a:extLst>
              <a:ext uri="{FF2B5EF4-FFF2-40B4-BE49-F238E27FC236}">
                <a16:creationId xmlns:a16="http://schemas.microsoft.com/office/drawing/2014/main" id="{EB847FB8-54CE-401E-9AB3-D34A59B6F70C}"/>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E692F26-A8AE-4A25-9B95-2054C745D7C9}"/>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2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A3:</a:t>
            </a:r>
            <a:br>
              <a:rPr lang="en-GB" sz="4000" dirty="0">
                <a:solidFill>
                  <a:srgbClr val="FFFF00"/>
                </a:solidFill>
              </a:rPr>
            </a:br>
            <a:r>
              <a:rPr lang="en-GB" sz="4000" dirty="0" err="1">
                <a:solidFill>
                  <a:schemeClr val="bg1"/>
                </a:solidFill>
              </a:rPr>
              <a:t>Kā</a:t>
            </a:r>
            <a:r>
              <a:rPr lang="en-GB" sz="4000" dirty="0">
                <a:solidFill>
                  <a:schemeClr val="bg1"/>
                </a:solidFill>
              </a:rPr>
              <a:t> </a:t>
            </a:r>
            <a:r>
              <a:rPr lang="en-GB" sz="4000" dirty="0" err="1">
                <a:solidFill>
                  <a:schemeClr val="bg1"/>
                </a:solidFill>
              </a:rPr>
              <a:t>izveidot</a:t>
            </a:r>
            <a:r>
              <a:rPr lang="en-GB" sz="4000" dirty="0">
                <a:solidFill>
                  <a:schemeClr val="bg1"/>
                </a:solidFill>
              </a:rPr>
              <a:t> </a:t>
            </a:r>
            <a:r>
              <a:rPr lang="en-GB" sz="4000" dirty="0" err="1">
                <a:solidFill>
                  <a:srgbClr val="FFFF00"/>
                </a:solidFill>
              </a:rPr>
              <a:t>izglītojošu</a:t>
            </a:r>
            <a:r>
              <a:rPr lang="en-GB" sz="4000" dirty="0">
                <a:solidFill>
                  <a:srgbClr val="FFFF00"/>
                </a:solidFill>
              </a:rPr>
              <a:t> </a:t>
            </a:r>
            <a:r>
              <a:rPr lang="en-GB" sz="4000" dirty="0" err="1">
                <a:solidFill>
                  <a:srgbClr val="FFFF00"/>
                </a:solidFill>
              </a:rPr>
              <a:t>izlaušanās</a:t>
            </a:r>
            <a:r>
              <a:rPr lang="en-GB" sz="4000" dirty="0">
                <a:solidFill>
                  <a:srgbClr val="FFFF00"/>
                </a:solidFill>
              </a:rPr>
              <a:t> </a:t>
            </a:r>
            <a:r>
              <a:rPr lang="en-GB" sz="4000" dirty="0" err="1">
                <a:solidFill>
                  <a:srgbClr val="FFFF00"/>
                </a:solidFill>
              </a:rPr>
              <a:t>istabu</a:t>
            </a:r>
            <a:r>
              <a:rPr lang="en-GB" sz="4000" dirty="0">
                <a:solidFill>
                  <a:srgbClr val="FFFF00"/>
                </a:solidFill>
              </a:rPr>
              <a:t>?</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8B368E50-D19D-4BF2-93AF-AC7327D3E1FC}"/>
              </a:ext>
            </a:extLst>
          </p:cNvPr>
          <p:cNvGrpSpPr/>
          <p:nvPr/>
        </p:nvGrpSpPr>
        <p:grpSpPr>
          <a:xfrm>
            <a:off x="4094400" y="4423496"/>
            <a:ext cx="808500" cy="92100"/>
            <a:chOff x="3570750" y="4704850"/>
            <a:chExt cx="808500" cy="92100"/>
          </a:xfrm>
        </p:grpSpPr>
        <p:sp>
          <p:nvSpPr>
            <p:cNvPr id="14" name="Google Shape;204;p30">
              <a:extLst>
                <a:ext uri="{FF2B5EF4-FFF2-40B4-BE49-F238E27FC236}">
                  <a16:creationId xmlns:a16="http://schemas.microsoft.com/office/drawing/2014/main" id="{F9EEB00E-143B-4A7F-84F9-AE3147DE6AD3}"/>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p30">
              <a:extLst>
                <a:ext uri="{FF2B5EF4-FFF2-40B4-BE49-F238E27FC236}">
                  <a16:creationId xmlns:a16="http://schemas.microsoft.com/office/drawing/2014/main" id="{E25F631C-27AC-423A-955C-930EB0858E80}"/>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7;p30">
              <a:extLst>
                <a:ext uri="{FF2B5EF4-FFF2-40B4-BE49-F238E27FC236}">
                  <a16:creationId xmlns:a16="http://schemas.microsoft.com/office/drawing/2014/main" id="{6F50D508-5B5F-4F00-A89C-158D3CEA38F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30">
              <a:extLst>
                <a:ext uri="{FF2B5EF4-FFF2-40B4-BE49-F238E27FC236}">
                  <a16:creationId xmlns:a16="http://schemas.microsoft.com/office/drawing/2014/main" id="{342314CD-FDAC-4BF6-AAA4-3425E7060422}"/>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8" name="Google Shape;204;p30">
            <a:extLst>
              <a:ext uri="{FF2B5EF4-FFF2-40B4-BE49-F238E27FC236}">
                <a16:creationId xmlns:a16="http://schemas.microsoft.com/office/drawing/2014/main" id="{3768C4D6-D101-4208-AB09-9B19D6B450D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4;p30">
            <a:extLst>
              <a:ext uri="{FF2B5EF4-FFF2-40B4-BE49-F238E27FC236}">
                <a16:creationId xmlns:a16="http://schemas.microsoft.com/office/drawing/2014/main" id="{F2162762-4A93-49C3-9295-2C00FD22E3B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4;p30">
            <a:extLst>
              <a:ext uri="{FF2B5EF4-FFF2-40B4-BE49-F238E27FC236}">
                <a16:creationId xmlns:a16="http://schemas.microsoft.com/office/drawing/2014/main" id="{B47A780F-2C07-47ED-80CD-7BA81F502103}"/>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82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lv-LV" b="1" dirty="0"/>
              <a:t>Kas izstrādātājiem jāņem vērā, veidojot izglītojošu izlaušanās istabu?</a:t>
            </a:r>
            <a:br>
              <a:rPr lang="en-US" b="1" dirty="0"/>
            </a:br>
            <a:endParaRPr lang="en-US" dirty="0"/>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hteck: abgerundete Ecken 4">
            <a:extLst>
              <a:ext uri="{FF2B5EF4-FFF2-40B4-BE49-F238E27FC236}">
                <a16:creationId xmlns:a16="http://schemas.microsoft.com/office/drawing/2014/main" id="{E3E9E13D-0EC8-4C6E-AF56-3D3FDBAE8D97}"/>
              </a:ext>
            </a:extLst>
          </p:cNvPr>
          <p:cNvSpPr/>
          <p:nvPr/>
        </p:nvSpPr>
        <p:spPr>
          <a:xfrm>
            <a:off x="876667" y="1325643"/>
            <a:ext cx="7667235" cy="8721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err="1"/>
              <a:t>Lietotāja</a:t>
            </a:r>
            <a:r>
              <a:rPr lang="de-DE" sz="1800" b="1" dirty="0"/>
              <a:t> </a:t>
            </a:r>
            <a:r>
              <a:rPr lang="de-DE" sz="1800" b="1" dirty="0" err="1"/>
              <a:t>tips</a:t>
            </a:r>
            <a:br>
              <a:rPr lang="de-DE" dirty="0"/>
            </a:br>
            <a:r>
              <a:rPr lang="de-DE" dirty="0"/>
              <a:t>„</a:t>
            </a:r>
            <a:r>
              <a:rPr lang="en-US" dirty="0"/>
              <a:t> </a:t>
            </a:r>
            <a:r>
              <a:rPr lang="en-US" dirty="0" err="1"/>
              <a:t>Lietotāju</a:t>
            </a:r>
            <a:r>
              <a:rPr lang="en-US" dirty="0"/>
              <a:t> </a:t>
            </a:r>
            <a:r>
              <a:rPr lang="en-US" dirty="0" err="1"/>
              <a:t>vajadzību</a:t>
            </a:r>
            <a:r>
              <a:rPr lang="en-US" dirty="0"/>
              <a:t> </a:t>
            </a:r>
            <a:r>
              <a:rPr lang="en-US" dirty="0" err="1"/>
              <a:t>novērtēšana</a:t>
            </a:r>
            <a:r>
              <a:rPr lang="en-US" dirty="0"/>
              <a:t> </a:t>
            </a:r>
            <a:r>
              <a:rPr lang="en-US" dirty="0" err="1"/>
              <a:t>tiek</a:t>
            </a:r>
            <a:r>
              <a:rPr lang="en-US" dirty="0"/>
              <a:t> </a:t>
            </a:r>
            <a:r>
              <a:rPr lang="en-US" dirty="0" err="1"/>
              <a:t>veikta</a:t>
            </a:r>
            <a:r>
              <a:rPr lang="en-US" dirty="0"/>
              <a:t>, </a:t>
            </a:r>
            <a:r>
              <a:rPr lang="en-US" dirty="0" err="1"/>
              <a:t>lai</a:t>
            </a:r>
            <a:r>
              <a:rPr lang="en-US" dirty="0"/>
              <a:t> </a:t>
            </a:r>
            <a:r>
              <a:rPr lang="en-US" dirty="0" err="1"/>
              <a:t>noteiktu</a:t>
            </a:r>
            <a:r>
              <a:rPr lang="en-US" dirty="0"/>
              <a:t> </a:t>
            </a:r>
            <a:r>
              <a:rPr lang="en-US" dirty="0" err="1"/>
              <a:t>spēlētāju</a:t>
            </a:r>
            <a:r>
              <a:rPr lang="en-US" dirty="0"/>
              <a:t> </a:t>
            </a:r>
            <a:r>
              <a:rPr lang="en-US" dirty="0" err="1"/>
              <a:t>demogrāfiskās</a:t>
            </a:r>
            <a:r>
              <a:rPr lang="en-US" dirty="0"/>
              <a:t> un </a:t>
            </a:r>
            <a:r>
              <a:rPr lang="en-US" dirty="0" err="1"/>
              <a:t>izglītības</a:t>
            </a:r>
            <a:r>
              <a:rPr lang="en-US" dirty="0"/>
              <a:t> </a:t>
            </a:r>
            <a:r>
              <a:rPr lang="en-US" dirty="0" err="1"/>
              <a:t>vajadzības</a:t>
            </a:r>
            <a:r>
              <a:rPr lang="en-US" dirty="0"/>
              <a:t>”.</a:t>
            </a:r>
            <a:endParaRPr lang="de-DE" dirty="0"/>
          </a:p>
        </p:txBody>
      </p:sp>
      <p:sp>
        <p:nvSpPr>
          <p:cNvPr id="17" name="Rechteck: abgerundete Ecken 16">
            <a:extLst>
              <a:ext uri="{FF2B5EF4-FFF2-40B4-BE49-F238E27FC236}">
                <a16:creationId xmlns:a16="http://schemas.microsoft.com/office/drawing/2014/main" id="{333D4E41-E2C2-4B44-A8C7-933E3576C0D8}"/>
              </a:ext>
            </a:extLst>
          </p:cNvPr>
          <p:cNvSpPr/>
          <p:nvPr/>
        </p:nvSpPr>
        <p:spPr>
          <a:xfrm>
            <a:off x="1069282" y="3164268"/>
            <a:ext cx="7667235" cy="8721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800" b="1" dirty="0" err="1"/>
              <a:t>Sarežģītība</a:t>
            </a:r>
            <a:br>
              <a:rPr lang="de-DE" dirty="0"/>
            </a:br>
            <a:r>
              <a:rPr lang="de-DE" dirty="0"/>
              <a:t>„</a:t>
            </a:r>
            <a:r>
              <a:rPr lang="lv-LV" dirty="0"/>
              <a:t>Ņemt vērā mērķlietotāja vajadzības un specifiku – pielāgojot mīklu sarežģītību dažāda līmeņa spēlētājiem, piemēram, koledžas studentiem, skolēniem, maģistrantiem, doktorantiem un citie dalībniekiem».</a:t>
            </a:r>
            <a:endParaRPr lang="de-DE" dirty="0"/>
          </a:p>
        </p:txBody>
      </p:sp>
      <p:sp>
        <p:nvSpPr>
          <p:cNvPr id="20" name="Rechteck: abgerundete Ecken 19">
            <a:extLst>
              <a:ext uri="{FF2B5EF4-FFF2-40B4-BE49-F238E27FC236}">
                <a16:creationId xmlns:a16="http://schemas.microsoft.com/office/drawing/2014/main" id="{C4C45D6E-93E1-4702-B5DA-ED2845C2F878}"/>
              </a:ext>
            </a:extLst>
          </p:cNvPr>
          <p:cNvSpPr/>
          <p:nvPr/>
        </p:nvSpPr>
        <p:spPr>
          <a:xfrm>
            <a:off x="74950" y="2239094"/>
            <a:ext cx="7667235" cy="8721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err="1"/>
              <a:t>Laiks</a:t>
            </a:r>
            <a:br>
              <a:rPr lang="de-DE" dirty="0"/>
            </a:br>
            <a:r>
              <a:rPr lang="de-DE" dirty="0"/>
              <a:t>„</a:t>
            </a:r>
            <a:r>
              <a:rPr lang="de-DE" dirty="0" err="1"/>
              <a:t>Pieredzes</a:t>
            </a:r>
            <a:r>
              <a:rPr lang="de-DE" dirty="0"/>
              <a:t> </a:t>
            </a:r>
            <a:r>
              <a:rPr lang="de-DE" dirty="0" err="1"/>
              <a:t>ilgums</a:t>
            </a:r>
            <a:r>
              <a:rPr lang="de-DE" dirty="0"/>
              <a:t>. Var </a:t>
            </a:r>
            <a:r>
              <a:rPr lang="de-DE" dirty="0" err="1"/>
              <a:t>būt</a:t>
            </a:r>
            <a:r>
              <a:rPr lang="de-DE" dirty="0"/>
              <a:t> </a:t>
            </a:r>
            <a:r>
              <a:rPr lang="de-DE" dirty="0" err="1"/>
              <a:t>īsa</a:t>
            </a:r>
            <a:r>
              <a:rPr lang="de-DE" dirty="0"/>
              <a:t> 15 </a:t>
            </a:r>
            <a:r>
              <a:rPr lang="de-DE" dirty="0" err="1"/>
              <a:t>minūšu</a:t>
            </a:r>
            <a:r>
              <a:rPr lang="de-DE" dirty="0"/>
              <a:t> </a:t>
            </a:r>
            <a:r>
              <a:rPr lang="de-DE" dirty="0" err="1"/>
              <a:t>pieredze</a:t>
            </a:r>
            <a:r>
              <a:rPr lang="de-DE" dirty="0"/>
              <a:t> </a:t>
            </a:r>
            <a:r>
              <a:rPr lang="de-DE" dirty="0" err="1"/>
              <a:t>vai</a:t>
            </a:r>
            <a:r>
              <a:rPr lang="de-DE" dirty="0"/>
              <a:t> </a:t>
            </a:r>
            <a:r>
              <a:rPr lang="de-DE" dirty="0" err="1"/>
              <a:t>ilgāka</a:t>
            </a:r>
            <a:r>
              <a:rPr lang="de-DE" dirty="0"/>
              <a:t> </a:t>
            </a:r>
            <a:r>
              <a:rPr lang="de-DE" dirty="0" err="1"/>
              <a:t>pieredze</a:t>
            </a:r>
            <a:r>
              <a:rPr lang="de-DE" dirty="0"/>
              <a:t>, </a:t>
            </a:r>
            <a:r>
              <a:rPr lang="de-DE" dirty="0" err="1"/>
              <a:t>kas</a:t>
            </a:r>
            <a:r>
              <a:rPr lang="de-DE" dirty="0"/>
              <a:t> </a:t>
            </a:r>
            <a:r>
              <a:rPr lang="de-DE" dirty="0" err="1"/>
              <a:t>ilgst</a:t>
            </a:r>
            <a:r>
              <a:rPr lang="de-DE" dirty="0"/>
              <a:t> </a:t>
            </a:r>
            <a:r>
              <a:rPr lang="de-DE" dirty="0" err="1"/>
              <a:t>vairākas</a:t>
            </a:r>
            <a:r>
              <a:rPr lang="de-DE" dirty="0"/>
              <a:t> </a:t>
            </a:r>
            <a:r>
              <a:rPr lang="de-DE" dirty="0" err="1"/>
              <a:t>dienas</a:t>
            </a:r>
            <a:r>
              <a:rPr lang="de-DE" dirty="0"/>
              <a:t>“</a:t>
            </a:r>
          </a:p>
        </p:txBody>
      </p:sp>
      <p:sp>
        <p:nvSpPr>
          <p:cNvPr id="21" name="Rechteck 20">
            <a:extLst>
              <a:ext uri="{FF2B5EF4-FFF2-40B4-BE49-F238E27FC236}">
                <a16:creationId xmlns:a16="http://schemas.microsoft.com/office/drawing/2014/main" id="{ED4B2584-77AC-4E29-A26F-7628F6005ED4}"/>
              </a:ext>
            </a:extLst>
          </p:cNvPr>
          <p:cNvSpPr/>
          <p:nvPr/>
        </p:nvSpPr>
        <p:spPr>
          <a:xfrm>
            <a:off x="74950" y="4077719"/>
            <a:ext cx="8862646" cy="430887"/>
          </a:xfrm>
          <a:prstGeom prst="rect">
            <a:avLst/>
          </a:prstGeom>
        </p:spPr>
        <p:txBody>
          <a:bodyPr wrap="square">
            <a:spAutoFit/>
          </a:bodyPr>
          <a:lstStyle/>
          <a:p>
            <a:r>
              <a:rPr lang="en-US" sz="1050" dirty="0">
                <a:solidFill>
                  <a:srgbClr val="FFFF00"/>
                </a:solidFill>
              </a:rPr>
              <a:t>Clark, S. et al. (2017): </a:t>
            </a:r>
            <a:r>
              <a:rPr lang="en-US" sz="1050" dirty="0" err="1">
                <a:solidFill>
                  <a:srgbClr val="FFFF00"/>
                </a:solidFill>
              </a:rPr>
              <a:t>escapED</a:t>
            </a:r>
            <a:r>
              <a:rPr lang="en-US" sz="1050" dirty="0">
                <a:solidFill>
                  <a:srgbClr val="FFFF00"/>
                </a:solidFill>
              </a:rPr>
              <a:t>: A Framework for Creating Educational Escape Rooms. In: International Journal of Serious Games. Volume 4, Issue 3, September 2017, http://dx.doi.org/10.17083/ijsg.v4i3.180</a:t>
            </a:r>
            <a:endParaRPr lang="de-DE" sz="1050" dirty="0">
              <a:solidFill>
                <a:srgbClr val="FFFF00"/>
              </a:solidFill>
            </a:endParaRPr>
          </a:p>
        </p:txBody>
      </p:sp>
    </p:spTree>
    <p:extLst>
      <p:ext uri="{BB962C8B-B14F-4D97-AF65-F5344CB8AC3E}">
        <p14:creationId xmlns:p14="http://schemas.microsoft.com/office/powerpoint/2010/main" val="26437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lv-LV" b="1" dirty="0"/>
              <a:t>Kas izstrādātājiem jāņem vērā, veidojot izglītojošu izlaušanās istabu?</a:t>
            </a:r>
            <a:endParaRPr lang="en-US" dirty="0"/>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Rechteck: abgerundete Ecken 17">
            <a:extLst>
              <a:ext uri="{FF2B5EF4-FFF2-40B4-BE49-F238E27FC236}">
                <a16:creationId xmlns:a16="http://schemas.microsoft.com/office/drawing/2014/main" id="{689CDBAE-C183-4057-9A05-78640B4985C9}"/>
              </a:ext>
            </a:extLst>
          </p:cNvPr>
          <p:cNvSpPr/>
          <p:nvPr/>
        </p:nvSpPr>
        <p:spPr>
          <a:xfrm>
            <a:off x="352882" y="1822865"/>
            <a:ext cx="7667235" cy="8721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err="1"/>
              <a:t>Veids</a:t>
            </a:r>
            <a:r>
              <a:rPr lang="de-DE" sz="1800" b="1" dirty="0"/>
              <a:t> (</a:t>
            </a:r>
            <a:r>
              <a:rPr lang="de-DE" sz="1800" b="1" dirty="0" err="1"/>
              <a:t>spēles</a:t>
            </a:r>
            <a:r>
              <a:rPr lang="de-DE" sz="1800" b="1" dirty="0"/>
              <a:t> </a:t>
            </a:r>
            <a:r>
              <a:rPr lang="de-DE" sz="1800" b="1" dirty="0" err="1"/>
              <a:t>režīms</a:t>
            </a:r>
            <a:r>
              <a:rPr lang="de-DE" sz="1800" b="1" dirty="0"/>
              <a:t>)</a:t>
            </a:r>
            <a:br>
              <a:rPr lang="de-DE" dirty="0"/>
            </a:br>
            <a:r>
              <a:rPr lang="lv-LV" dirty="0"/>
              <a:t>„Izvēlieties pieredzes veidu, piemēram:  sadarbībā balstīta- spēlētāji strādā kopā, lai </a:t>
            </a:r>
            <a:r>
              <a:rPr lang="lv-LV" dirty="0" err="1"/>
              <a:t>izlaustos</a:t>
            </a:r>
            <a:r>
              <a:rPr lang="lv-LV" dirty="0"/>
              <a:t> no istabas. Vai konkurencē balstīta - spēlētāji sacenšas, kurš pirmais izlauzīsies.</a:t>
            </a:r>
            <a:endParaRPr lang="de-DE" dirty="0"/>
          </a:p>
        </p:txBody>
      </p:sp>
      <p:sp>
        <p:nvSpPr>
          <p:cNvPr id="19" name="Rechteck: abgerundete Ecken 18">
            <a:extLst>
              <a:ext uri="{FF2B5EF4-FFF2-40B4-BE49-F238E27FC236}">
                <a16:creationId xmlns:a16="http://schemas.microsoft.com/office/drawing/2014/main" id="{6DBBA182-C7CB-4F71-A271-7A8887993743}"/>
              </a:ext>
            </a:extLst>
          </p:cNvPr>
          <p:cNvSpPr/>
          <p:nvPr/>
        </p:nvSpPr>
        <p:spPr>
          <a:xfrm>
            <a:off x="1160621" y="2872442"/>
            <a:ext cx="7667235" cy="8721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err="1"/>
              <a:t>Mērogs</a:t>
            </a:r>
            <a:br>
              <a:rPr lang="de-DE" dirty="0"/>
            </a:br>
            <a:r>
              <a:rPr lang="de-DE" dirty="0"/>
              <a:t>„</a:t>
            </a:r>
            <a:r>
              <a:rPr lang="en-US" dirty="0"/>
              <a:t> </a:t>
            </a:r>
            <a:r>
              <a:rPr lang="en-US" dirty="0" err="1"/>
              <a:t>Izvēlieties</a:t>
            </a:r>
            <a:r>
              <a:rPr lang="en-US" dirty="0"/>
              <a:t> </a:t>
            </a:r>
            <a:r>
              <a:rPr lang="en-US" dirty="0" err="1"/>
              <a:t>dalībnieku</a:t>
            </a:r>
            <a:r>
              <a:rPr lang="en-US" dirty="0"/>
              <a:t> </a:t>
            </a:r>
            <a:r>
              <a:rPr lang="en-US" dirty="0" err="1"/>
              <a:t>skaitu</a:t>
            </a:r>
            <a:r>
              <a:rPr lang="en-US" dirty="0"/>
              <a:t>, </a:t>
            </a:r>
            <a:r>
              <a:rPr lang="en-US" dirty="0" err="1"/>
              <a:t>kam</a:t>
            </a:r>
            <a:r>
              <a:rPr lang="en-US" dirty="0"/>
              <a:t> </a:t>
            </a:r>
            <a:r>
              <a:rPr lang="en-US" dirty="0" err="1"/>
              <a:t>spēle</a:t>
            </a:r>
            <a:r>
              <a:rPr lang="en-US" dirty="0"/>
              <a:t> </a:t>
            </a:r>
            <a:r>
              <a:rPr lang="en-US" dirty="0" err="1"/>
              <a:t>ir</a:t>
            </a:r>
            <a:r>
              <a:rPr lang="en-US" dirty="0"/>
              <a:t> </a:t>
            </a:r>
            <a:r>
              <a:rPr lang="en-US" dirty="0" err="1"/>
              <a:t>paredzēta</a:t>
            </a:r>
            <a:r>
              <a:rPr lang="en-US" dirty="0"/>
              <a:t>”.</a:t>
            </a:r>
            <a:endParaRPr lang="de-DE" dirty="0"/>
          </a:p>
        </p:txBody>
      </p:sp>
      <p:sp>
        <p:nvSpPr>
          <p:cNvPr id="21" name="Rechteck 20">
            <a:extLst>
              <a:ext uri="{FF2B5EF4-FFF2-40B4-BE49-F238E27FC236}">
                <a16:creationId xmlns:a16="http://schemas.microsoft.com/office/drawing/2014/main" id="{7F1587E0-1D80-45E2-B0E8-6882DB777360}"/>
              </a:ext>
            </a:extLst>
          </p:cNvPr>
          <p:cNvSpPr/>
          <p:nvPr/>
        </p:nvSpPr>
        <p:spPr>
          <a:xfrm>
            <a:off x="140677" y="3922438"/>
            <a:ext cx="8862646" cy="430887"/>
          </a:xfrm>
          <a:prstGeom prst="rect">
            <a:avLst/>
          </a:prstGeom>
        </p:spPr>
        <p:txBody>
          <a:bodyPr wrap="square">
            <a:spAutoFit/>
          </a:bodyPr>
          <a:lstStyle/>
          <a:p>
            <a:r>
              <a:rPr lang="en-US" sz="1050" dirty="0">
                <a:solidFill>
                  <a:srgbClr val="FFFF00"/>
                </a:solidFill>
              </a:rPr>
              <a:t>Clark, S. et al. (2017): </a:t>
            </a:r>
            <a:r>
              <a:rPr lang="en-US" sz="1050" dirty="0" err="1">
                <a:solidFill>
                  <a:srgbClr val="FFFF00"/>
                </a:solidFill>
              </a:rPr>
              <a:t>escapED</a:t>
            </a:r>
            <a:r>
              <a:rPr lang="en-US" sz="1050" dirty="0">
                <a:solidFill>
                  <a:srgbClr val="FFFF00"/>
                </a:solidFill>
              </a:rPr>
              <a:t>: A Framework for Creating Educational Escape Rooms. In: International Journal of Serious Games. Volume 4, Issue 3, September 2017, http://dx.doi.org/10.17083/ijsg.v4i3.180</a:t>
            </a:r>
            <a:endParaRPr lang="de-DE" sz="1050" dirty="0">
              <a:solidFill>
                <a:srgbClr val="FFFF00"/>
              </a:solidFill>
            </a:endParaRPr>
          </a:p>
        </p:txBody>
      </p:sp>
    </p:spTree>
    <p:extLst>
      <p:ext uri="{BB962C8B-B14F-4D97-AF65-F5344CB8AC3E}">
        <p14:creationId xmlns:p14="http://schemas.microsoft.com/office/powerpoint/2010/main" val="118301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560825" y="1587425"/>
            <a:ext cx="2164505" cy="421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err="1"/>
              <a:t>Ievads</a:t>
            </a:r>
            <a:endParaRPr sz="1800" dirty="0"/>
          </a:p>
        </p:txBody>
      </p:sp>
      <p:sp>
        <p:nvSpPr>
          <p:cNvPr id="230" name="Google Shape;230;p32"/>
          <p:cNvSpPr txBox="1">
            <a:spLocks noGrp="1"/>
          </p:cNvSpPr>
          <p:nvPr>
            <p:ph type="title" idx="2"/>
          </p:nvPr>
        </p:nvSpPr>
        <p:spPr>
          <a:xfrm>
            <a:off x="4359599" y="1710971"/>
            <a:ext cx="3450261" cy="414665"/>
          </a:xfrm>
          <a:prstGeom prst="rect">
            <a:avLst/>
          </a:prstGeom>
        </p:spPr>
        <p:txBody>
          <a:bodyPr spcFirstLastPara="1" wrap="square" lIns="0" tIns="0" rIns="0" bIns="0" anchor="ctr" anchorCtr="0">
            <a:noAutofit/>
          </a:bodyPr>
          <a:lstStyle/>
          <a:p>
            <a:r>
              <a:rPr lang="lv-LV" sz="1800" dirty="0"/>
              <a:t>Par tēmu </a:t>
            </a:r>
            <a:r>
              <a:rPr lang="lv-LV" sz="1800" dirty="0">
                <a:solidFill>
                  <a:srgbClr val="FFFF00"/>
                </a:solidFill>
              </a:rPr>
              <a:t>izglītojošas digitālās izlaušanās istabas kā pedagoģisko rīku</a:t>
            </a:r>
            <a:endParaRPr sz="1800" dirty="0">
              <a:solidFill>
                <a:srgbClr val="FFFF00"/>
              </a:solidFill>
            </a:endParaRPr>
          </a:p>
        </p:txBody>
      </p:sp>
      <p:sp>
        <p:nvSpPr>
          <p:cNvPr id="246" name="Google Shape;246;p32"/>
          <p:cNvSpPr txBox="1">
            <a:spLocks noGrp="1"/>
          </p:cNvSpPr>
          <p:nvPr>
            <p:ph type="title" idx="8"/>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A</a:t>
            </a:r>
            <a:endParaRPr dirty="0"/>
          </a:p>
        </p:txBody>
      </p:sp>
      <p:sp>
        <p:nvSpPr>
          <p:cNvPr id="247" name="Google Shape;247;p32"/>
          <p:cNvSpPr txBox="1">
            <a:spLocks noGrp="1"/>
          </p:cNvSpPr>
          <p:nvPr>
            <p:ph type="title" idx="9"/>
          </p:nvPr>
        </p:nvSpPr>
        <p:spPr>
          <a:xfrm>
            <a:off x="100274" y="2143017"/>
            <a:ext cx="1028700" cy="554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B</a:t>
            </a:r>
            <a:endParaRPr dirty="0"/>
          </a:p>
        </p:txBody>
      </p:sp>
      <p:cxnSp>
        <p:nvCxnSpPr>
          <p:cNvPr id="236" name="Google Shape;236;p32"/>
          <p:cNvCxnSpPr/>
          <p:nvPr/>
        </p:nvCxnSpPr>
        <p:spPr>
          <a:xfrm rot="10800000">
            <a:off x="720000" y="2697622"/>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32"/>
          <p:cNvCxnSpPr/>
          <p:nvPr/>
        </p:nvCxnSpPr>
        <p:spPr>
          <a:xfrm rot="10800000">
            <a:off x="720000" y="1892060"/>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32"/>
          <p:cNvCxnSpPr>
            <a:cxnSpLocks/>
          </p:cNvCxnSpPr>
          <p:nvPr/>
        </p:nvCxnSpPr>
        <p:spPr>
          <a:xfrm>
            <a:off x="657614" y="1287444"/>
            <a:ext cx="0" cy="2662820"/>
          </a:xfrm>
          <a:prstGeom prst="straightConnector1">
            <a:avLst/>
          </a:prstGeom>
          <a:noFill/>
          <a:ln w="19050" cap="flat" cmpd="sng">
            <a:solidFill>
              <a:schemeClr val="lt1"/>
            </a:solidFill>
            <a:prstDash val="solid"/>
            <a:round/>
            <a:headEnd type="none" w="med" len="med"/>
            <a:tailEnd type="none" w="med" len="med"/>
          </a:ln>
        </p:spPr>
      </p:cxnSp>
      <p:sp>
        <p:nvSpPr>
          <p:cNvPr id="33" name="Google Shape;228;p32">
            <a:extLst>
              <a:ext uri="{FF2B5EF4-FFF2-40B4-BE49-F238E27FC236}">
                <a16:creationId xmlns:a16="http://schemas.microsoft.com/office/drawing/2014/main" id="{D48773A4-A640-42C3-A73F-58EC066A2BBE}"/>
              </a:ext>
            </a:extLst>
          </p:cNvPr>
          <p:cNvSpPr txBox="1">
            <a:spLocks/>
          </p:cNvSpPr>
          <p:nvPr/>
        </p:nvSpPr>
        <p:spPr>
          <a:xfrm>
            <a:off x="1537949" y="2364694"/>
            <a:ext cx="2187378" cy="421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en-GB" sz="1800" dirty="0" err="1"/>
              <a:t>Apguves</a:t>
            </a:r>
            <a:r>
              <a:rPr lang="en-GB" sz="1800" dirty="0"/>
              <a:t> </a:t>
            </a:r>
            <a:r>
              <a:rPr lang="en-GB" sz="1800" dirty="0" err="1"/>
              <a:t>fāze</a:t>
            </a:r>
            <a:endParaRPr lang="en-GB" sz="1800" dirty="0"/>
          </a:p>
        </p:txBody>
      </p:sp>
      <p:sp>
        <p:nvSpPr>
          <p:cNvPr id="34" name="Google Shape;230;p32">
            <a:extLst>
              <a:ext uri="{FF2B5EF4-FFF2-40B4-BE49-F238E27FC236}">
                <a16:creationId xmlns:a16="http://schemas.microsoft.com/office/drawing/2014/main" id="{49137F48-784B-42AB-90A2-5632C077AB5A}"/>
              </a:ext>
            </a:extLst>
          </p:cNvPr>
          <p:cNvSpPr txBox="1">
            <a:spLocks/>
          </p:cNvSpPr>
          <p:nvPr/>
        </p:nvSpPr>
        <p:spPr>
          <a:xfrm>
            <a:off x="4359599" y="3035856"/>
            <a:ext cx="3436699" cy="414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de-DE" sz="1800" dirty="0" err="1"/>
              <a:t>Mazo</a:t>
            </a:r>
            <a:r>
              <a:rPr lang="de-DE" sz="1800" dirty="0"/>
              <a:t> </a:t>
            </a:r>
            <a:r>
              <a:rPr lang="de-DE" sz="1800" dirty="0" err="1"/>
              <a:t>grupu</a:t>
            </a:r>
            <a:r>
              <a:rPr lang="de-DE" sz="1800" dirty="0"/>
              <a:t> </a:t>
            </a:r>
            <a:r>
              <a:rPr lang="de-DE" sz="1800" dirty="0" err="1"/>
              <a:t>darbs</a:t>
            </a:r>
            <a:r>
              <a:rPr lang="de-DE" sz="1800" dirty="0"/>
              <a:t> par </a:t>
            </a:r>
            <a:r>
              <a:rPr lang="de-DE" sz="1800" dirty="0" err="1"/>
              <a:t>tēmu</a:t>
            </a:r>
            <a:br>
              <a:rPr lang="de-DE" sz="1800" dirty="0"/>
            </a:br>
            <a:r>
              <a:rPr lang="lv-LV" sz="1800" dirty="0">
                <a:solidFill>
                  <a:srgbClr val="FFFF00"/>
                </a:solidFill>
              </a:rPr>
              <a:t>izglītojošas digitālās izlaušanās istabas kā pedagoģisks rīks</a:t>
            </a:r>
            <a:endParaRPr lang="de-DE" sz="1800"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481263" y="738312"/>
            <a:ext cx="7942728" cy="3041207"/>
          </a:xfrm>
          <a:prstGeom prst="rect">
            <a:avLst/>
          </a:prstGeom>
        </p:spPr>
        <p:txBody>
          <a:bodyPr spcFirstLastPara="1" wrap="square" lIns="91425" tIns="91425" rIns="91425" bIns="91425" anchor="t" anchorCtr="0">
            <a:noAutofit/>
          </a:bodyPr>
          <a:lstStyle/>
          <a:p>
            <a:pPr algn="l"/>
            <a:r>
              <a:rPr lang="lv-LV" sz="1400" b="1" dirty="0"/>
              <a:t>Zvaigznes modelis</a:t>
            </a:r>
            <a:endParaRPr lang="de-DE" sz="1400" b="1" dirty="0"/>
          </a:p>
          <a:p>
            <a:pPr algn="l"/>
            <a:endParaRPr lang="de-DE" sz="1400" b="1" dirty="0"/>
          </a:p>
          <a:p>
            <a:pPr algn="l"/>
            <a:r>
              <a:rPr lang="de-DE" sz="1400" b="1" dirty="0" err="1"/>
              <a:t>Spēles</a:t>
            </a:r>
            <a:r>
              <a:rPr lang="de-DE" sz="1400" b="1" dirty="0"/>
              <a:t> </a:t>
            </a:r>
            <a:r>
              <a:rPr lang="de-DE" sz="1400" b="1" dirty="0" err="1"/>
              <a:t>elementi</a:t>
            </a:r>
            <a:r>
              <a:rPr lang="de-DE" sz="1400" b="1" dirty="0"/>
              <a:t>:</a:t>
            </a:r>
          </a:p>
          <a:p>
            <a:pPr algn="l"/>
            <a:endParaRPr lang="de-DE" sz="1400" b="1" dirty="0"/>
          </a:p>
          <a:p>
            <a:pPr algn="l">
              <a:buFont typeface="Arial" panose="020B0604020202020204" pitchFamily="34" charset="0"/>
              <a:buChar char="•"/>
            </a:pPr>
            <a:r>
              <a:rPr lang="de-DE" sz="1400" b="1" dirty="0" err="1"/>
              <a:t>stāsts</a:t>
            </a:r>
            <a:endParaRPr lang="de-DE" sz="1400" b="1" dirty="0"/>
          </a:p>
          <a:p>
            <a:pPr algn="l">
              <a:buFont typeface="Arial" panose="020B0604020202020204" pitchFamily="34" charset="0"/>
              <a:buChar char="•"/>
            </a:pPr>
            <a:r>
              <a:rPr lang="de-DE" sz="1400" b="1" dirty="0" err="1"/>
              <a:t>spēles</a:t>
            </a:r>
            <a:r>
              <a:rPr lang="de-DE" sz="1400" b="1" dirty="0"/>
              <a:t> </a:t>
            </a:r>
            <a:r>
              <a:rPr lang="de-DE" sz="1400" b="1" dirty="0" err="1"/>
              <a:t>gaita</a:t>
            </a:r>
            <a:r>
              <a:rPr lang="de-DE" sz="1400" b="1" dirty="0"/>
              <a:t> </a:t>
            </a:r>
          </a:p>
          <a:p>
            <a:pPr algn="l">
              <a:buFont typeface="Arial" panose="020B0604020202020204" pitchFamily="34" charset="0"/>
              <a:buChar char="•"/>
            </a:pPr>
            <a:r>
              <a:rPr lang="de-DE" sz="1400" b="1" dirty="0" err="1"/>
              <a:t>mīklas</a:t>
            </a:r>
            <a:endParaRPr lang="de-DE" sz="1400" b="1" dirty="0"/>
          </a:p>
          <a:p>
            <a:pPr algn="l">
              <a:buFont typeface="Arial" panose="020B0604020202020204" pitchFamily="34" charset="0"/>
              <a:buChar char="•"/>
            </a:pPr>
            <a:r>
              <a:rPr lang="de-DE" sz="1400" b="1" dirty="0" err="1"/>
              <a:t>spēles</a:t>
            </a:r>
            <a:r>
              <a:rPr lang="de-DE" sz="1400" b="1" dirty="0"/>
              <a:t> </a:t>
            </a:r>
            <a:r>
              <a:rPr lang="de-DE" sz="1400" b="1" dirty="0" err="1"/>
              <a:t>aprīkojums</a:t>
            </a:r>
            <a:endParaRPr lang="en-US" sz="1400" dirty="0"/>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573696" y="738312"/>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Rechteck 20">
            <a:extLst>
              <a:ext uri="{FF2B5EF4-FFF2-40B4-BE49-F238E27FC236}">
                <a16:creationId xmlns:a16="http://schemas.microsoft.com/office/drawing/2014/main" id="{7F1587E0-1D80-45E2-B0E8-6882DB777360}"/>
              </a:ext>
            </a:extLst>
          </p:cNvPr>
          <p:cNvSpPr/>
          <p:nvPr/>
        </p:nvSpPr>
        <p:spPr>
          <a:xfrm>
            <a:off x="117231" y="3987001"/>
            <a:ext cx="8862646" cy="430887"/>
          </a:xfrm>
          <a:prstGeom prst="rect">
            <a:avLst/>
          </a:prstGeom>
        </p:spPr>
        <p:txBody>
          <a:bodyPr wrap="square">
            <a:spAutoFit/>
          </a:bodyPr>
          <a:lstStyle/>
          <a:p>
            <a:r>
              <a:rPr lang="en-US" sz="1050" dirty="0" err="1">
                <a:solidFill>
                  <a:srgbClr val="FFFF00"/>
                </a:solidFill>
              </a:rPr>
              <a:t>Botturi</a:t>
            </a:r>
            <a:r>
              <a:rPr lang="en-US" sz="1050" dirty="0">
                <a:solidFill>
                  <a:srgbClr val="FFFF00"/>
                </a:solidFill>
              </a:rPr>
              <a:t>, L. / </a:t>
            </a:r>
            <a:r>
              <a:rPr lang="en-US" sz="1050" dirty="0" err="1">
                <a:solidFill>
                  <a:srgbClr val="FFFF00"/>
                </a:solidFill>
              </a:rPr>
              <a:t>Babazadeh</a:t>
            </a:r>
            <a:r>
              <a:rPr lang="en-US" sz="1050" dirty="0">
                <a:solidFill>
                  <a:srgbClr val="FFFF00"/>
                </a:solidFill>
              </a:rPr>
              <a:t>, M. (2020): Designing educational escape rooms: validating the Star Model. In: International Journal of Serious Games, Vol. 7, Issue 3, September 2020, http://dx.doi.org/10.17083/ijsg.v7i3.367  </a:t>
            </a:r>
            <a:endParaRPr lang="de-DE" sz="1050" dirty="0">
              <a:solidFill>
                <a:srgbClr val="FFFF00"/>
              </a:solidFill>
            </a:endParaRPr>
          </a:p>
        </p:txBody>
      </p:sp>
      <p:pic>
        <p:nvPicPr>
          <p:cNvPr id="7" name="Grafik 6">
            <a:extLst>
              <a:ext uri="{FF2B5EF4-FFF2-40B4-BE49-F238E27FC236}">
                <a16:creationId xmlns:a16="http://schemas.microsoft.com/office/drawing/2014/main" id="{1E251AEB-CEDA-4A98-9032-CD6A313FA2CD}"/>
              </a:ext>
            </a:extLst>
          </p:cNvPr>
          <p:cNvPicPr>
            <a:picLocks noChangeAspect="1"/>
          </p:cNvPicPr>
          <p:nvPr/>
        </p:nvPicPr>
        <p:blipFill>
          <a:blip r:embed="rId3"/>
          <a:stretch>
            <a:fillRect/>
          </a:stretch>
        </p:blipFill>
        <p:spPr>
          <a:xfrm>
            <a:off x="3142171" y="451554"/>
            <a:ext cx="4058881" cy="3529839"/>
          </a:xfrm>
          <a:prstGeom prst="rect">
            <a:avLst/>
          </a:prstGeom>
        </p:spPr>
      </p:pic>
      <p:sp>
        <p:nvSpPr>
          <p:cNvPr id="16" name="Rechteck 15">
            <a:extLst>
              <a:ext uri="{FF2B5EF4-FFF2-40B4-BE49-F238E27FC236}">
                <a16:creationId xmlns:a16="http://schemas.microsoft.com/office/drawing/2014/main" id="{C6189289-6C95-4A2A-8859-595EE514786C}"/>
              </a:ext>
            </a:extLst>
          </p:cNvPr>
          <p:cNvSpPr/>
          <p:nvPr/>
        </p:nvSpPr>
        <p:spPr>
          <a:xfrm>
            <a:off x="7250650" y="1939474"/>
            <a:ext cx="2044154" cy="276999"/>
          </a:xfrm>
          <a:prstGeom prst="rect">
            <a:avLst/>
          </a:prstGeom>
        </p:spPr>
        <p:txBody>
          <a:bodyPr wrap="square">
            <a:spAutoFit/>
          </a:bodyPr>
          <a:lstStyle/>
          <a:p>
            <a:r>
              <a:rPr lang="en-US" sz="1200" dirty="0" err="1">
                <a:solidFill>
                  <a:srgbClr val="FFFF00"/>
                </a:solidFill>
              </a:rPr>
              <a:t>Botturi</a:t>
            </a:r>
            <a:r>
              <a:rPr lang="en-US" sz="1200" dirty="0">
                <a:solidFill>
                  <a:srgbClr val="FFFF00"/>
                </a:solidFill>
              </a:rPr>
              <a:t> /</a:t>
            </a:r>
            <a:r>
              <a:rPr lang="en-US" sz="1200" dirty="0" err="1">
                <a:solidFill>
                  <a:srgbClr val="FFFF00"/>
                </a:solidFill>
              </a:rPr>
              <a:t>Babazadeh</a:t>
            </a:r>
            <a:r>
              <a:rPr lang="en-US" sz="1200" dirty="0">
                <a:solidFill>
                  <a:srgbClr val="FFFF00"/>
                </a:solidFill>
              </a:rPr>
              <a:t> p. 45</a:t>
            </a:r>
            <a:endParaRPr lang="de-DE" sz="1200" dirty="0">
              <a:solidFill>
                <a:srgbClr val="FFFF00"/>
              </a:solidFill>
            </a:endParaRPr>
          </a:p>
        </p:txBody>
      </p:sp>
    </p:spTree>
    <p:extLst>
      <p:ext uri="{BB962C8B-B14F-4D97-AF65-F5344CB8AC3E}">
        <p14:creationId xmlns:p14="http://schemas.microsoft.com/office/powerpoint/2010/main" val="1483439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20000" y="556073"/>
            <a:ext cx="7930043" cy="3041207"/>
          </a:xfrm>
          <a:prstGeom prst="rect">
            <a:avLst/>
          </a:prstGeom>
        </p:spPr>
        <p:txBody>
          <a:bodyPr spcFirstLastPara="1" wrap="square" lIns="91425" tIns="91425" rIns="91425" bIns="91425" anchor="t" anchorCtr="0">
            <a:noAutofit/>
          </a:bodyPr>
          <a:lstStyle/>
          <a:p>
            <a:pPr algn="l"/>
            <a:r>
              <a:rPr lang="en-US" b="1" dirty="0" err="1"/>
              <a:t>Mīklu</a:t>
            </a:r>
            <a:r>
              <a:rPr lang="en-US" b="1" dirty="0"/>
              <a:t> </a:t>
            </a:r>
            <a:r>
              <a:rPr lang="en-US" b="1" dirty="0" err="1"/>
              <a:t>struktūras</a:t>
            </a:r>
            <a:r>
              <a:rPr lang="en-US" b="1" dirty="0"/>
              <a:t> </a:t>
            </a:r>
            <a:r>
              <a:rPr lang="en-US" b="1" dirty="0" err="1"/>
              <a:t>izlaušanās</a:t>
            </a:r>
            <a:r>
              <a:rPr lang="en-US" b="1" dirty="0"/>
              <a:t> </a:t>
            </a:r>
            <a:r>
              <a:rPr lang="en-US" b="1" dirty="0" err="1"/>
              <a:t>istabās</a:t>
            </a:r>
            <a:r>
              <a:rPr lang="en-US" b="1" dirty="0"/>
              <a:t>:</a:t>
            </a:r>
            <a:endParaRPr lang="en-US" sz="1000" b="1" dirty="0"/>
          </a:p>
          <a:p>
            <a:pPr marL="114300" indent="0" algn="l"/>
            <a:r>
              <a:rPr lang="en-US" b="1" dirty="0"/>
              <a:t>1. </a:t>
            </a:r>
            <a:r>
              <a:rPr lang="lv-LV" b="1" dirty="0"/>
              <a:t>pamatstruktūras: atvērta, secīga un procesā balstīta</a:t>
            </a:r>
            <a:br>
              <a:rPr lang="en-US" b="1" dirty="0"/>
            </a:br>
            <a:r>
              <a:rPr lang="en-US" b="1" dirty="0" err="1">
                <a:solidFill>
                  <a:srgbClr val="FFFF00"/>
                </a:solidFill>
              </a:rPr>
              <a:t>Kvadrāti</a:t>
            </a:r>
            <a:r>
              <a:rPr lang="en-US" b="1" dirty="0">
                <a:solidFill>
                  <a:srgbClr val="FFFF00"/>
                </a:solidFill>
              </a:rPr>
              <a:t> </a:t>
            </a:r>
            <a:r>
              <a:rPr lang="en-US" b="1" dirty="0" err="1">
                <a:solidFill>
                  <a:srgbClr val="FFFF00"/>
                </a:solidFill>
              </a:rPr>
              <a:t>ir</a:t>
            </a:r>
            <a:r>
              <a:rPr lang="en-US" b="1" dirty="0">
                <a:solidFill>
                  <a:srgbClr val="FFFF00"/>
                </a:solidFill>
              </a:rPr>
              <a:t> </a:t>
            </a:r>
            <a:r>
              <a:rPr lang="en-US" b="1" dirty="0" err="1">
                <a:solidFill>
                  <a:srgbClr val="FFFF00"/>
                </a:solidFill>
              </a:rPr>
              <a:t>mīklas</a:t>
            </a:r>
            <a:r>
              <a:rPr lang="en-US" b="1" dirty="0">
                <a:solidFill>
                  <a:srgbClr val="FFFF00"/>
                </a:solidFill>
              </a:rPr>
              <a:t>, bet </a:t>
            </a:r>
            <a:r>
              <a:rPr lang="en-US" b="1" dirty="0" err="1">
                <a:solidFill>
                  <a:srgbClr val="FFFF00"/>
                </a:solidFill>
              </a:rPr>
              <a:t>taisnstūri</a:t>
            </a:r>
            <a:r>
              <a:rPr lang="en-US" b="1" dirty="0">
                <a:solidFill>
                  <a:srgbClr val="FFFF00"/>
                </a:solidFill>
              </a:rPr>
              <a:t> </a:t>
            </a:r>
            <a:r>
              <a:rPr lang="en-US" b="1" dirty="0" err="1">
                <a:solidFill>
                  <a:srgbClr val="FFFF00"/>
                </a:solidFill>
              </a:rPr>
              <a:t>ir</a:t>
            </a:r>
            <a:r>
              <a:rPr lang="en-US" b="1" dirty="0">
                <a:solidFill>
                  <a:srgbClr val="FFFF00"/>
                </a:solidFill>
              </a:rPr>
              <a:t> </a:t>
            </a:r>
            <a:r>
              <a:rPr lang="en-US" b="1" dirty="0" err="1">
                <a:solidFill>
                  <a:srgbClr val="FFFF00"/>
                </a:solidFill>
              </a:rPr>
              <a:t>metamīklas</a:t>
            </a:r>
            <a:endParaRPr lang="en-US" b="1"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Rechteck 20">
            <a:extLst>
              <a:ext uri="{FF2B5EF4-FFF2-40B4-BE49-F238E27FC236}">
                <a16:creationId xmlns:a16="http://schemas.microsoft.com/office/drawing/2014/main" id="{7F1587E0-1D80-45E2-B0E8-6882DB777360}"/>
              </a:ext>
            </a:extLst>
          </p:cNvPr>
          <p:cNvSpPr/>
          <p:nvPr/>
        </p:nvSpPr>
        <p:spPr>
          <a:xfrm>
            <a:off x="5092038" y="4044484"/>
            <a:ext cx="4085321" cy="553998"/>
          </a:xfrm>
          <a:prstGeom prst="rect">
            <a:avLst/>
          </a:prstGeom>
        </p:spPr>
        <p:txBody>
          <a:bodyPr wrap="square">
            <a:spAutoFit/>
          </a:bodyPr>
          <a:lstStyle/>
          <a:p>
            <a:r>
              <a:rPr lang="en-US" sz="1000" dirty="0">
                <a:solidFill>
                  <a:srgbClr val="FFFF00"/>
                </a:solidFill>
              </a:rPr>
              <a:t>Nicholson, S. (2015). Peeking behind the locked door: A survey of escape room facilities. White Paper available at http://scottnicholson.com/pubs/erfacwhite.pdf, p. 17</a:t>
            </a:r>
            <a:endParaRPr lang="de-DE" sz="1000" dirty="0">
              <a:solidFill>
                <a:srgbClr val="FFFF00"/>
              </a:solidFill>
            </a:endParaRPr>
          </a:p>
        </p:txBody>
      </p:sp>
      <p:sp>
        <p:nvSpPr>
          <p:cNvPr id="17" name="Ellipse 16">
            <a:extLst>
              <a:ext uri="{FF2B5EF4-FFF2-40B4-BE49-F238E27FC236}">
                <a16:creationId xmlns:a16="http://schemas.microsoft.com/office/drawing/2014/main" id="{597BE9C8-AE8C-4DFD-BC18-41296FCD8021}"/>
              </a:ext>
            </a:extLst>
          </p:cNvPr>
          <p:cNvSpPr/>
          <p:nvPr/>
        </p:nvSpPr>
        <p:spPr>
          <a:xfrm>
            <a:off x="1753207" y="3431452"/>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18" name="Ellipse 17">
            <a:extLst>
              <a:ext uri="{FF2B5EF4-FFF2-40B4-BE49-F238E27FC236}">
                <a16:creationId xmlns:a16="http://schemas.microsoft.com/office/drawing/2014/main" id="{ABB4FC11-524A-4648-B24E-C674183C4172}"/>
              </a:ext>
            </a:extLst>
          </p:cNvPr>
          <p:cNvSpPr/>
          <p:nvPr/>
        </p:nvSpPr>
        <p:spPr>
          <a:xfrm>
            <a:off x="756746" y="342729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19" name="Ellipse 18">
            <a:extLst>
              <a:ext uri="{FF2B5EF4-FFF2-40B4-BE49-F238E27FC236}">
                <a16:creationId xmlns:a16="http://schemas.microsoft.com/office/drawing/2014/main" id="{CAFE4B66-626B-4700-8E1E-9DC6C37744EA}"/>
              </a:ext>
            </a:extLst>
          </p:cNvPr>
          <p:cNvSpPr/>
          <p:nvPr/>
        </p:nvSpPr>
        <p:spPr>
          <a:xfrm>
            <a:off x="1242646" y="341785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5D057D1E-C694-49F1-B776-3B3C1C626447}"/>
              </a:ext>
            </a:extLst>
          </p:cNvPr>
          <p:cNvSpPr/>
          <p:nvPr/>
        </p:nvSpPr>
        <p:spPr>
          <a:xfrm>
            <a:off x="440223" y="2745481"/>
            <a:ext cx="1507013" cy="3399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a:extLst>
              <a:ext uri="{FF2B5EF4-FFF2-40B4-BE49-F238E27FC236}">
                <a16:creationId xmlns:a16="http://schemas.microsoft.com/office/drawing/2014/main" id="{FC5727E7-D7FE-4FD8-A6A5-0D7EAA9273A7}"/>
              </a:ext>
            </a:extLst>
          </p:cNvPr>
          <p:cNvGrpSpPr/>
          <p:nvPr/>
        </p:nvGrpSpPr>
        <p:grpSpPr>
          <a:xfrm>
            <a:off x="246185" y="3071446"/>
            <a:ext cx="363415" cy="679939"/>
            <a:chOff x="246185" y="3071446"/>
            <a:chExt cx="363415" cy="679939"/>
          </a:xfrm>
        </p:grpSpPr>
        <p:sp>
          <p:nvSpPr>
            <p:cNvPr id="2" name="Ellipse 1">
              <a:extLst>
                <a:ext uri="{FF2B5EF4-FFF2-40B4-BE49-F238E27FC236}">
                  <a16:creationId xmlns:a16="http://schemas.microsoft.com/office/drawing/2014/main" id="{7111C45A-2ACA-47AE-8AC8-B2D8F1718804}"/>
                </a:ext>
              </a:extLst>
            </p:cNvPr>
            <p:cNvSpPr/>
            <p:nvPr/>
          </p:nvSpPr>
          <p:spPr>
            <a:xfrm>
              <a:off x="246185" y="341141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FE45AA8A-EED4-439D-BA79-4CF89C99CE98}"/>
                </a:ext>
              </a:extLst>
            </p:cNvPr>
            <p:cNvCxnSpPr>
              <a:cxnSpLocks/>
              <a:stCxn id="2" idx="0"/>
            </p:cNvCxnSpPr>
            <p:nvPr/>
          </p:nvCxnSpPr>
          <p:spPr>
            <a:xfrm flipV="1">
              <a:off x="427893" y="3071446"/>
              <a:ext cx="181707" cy="33996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Gerade Verbindung mit Pfeil 22">
            <a:extLst>
              <a:ext uri="{FF2B5EF4-FFF2-40B4-BE49-F238E27FC236}">
                <a16:creationId xmlns:a16="http://schemas.microsoft.com/office/drawing/2014/main" id="{35F04C87-F81F-4E83-A1A2-FBDF28229D63}"/>
              </a:ext>
            </a:extLst>
          </p:cNvPr>
          <p:cNvCxnSpPr>
            <a:cxnSpLocks/>
            <a:stCxn id="18" idx="0"/>
          </p:cNvCxnSpPr>
          <p:nvPr/>
        </p:nvCxnSpPr>
        <p:spPr>
          <a:xfrm flipV="1">
            <a:off x="938454" y="3043280"/>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0261272C-2A44-4F36-A082-495E801E49CE}"/>
              </a:ext>
            </a:extLst>
          </p:cNvPr>
          <p:cNvCxnSpPr>
            <a:cxnSpLocks/>
          </p:cNvCxnSpPr>
          <p:nvPr/>
        </p:nvCxnSpPr>
        <p:spPr>
          <a:xfrm flipV="1">
            <a:off x="1413238" y="3043280"/>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F3A68421-AA96-4FEC-A559-7E2B6191E668}"/>
              </a:ext>
            </a:extLst>
          </p:cNvPr>
          <p:cNvCxnSpPr>
            <a:cxnSpLocks/>
            <a:stCxn id="17" idx="0"/>
          </p:cNvCxnSpPr>
          <p:nvPr/>
        </p:nvCxnSpPr>
        <p:spPr>
          <a:xfrm flipH="1" flipV="1">
            <a:off x="1728546" y="3071446"/>
            <a:ext cx="206369" cy="3600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a16="http://schemas.microsoft.com/office/drawing/2014/main" id="{A9946239-68DE-4D75-BB32-4403B371783E}"/>
              </a:ext>
            </a:extLst>
          </p:cNvPr>
          <p:cNvSpPr/>
          <p:nvPr/>
        </p:nvSpPr>
        <p:spPr>
          <a:xfrm>
            <a:off x="3511064" y="2334647"/>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29" name="Rechteck: abgerundete Ecken 28">
            <a:extLst>
              <a:ext uri="{FF2B5EF4-FFF2-40B4-BE49-F238E27FC236}">
                <a16:creationId xmlns:a16="http://schemas.microsoft.com/office/drawing/2014/main" id="{55FD26D5-CF4B-4A34-92F6-BACC21EAB13E}"/>
              </a:ext>
            </a:extLst>
          </p:cNvPr>
          <p:cNvSpPr/>
          <p:nvPr/>
        </p:nvSpPr>
        <p:spPr>
          <a:xfrm>
            <a:off x="2943101" y="1662275"/>
            <a:ext cx="1507013" cy="3399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 Verbindung mit Pfeil 31">
            <a:extLst>
              <a:ext uri="{FF2B5EF4-FFF2-40B4-BE49-F238E27FC236}">
                <a16:creationId xmlns:a16="http://schemas.microsoft.com/office/drawing/2014/main" id="{4228F6E1-C537-4B37-B7AF-39D4C02D401F}"/>
              </a:ext>
            </a:extLst>
          </p:cNvPr>
          <p:cNvCxnSpPr>
            <a:cxnSpLocks/>
          </p:cNvCxnSpPr>
          <p:nvPr/>
        </p:nvCxnSpPr>
        <p:spPr>
          <a:xfrm flipV="1">
            <a:off x="3681656" y="1960074"/>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8" name="Ellipse 37">
            <a:extLst>
              <a:ext uri="{FF2B5EF4-FFF2-40B4-BE49-F238E27FC236}">
                <a16:creationId xmlns:a16="http://schemas.microsoft.com/office/drawing/2014/main" id="{DA13DBE2-EDBE-46AD-BB0B-83C8FD763574}"/>
              </a:ext>
            </a:extLst>
          </p:cNvPr>
          <p:cNvSpPr/>
          <p:nvPr/>
        </p:nvSpPr>
        <p:spPr>
          <a:xfrm>
            <a:off x="3523232" y="294219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40" name="Gerade Verbindung mit Pfeil 39">
            <a:extLst>
              <a:ext uri="{FF2B5EF4-FFF2-40B4-BE49-F238E27FC236}">
                <a16:creationId xmlns:a16="http://schemas.microsoft.com/office/drawing/2014/main" id="{B26CFEF5-5382-4744-8E8C-38F0645D7CD9}"/>
              </a:ext>
            </a:extLst>
          </p:cNvPr>
          <p:cNvCxnSpPr>
            <a:cxnSpLocks/>
            <a:stCxn id="38" idx="0"/>
          </p:cNvCxnSpPr>
          <p:nvPr/>
        </p:nvCxnSpPr>
        <p:spPr>
          <a:xfrm flipH="1" flipV="1">
            <a:off x="3704939" y="2729700"/>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4" name="Ellipse 53">
            <a:extLst>
              <a:ext uri="{FF2B5EF4-FFF2-40B4-BE49-F238E27FC236}">
                <a16:creationId xmlns:a16="http://schemas.microsoft.com/office/drawing/2014/main" id="{DBB74562-CB92-4250-BD99-6045A9E387F3}"/>
              </a:ext>
            </a:extLst>
          </p:cNvPr>
          <p:cNvSpPr/>
          <p:nvPr/>
        </p:nvSpPr>
        <p:spPr>
          <a:xfrm>
            <a:off x="3523233" y="3516621"/>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56" name="Gerade Verbindung mit Pfeil 55">
            <a:extLst>
              <a:ext uri="{FF2B5EF4-FFF2-40B4-BE49-F238E27FC236}">
                <a16:creationId xmlns:a16="http://schemas.microsoft.com/office/drawing/2014/main" id="{61EFF448-B055-4F49-90FE-AC9C83D22382}"/>
              </a:ext>
            </a:extLst>
          </p:cNvPr>
          <p:cNvCxnSpPr>
            <a:cxnSpLocks/>
            <a:stCxn id="54" idx="0"/>
          </p:cNvCxnSpPr>
          <p:nvPr/>
        </p:nvCxnSpPr>
        <p:spPr>
          <a:xfrm flipH="1" flipV="1">
            <a:off x="3704940" y="3304128"/>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B8ECB797-7677-4489-B566-562AC9E66839}"/>
              </a:ext>
            </a:extLst>
          </p:cNvPr>
          <p:cNvSpPr txBox="1"/>
          <p:nvPr/>
        </p:nvSpPr>
        <p:spPr>
          <a:xfrm>
            <a:off x="600852" y="2437748"/>
            <a:ext cx="1106777" cy="307777"/>
          </a:xfrm>
          <a:prstGeom prst="rect">
            <a:avLst/>
          </a:prstGeom>
          <a:noFill/>
        </p:spPr>
        <p:txBody>
          <a:bodyPr wrap="square" rtlCol="0">
            <a:spAutoFit/>
          </a:bodyPr>
          <a:lstStyle/>
          <a:p>
            <a:pPr algn="ctr"/>
            <a:r>
              <a:rPr lang="de-DE" dirty="0" err="1">
                <a:solidFill>
                  <a:srgbClr val="FFFF00"/>
                </a:solidFill>
              </a:rPr>
              <a:t>atvērta</a:t>
            </a:r>
            <a:endParaRPr lang="de-DE" dirty="0">
              <a:solidFill>
                <a:srgbClr val="FFFF00"/>
              </a:solidFill>
            </a:endParaRPr>
          </a:p>
        </p:txBody>
      </p:sp>
      <p:sp>
        <p:nvSpPr>
          <p:cNvPr id="59" name="Textfeld 58">
            <a:extLst>
              <a:ext uri="{FF2B5EF4-FFF2-40B4-BE49-F238E27FC236}">
                <a16:creationId xmlns:a16="http://schemas.microsoft.com/office/drawing/2014/main" id="{51E74E18-9D62-4ACB-B66A-508CB3C8E875}"/>
              </a:ext>
            </a:extLst>
          </p:cNvPr>
          <p:cNvSpPr txBox="1"/>
          <p:nvPr/>
        </p:nvSpPr>
        <p:spPr>
          <a:xfrm>
            <a:off x="2979842" y="1391454"/>
            <a:ext cx="1507013" cy="307777"/>
          </a:xfrm>
          <a:prstGeom prst="rect">
            <a:avLst/>
          </a:prstGeom>
          <a:noFill/>
        </p:spPr>
        <p:txBody>
          <a:bodyPr wrap="square" rtlCol="0">
            <a:spAutoFit/>
          </a:bodyPr>
          <a:lstStyle/>
          <a:p>
            <a:pPr algn="ctr"/>
            <a:r>
              <a:rPr lang="de-DE" dirty="0" err="1">
                <a:solidFill>
                  <a:srgbClr val="FFFF00"/>
                </a:solidFill>
              </a:rPr>
              <a:t>secīga</a:t>
            </a:r>
            <a:endParaRPr lang="de-DE" dirty="0">
              <a:solidFill>
                <a:srgbClr val="FFFF00"/>
              </a:solidFill>
            </a:endParaRPr>
          </a:p>
        </p:txBody>
      </p:sp>
      <p:grpSp>
        <p:nvGrpSpPr>
          <p:cNvPr id="44" name="Gruppieren 43">
            <a:extLst>
              <a:ext uri="{FF2B5EF4-FFF2-40B4-BE49-F238E27FC236}">
                <a16:creationId xmlns:a16="http://schemas.microsoft.com/office/drawing/2014/main" id="{E36322DE-0A24-4A7E-9F0E-0D21FC41A77E}"/>
              </a:ext>
            </a:extLst>
          </p:cNvPr>
          <p:cNvGrpSpPr/>
          <p:nvPr/>
        </p:nvGrpSpPr>
        <p:grpSpPr>
          <a:xfrm>
            <a:off x="5433648" y="1673999"/>
            <a:ext cx="1870437" cy="2194316"/>
            <a:chOff x="5433648" y="1673999"/>
            <a:chExt cx="1870437" cy="2194316"/>
          </a:xfrm>
        </p:grpSpPr>
        <p:sp>
          <p:nvSpPr>
            <p:cNvPr id="60" name="Ellipse 59">
              <a:extLst>
                <a:ext uri="{FF2B5EF4-FFF2-40B4-BE49-F238E27FC236}">
                  <a16:creationId xmlns:a16="http://schemas.microsoft.com/office/drawing/2014/main" id="{4AF95C4F-F39B-441F-9FB4-9764ECE2A27C}"/>
                </a:ext>
              </a:extLst>
            </p:cNvPr>
            <p:cNvSpPr/>
            <p:nvPr/>
          </p:nvSpPr>
          <p:spPr>
            <a:xfrm>
              <a:off x="5433648" y="233993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61" name="Ellipse 60">
              <a:extLst>
                <a:ext uri="{FF2B5EF4-FFF2-40B4-BE49-F238E27FC236}">
                  <a16:creationId xmlns:a16="http://schemas.microsoft.com/office/drawing/2014/main" id="{DF95C7A8-1B45-4ECA-957A-FB9AB2A0502E}"/>
                </a:ext>
              </a:extLst>
            </p:cNvPr>
            <p:cNvSpPr/>
            <p:nvPr/>
          </p:nvSpPr>
          <p:spPr>
            <a:xfrm>
              <a:off x="6940670" y="2359970"/>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62" name="Ellipse 61">
              <a:extLst>
                <a:ext uri="{FF2B5EF4-FFF2-40B4-BE49-F238E27FC236}">
                  <a16:creationId xmlns:a16="http://schemas.microsoft.com/office/drawing/2014/main" id="{AC99CD33-366C-4F3C-97B8-774ABFF0817E}"/>
                </a:ext>
              </a:extLst>
            </p:cNvPr>
            <p:cNvSpPr/>
            <p:nvPr/>
          </p:nvSpPr>
          <p:spPr>
            <a:xfrm>
              <a:off x="5944209" y="235581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63" name="Ellipse 62">
              <a:extLst>
                <a:ext uri="{FF2B5EF4-FFF2-40B4-BE49-F238E27FC236}">
                  <a16:creationId xmlns:a16="http://schemas.microsoft.com/office/drawing/2014/main" id="{6179DFA2-8029-4665-B90C-B8053C6BAF3B}"/>
                </a:ext>
              </a:extLst>
            </p:cNvPr>
            <p:cNvSpPr/>
            <p:nvPr/>
          </p:nvSpPr>
          <p:spPr>
            <a:xfrm>
              <a:off x="6430109" y="2346371"/>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64" name="Rechteck: abgerundete Ecken 63">
              <a:extLst>
                <a:ext uri="{FF2B5EF4-FFF2-40B4-BE49-F238E27FC236}">
                  <a16:creationId xmlns:a16="http://schemas.microsoft.com/office/drawing/2014/main" id="{F2B14126-F430-47A8-8504-F84E0ECB8A1D}"/>
                </a:ext>
              </a:extLst>
            </p:cNvPr>
            <p:cNvSpPr/>
            <p:nvPr/>
          </p:nvSpPr>
          <p:spPr>
            <a:xfrm>
              <a:off x="5627686" y="1673999"/>
              <a:ext cx="1507013" cy="3399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5" name="Gerade Verbindung mit Pfeil 64">
              <a:extLst>
                <a:ext uri="{FF2B5EF4-FFF2-40B4-BE49-F238E27FC236}">
                  <a16:creationId xmlns:a16="http://schemas.microsoft.com/office/drawing/2014/main" id="{1C79ADD2-06D7-49D9-BB39-A58675780FB1}"/>
                </a:ext>
              </a:extLst>
            </p:cNvPr>
            <p:cNvCxnSpPr>
              <a:cxnSpLocks/>
              <a:stCxn id="60" idx="0"/>
            </p:cNvCxnSpPr>
            <p:nvPr/>
          </p:nvCxnSpPr>
          <p:spPr>
            <a:xfrm flipV="1">
              <a:off x="5615356" y="1999964"/>
              <a:ext cx="181707" cy="33996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6552C0EF-C2BB-4C16-9600-8F4B5926454C}"/>
                </a:ext>
              </a:extLst>
            </p:cNvPr>
            <p:cNvCxnSpPr>
              <a:cxnSpLocks/>
              <a:stCxn id="62" idx="0"/>
            </p:cNvCxnSpPr>
            <p:nvPr/>
          </p:nvCxnSpPr>
          <p:spPr>
            <a:xfrm flipV="1">
              <a:off x="6125917" y="1971798"/>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5D1CAB10-B32A-4A96-B391-9EF2FAE72B0C}"/>
                </a:ext>
              </a:extLst>
            </p:cNvPr>
            <p:cNvCxnSpPr>
              <a:cxnSpLocks/>
            </p:cNvCxnSpPr>
            <p:nvPr/>
          </p:nvCxnSpPr>
          <p:spPr>
            <a:xfrm flipV="1">
              <a:off x="6600701" y="1971798"/>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E9E75C10-2A4E-4595-9551-65F4101DF2B1}"/>
                </a:ext>
              </a:extLst>
            </p:cNvPr>
            <p:cNvCxnSpPr>
              <a:cxnSpLocks/>
              <a:stCxn id="61" idx="0"/>
            </p:cNvCxnSpPr>
            <p:nvPr/>
          </p:nvCxnSpPr>
          <p:spPr>
            <a:xfrm flipH="1" flipV="1">
              <a:off x="6916009" y="1999964"/>
              <a:ext cx="206369" cy="3600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9" name="Ellipse 68">
              <a:extLst>
                <a:ext uri="{FF2B5EF4-FFF2-40B4-BE49-F238E27FC236}">
                  <a16:creationId xmlns:a16="http://schemas.microsoft.com/office/drawing/2014/main" id="{3ED7B7C5-0B62-4769-B919-ADA30ABCFAE1}"/>
                </a:ext>
              </a:extLst>
            </p:cNvPr>
            <p:cNvSpPr/>
            <p:nvPr/>
          </p:nvSpPr>
          <p:spPr>
            <a:xfrm>
              <a:off x="5458309" y="2942547"/>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70" name="Ellipse 69">
              <a:extLst>
                <a:ext uri="{FF2B5EF4-FFF2-40B4-BE49-F238E27FC236}">
                  <a16:creationId xmlns:a16="http://schemas.microsoft.com/office/drawing/2014/main" id="{48A7C284-C3DF-47FB-8A4D-6CC4B620E5BF}"/>
                </a:ext>
              </a:extLst>
            </p:cNvPr>
            <p:cNvSpPr/>
            <p:nvPr/>
          </p:nvSpPr>
          <p:spPr>
            <a:xfrm>
              <a:off x="5944209" y="293310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71" name="Gerade Verbindung mit Pfeil 70">
              <a:extLst>
                <a:ext uri="{FF2B5EF4-FFF2-40B4-BE49-F238E27FC236}">
                  <a16:creationId xmlns:a16="http://schemas.microsoft.com/office/drawing/2014/main" id="{48755148-9084-48C5-A05B-AA252F49A190}"/>
                </a:ext>
              </a:extLst>
            </p:cNvPr>
            <p:cNvCxnSpPr>
              <a:cxnSpLocks/>
              <a:stCxn id="69" idx="0"/>
            </p:cNvCxnSpPr>
            <p:nvPr/>
          </p:nvCxnSpPr>
          <p:spPr>
            <a:xfrm flipV="1">
              <a:off x="5640017" y="2715448"/>
              <a:ext cx="0" cy="2270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DD05C147-201D-4D86-B359-5C18CE054AAB}"/>
                </a:ext>
              </a:extLst>
            </p:cNvPr>
            <p:cNvCxnSpPr>
              <a:cxnSpLocks/>
            </p:cNvCxnSpPr>
            <p:nvPr/>
          </p:nvCxnSpPr>
          <p:spPr>
            <a:xfrm flipV="1">
              <a:off x="6114801" y="2715448"/>
              <a:ext cx="0" cy="2271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3" name="Ellipse 72">
              <a:extLst>
                <a:ext uri="{FF2B5EF4-FFF2-40B4-BE49-F238E27FC236}">
                  <a16:creationId xmlns:a16="http://schemas.microsoft.com/office/drawing/2014/main" id="{C0C5938E-A817-4556-88FC-1D8CB2AE8DA2}"/>
                </a:ext>
              </a:extLst>
            </p:cNvPr>
            <p:cNvSpPr/>
            <p:nvPr/>
          </p:nvSpPr>
          <p:spPr>
            <a:xfrm>
              <a:off x="6442277" y="2953917"/>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74" name="Ellipse 73">
              <a:extLst>
                <a:ext uri="{FF2B5EF4-FFF2-40B4-BE49-F238E27FC236}">
                  <a16:creationId xmlns:a16="http://schemas.microsoft.com/office/drawing/2014/main" id="{A9679224-1750-483F-A1E7-B2D0DCC0FC10}"/>
                </a:ext>
              </a:extLst>
            </p:cNvPr>
            <p:cNvSpPr/>
            <p:nvPr/>
          </p:nvSpPr>
          <p:spPr>
            <a:xfrm>
              <a:off x="6928177" y="294447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75" name="Gerade Verbindung mit Pfeil 74">
              <a:extLst>
                <a:ext uri="{FF2B5EF4-FFF2-40B4-BE49-F238E27FC236}">
                  <a16:creationId xmlns:a16="http://schemas.microsoft.com/office/drawing/2014/main" id="{075E66E9-FCF8-4178-90F5-FA9EF3359147}"/>
                </a:ext>
              </a:extLst>
            </p:cNvPr>
            <p:cNvCxnSpPr>
              <a:cxnSpLocks/>
              <a:stCxn id="73" idx="0"/>
            </p:cNvCxnSpPr>
            <p:nvPr/>
          </p:nvCxnSpPr>
          <p:spPr>
            <a:xfrm flipH="1" flipV="1">
              <a:off x="6623984" y="2741424"/>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a:extLst>
                <a:ext uri="{FF2B5EF4-FFF2-40B4-BE49-F238E27FC236}">
                  <a16:creationId xmlns:a16="http://schemas.microsoft.com/office/drawing/2014/main" id="{F6CA71DD-4B24-4951-88AB-2A5AECE1054C}"/>
                </a:ext>
              </a:extLst>
            </p:cNvPr>
            <p:cNvCxnSpPr>
              <a:cxnSpLocks/>
            </p:cNvCxnSpPr>
            <p:nvPr/>
          </p:nvCxnSpPr>
          <p:spPr>
            <a:xfrm flipV="1">
              <a:off x="7098769" y="2715448"/>
              <a:ext cx="0" cy="2384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7" name="Ellipse 76">
              <a:extLst>
                <a:ext uri="{FF2B5EF4-FFF2-40B4-BE49-F238E27FC236}">
                  <a16:creationId xmlns:a16="http://schemas.microsoft.com/office/drawing/2014/main" id="{EC9AC48B-27F4-4F70-B953-692D50B9AB02}"/>
                </a:ext>
              </a:extLst>
            </p:cNvPr>
            <p:cNvSpPr/>
            <p:nvPr/>
          </p:nvSpPr>
          <p:spPr>
            <a:xfrm>
              <a:off x="5458310" y="351697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78" name="Ellipse 77">
              <a:extLst>
                <a:ext uri="{FF2B5EF4-FFF2-40B4-BE49-F238E27FC236}">
                  <a16:creationId xmlns:a16="http://schemas.microsoft.com/office/drawing/2014/main" id="{3073448E-5743-4C77-9F24-C70DDFEE13F5}"/>
                </a:ext>
              </a:extLst>
            </p:cNvPr>
            <p:cNvSpPr/>
            <p:nvPr/>
          </p:nvSpPr>
          <p:spPr>
            <a:xfrm>
              <a:off x="5944210" y="350753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79" name="Gerade Verbindung mit Pfeil 78">
              <a:extLst>
                <a:ext uri="{FF2B5EF4-FFF2-40B4-BE49-F238E27FC236}">
                  <a16:creationId xmlns:a16="http://schemas.microsoft.com/office/drawing/2014/main" id="{B53537E5-5DCA-4D0D-B7E0-9CC628AA573F}"/>
                </a:ext>
              </a:extLst>
            </p:cNvPr>
            <p:cNvCxnSpPr>
              <a:cxnSpLocks/>
              <a:stCxn id="77" idx="0"/>
            </p:cNvCxnSpPr>
            <p:nvPr/>
          </p:nvCxnSpPr>
          <p:spPr>
            <a:xfrm flipV="1">
              <a:off x="5640018" y="3289876"/>
              <a:ext cx="0" cy="2270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 Verbindung mit Pfeil 79">
              <a:extLst>
                <a:ext uri="{FF2B5EF4-FFF2-40B4-BE49-F238E27FC236}">
                  <a16:creationId xmlns:a16="http://schemas.microsoft.com/office/drawing/2014/main" id="{2CBEB0F3-448E-4A17-AE11-C8A3B0B621C9}"/>
                </a:ext>
              </a:extLst>
            </p:cNvPr>
            <p:cNvCxnSpPr>
              <a:cxnSpLocks/>
            </p:cNvCxnSpPr>
            <p:nvPr/>
          </p:nvCxnSpPr>
          <p:spPr>
            <a:xfrm flipV="1">
              <a:off x="6114802" y="3289876"/>
              <a:ext cx="0" cy="2271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1" name="Ellipse 80">
              <a:extLst>
                <a:ext uri="{FF2B5EF4-FFF2-40B4-BE49-F238E27FC236}">
                  <a16:creationId xmlns:a16="http://schemas.microsoft.com/office/drawing/2014/main" id="{A09D5C25-79B1-4DB7-B2B6-14DFC7580AE8}"/>
                </a:ext>
              </a:extLst>
            </p:cNvPr>
            <p:cNvSpPr/>
            <p:nvPr/>
          </p:nvSpPr>
          <p:spPr>
            <a:xfrm>
              <a:off x="6442278" y="352834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82" name="Ellipse 81">
              <a:extLst>
                <a:ext uri="{FF2B5EF4-FFF2-40B4-BE49-F238E27FC236}">
                  <a16:creationId xmlns:a16="http://schemas.microsoft.com/office/drawing/2014/main" id="{3270AFB3-C9C9-42A5-B455-8641A4F50658}"/>
                </a:ext>
              </a:extLst>
            </p:cNvPr>
            <p:cNvSpPr/>
            <p:nvPr/>
          </p:nvSpPr>
          <p:spPr>
            <a:xfrm>
              <a:off x="6928178" y="351890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83" name="Gerade Verbindung mit Pfeil 82">
              <a:extLst>
                <a:ext uri="{FF2B5EF4-FFF2-40B4-BE49-F238E27FC236}">
                  <a16:creationId xmlns:a16="http://schemas.microsoft.com/office/drawing/2014/main" id="{A6A93FE1-4A07-4824-B3ED-3F8C5025DAAE}"/>
                </a:ext>
              </a:extLst>
            </p:cNvPr>
            <p:cNvCxnSpPr>
              <a:cxnSpLocks/>
              <a:stCxn id="81" idx="0"/>
            </p:cNvCxnSpPr>
            <p:nvPr/>
          </p:nvCxnSpPr>
          <p:spPr>
            <a:xfrm flipH="1" flipV="1">
              <a:off x="6623985" y="3315852"/>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a16="http://schemas.microsoft.com/office/drawing/2014/main" id="{337D4285-9AD2-4842-A401-ABFB31FF6895}"/>
                </a:ext>
              </a:extLst>
            </p:cNvPr>
            <p:cNvCxnSpPr>
              <a:cxnSpLocks/>
            </p:cNvCxnSpPr>
            <p:nvPr/>
          </p:nvCxnSpPr>
          <p:spPr>
            <a:xfrm flipV="1">
              <a:off x="7098770" y="3289876"/>
              <a:ext cx="0" cy="2384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85" name="Textfeld 84">
            <a:extLst>
              <a:ext uri="{FF2B5EF4-FFF2-40B4-BE49-F238E27FC236}">
                <a16:creationId xmlns:a16="http://schemas.microsoft.com/office/drawing/2014/main" id="{42256103-E3B7-4CDB-8055-B08F3CD3AB24}"/>
              </a:ext>
            </a:extLst>
          </p:cNvPr>
          <p:cNvSpPr txBox="1"/>
          <p:nvPr/>
        </p:nvSpPr>
        <p:spPr>
          <a:xfrm>
            <a:off x="5629255" y="1391455"/>
            <a:ext cx="1507013" cy="307777"/>
          </a:xfrm>
          <a:prstGeom prst="rect">
            <a:avLst/>
          </a:prstGeom>
          <a:noFill/>
        </p:spPr>
        <p:txBody>
          <a:bodyPr wrap="square" rtlCol="0">
            <a:spAutoFit/>
          </a:bodyPr>
          <a:lstStyle/>
          <a:p>
            <a:pPr algn="ctr"/>
            <a:r>
              <a:rPr lang="lv-LV" dirty="0">
                <a:solidFill>
                  <a:srgbClr val="FFFF00"/>
                </a:solidFill>
              </a:rPr>
              <a:t>procesā</a:t>
            </a:r>
            <a:r>
              <a:rPr lang="de-DE" dirty="0">
                <a:solidFill>
                  <a:srgbClr val="FFFF00"/>
                </a:solidFill>
              </a:rPr>
              <a:t> balstīta</a:t>
            </a:r>
          </a:p>
        </p:txBody>
      </p:sp>
    </p:spTree>
    <p:extLst>
      <p:ext uri="{BB962C8B-B14F-4D97-AF65-F5344CB8AC3E}">
        <p14:creationId xmlns:p14="http://schemas.microsoft.com/office/powerpoint/2010/main" val="1938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6" y="738312"/>
            <a:ext cx="7930043" cy="3041207"/>
          </a:xfrm>
          <a:prstGeom prst="rect">
            <a:avLst/>
          </a:prstGeom>
        </p:spPr>
        <p:txBody>
          <a:bodyPr spcFirstLastPara="1" wrap="square" lIns="91425" tIns="91425" rIns="91425" bIns="91425" anchor="t" anchorCtr="0">
            <a:noAutofit/>
          </a:bodyPr>
          <a:lstStyle/>
          <a:p>
            <a:pPr algn="l"/>
            <a:r>
              <a:rPr lang="en-US" b="1" dirty="0" err="1"/>
              <a:t>Mīklu</a:t>
            </a:r>
            <a:r>
              <a:rPr lang="en-US" b="1" dirty="0"/>
              <a:t> </a:t>
            </a:r>
            <a:r>
              <a:rPr lang="en-US" b="1" dirty="0" err="1"/>
              <a:t>struktūras</a:t>
            </a:r>
            <a:r>
              <a:rPr lang="en-US" b="1" dirty="0"/>
              <a:t> </a:t>
            </a:r>
            <a:r>
              <a:rPr lang="en-US" b="1" dirty="0" err="1"/>
              <a:t>izlaušanās</a:t>
            </a:r>
            <a:r>
              <a:rPr lang="en-US" b="1" dirty="0"/>
              <a:t> </a:t>
            </a:r>
            <a:r>
              <a:rPr lang="en-US" b="1" dirty="0" err="1"/>
              <a:t>istabās</a:t>
            </a:r>
            <a:r>
              <a:rPr lang="en-US" b="1" dirty="0"/>
              <a:t>:</a:t>
            </a:r>
            <a:endParaRPr lang="en-US" sz="1000" b="1" dirty="0"/>
          </a:p>
          <a:p>
            <a:pPr algn="l"/>
            <a:endParaRPr lang="en-US" b="1" dirty="0"/>
          </a:p>
          <a:p>
            <a:pPr marL="114300" indent="0" algn="l"/>
            <a:r>
              <a:rPr lang="en-US" b="1" dirty="0"/>
              <a:t>2. </a:t>
            </a:r>
            <a:r>
              <a:rPr lang="lv-LV" b="1" dirty="0"/>
              <a:t>sarežģīta, hibrīda struktūra, piemēram, piramīda.</a:t>
            </a:r>
            <a:br>
              <a:rPr lang="en-US" b="1" dirty="0"/>
            </a:br>
            <a:endParaRPr lang="de-DE" b="1" dirty="0"/>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Rechteck 20">
            <a:extLst>
              <a:ext uri="{FF2B5EF4-FFF2-40B4-BE49-F238E27FC236}">
                <a16:creationId xmlns:a16="http://schemas.microsoft.com/office/drawing/2014/main" id="{7F1587E0-1D80-45E2-B0E8-6882DB777360}"/>
              </a:ext>
            </a:extLst>
          </p:cNvPr>
          <p:cNvSpPr/>
          <p:nvPr/>
        </p:nvSpPr>
        <p:spPr>
          <a:xfrm>
            <a:off x="117231" y="3987001"/>
            <a:ext cx="8862646" cy="461665"/>
          </a:xfrm>
          <a:prstGeom prst="rect">
            <a:avLst/>
          </a:prstGeom>
        </p:spPr>
        <p:txBody>
          <a:bodyPr wrap="square">
            <a:spAutoFit/>
          </a:bodyPr>
          <a:lstStyle/>
          <a:p>
            <a:r>
              <a:rPr lang="en-US" sz="1200" dirty="0">
                <a:solidFill>
                  <a:srgbClr val="FFFF00"/>
                </a:solidFill>
              </a:rPr>
              <a:t>Nicholson, S. (2015). Peeking behind the locked door: A survey of escape room facilities.</a:t>
            </a:r>
          </a:p>
          <a:p>
            <a:r>
              <a:rPr lang="en-US" sz="1200" dirty="0">
                <a:solidFill>
                  <a:srgbClr val="FFFF00"/>
                </a:solidFill>
              </a:rPr>
              <a:t>White Paper available at http://scottnicholson.com/pubs/erfacwhite.pdf, p.18</a:t>
            </a:r>
            <a:endParaRPr lang="de-DE" sz="1200" dirty="0">
              <a:solidFill>
                <a:srgbClr val="FFFF00"/>
              </a:solidFill>
            </a:endParaRPr>
          </a:p>
        </p:txBody>
      </p:sp>
      <p:sp>
        <p:nvSpPr>
          <p:cNvPr id="2" name="Ellipse 1">
            <a:extLst>
              <a:ext uri="{FF2B5EF4-FFF2-40B4-BE49-F238E27FC236}">
                <a16:creationId xmlns:a16="http://schemas.microsoft.com/office/drawing/2014/main" id="{7111C45A-2ACA-47AE-8AC8-B2D8F1718804}"/>
              </a:ext>
            </a:extLst>
          </p:cNvPr>
          <p:cNvSpPr/>
          <p:nvPr/>
        </p:nvSpPr>
        <p:spPr>
          <a:xfrm>
            <a:off x="3165235" y="2025314"/>
            <a:ext cx="273326" cy="18533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17" name="Ellipse 16">
            <a:extLst>
              <a:ext uri="{FF2B5EF4-FFF2-40B4-BE49-F238E27FC236}">
                <a16:creationId xmlns:a16="http://schemas.microsoft.com/office/drawing/2014/main" id="{597BE9C8-AE8C-4DFD-BC18-41296FCD8021}"/>
              </a:ext>
            </a:extLst>
          </p:cNvPr>
          <p:cNvSpPr/>
          <p:nvPr/>
        </p:nvSpPr>
        <p:spPr>
          <a:xfrm>
            <a:off x="4298674" y="2036237"/>
            <a:ext cx="273326" cy="18533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5D057D1E-C694-49F1-B776-3B3C1C626447}"/>
              </a:ext>
            </a:extLst>
          </p:cNvPr>
          <p:cNvSpPr/>
          <p:nvPr/>
        </p:nvSpPr>
        <p:spPr>
          <a:xfrm>
            <a:off x="3311172" y="1662275"/>
            <a:ext cx="1133432" cy="1853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FE45AA8A-EED4-439D-BA79-4CF89C99CE98}"/>
              </a:ext>
            </a:extLst>
          </p:cNvPr>
          <p:cNvCxnSpPr>
            <a:cxnSpLocks/>
            <a:stCxn id="2" idx="0"/>
          </p:cNvCxnSpPr>
          <p:nvPr/>
        </p:nvCxnSpPr>
        <p:spPr>
          <a:xfrm flipV="1">
            <a:off x="3301898" y="1839977"/>
            <a:ext cx="136663" cy="18533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uppieren 31">
            <a:extLst>
              <a:ext uri="{FF2B5EF4-FFF2-40B4-BE49-F238E27FC236}">
                <a16:creationId xmlns:a16="http://schemas.microsoft.com/office/drawing/2014/main" id="{4F671585-D589-4766-B527-26D1AF0DDADB}"/>
              </a:ext>
            </a:extLst>
          </p:cNvPr>
          <p:cNvGrpSpPr/>
          <p:nvPr/>
        </p:nvGrpSpPr>
        <p:grpSpPr>
          <a:xfrm>
            <a:off x="3719918" y="1824622"/>
            <a:ext cx="273326" cy="394686"/>
            <a:chOff x="3549230" y="1824622"/>
            <a:chExt cx="273326" cy="394686"/>
          </a:xfrm>
        </p:grpSpPr>
        <p:sp>
          <p:nvSpPr>
            <p:cNvPr id="18" name="Ellipse 17">
              <a:extLst>
                <a:ext uri="{FF2B5EF4-FFF2-40B4-BE49-F238E27FC236}">
                  <a16:creationId xmlns:a16="http://schemas.microsoft.com/office/drawing/2014/main" id="{ABB4FC11-524A-4648-B24E-C674183C4172}"/>
                </a:ext>
              </a:extLst>
            </p:cNvPr>
            <p:cNvSpPr/>
            <p:nvPr/>
          </p:nvSpPr>
          <p:spPr>
            <a:xfrm>
              <a:off x="3549230" y="2033971"/>
              <a:ext cx="273326" cy="18533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23" name="Gerade Verbindung mit Pfeil 22">
              <a:extLst>
                <a:ext uri="{FF2B5EF4-FFF2-40B4-BE49-F238E27FC236}">
                  <a16:creationId xmlns:a16="http://schemas.microsoft.com/office/drawing/2014/main" id="{35F04C87-F81F-4E83-A1A2-FBDF28229D63}"/>
                </a:ext>
              </a:extLst>
            </p:cNvPr>
            <p:cNvCxnSpPr>
              <a:cxnSpLocks/>
              <a:stCxn id="18" idx="0"/>
            </p:cNvCxnSpPr>
            <p:nvPr/>
          </p:nvCxnSpPr>
          <p:spPr>
            <a:xfrm flipV="1">
              <a:off x="3685894" y="1824622"/>
              <a:ext cx="0" cy="2093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8" name="Gerade Verbindung mit Pfeil 27">
            <a:extLst>
              <a:ext uri="{FF2B5EF4-FFF2-40B4-BE49-F238E27FC236}">
                <a16:creationId xmlns:a16="http://schemas.microsoft.com/office/drawing/2014/main" id="{F3A68421-AA96-4FEC-A559-7E2B6191E668}"/>
              </a:ext>
            </a:extLst>
          </p:cNvPr>
          <p:cNvCxnSpPr>
            <a:cxnSpLocks/>
            <a:stCxn id="17" idx="0"/>
          </p:cNvCxnSpPr>
          <p:nvPr/>
        </p:nvCxnSpPr>
        <p:spPr>
          <a:xfrm flipH="1" flipV="1">
            <a:off x="4280126" y="1839977"/>
            <a:ext cx="155211" cy="19626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uppieren 36">
            <a:extLst>
              <a:ext uri="{FF2B5EF4-FFF2-40B4-BE49-F238E27FC236}">
                <a16:creationId xmlns:a16="http://schemas.microsoft.com/office/drawing/2014/main" id="{C421BD4D-C0B5-4A04-AAB2-25AF1858E37C}"/>
              </a:ext>
            </a:extLst>
          </p:cNvPr>
          <p:cNvGrpSpPr/>
          <p:nvPr/>
        </p:nvGrpSpPr>
        <p:grpSpPr>
          <a:xfrm>
            <a:off x="4955110" y="3118499"/>
            <a:ext cx="1043962" cy="832038"/>
            <a:chOff x="5433648" y="1673999"/>
            <a:chExt cx="1870437" cy="2194316"/>
          </a:xfrm>
        </p:grpSpPr>
        <p:sp>
          <p:nvSpPr>
            <p:cNvPr id="38" name="Ellipse 37">
              <a:extLst>
                <a:ext uri="{FF2B5EF4-FFF2-40B4-BE49-F238E27FC236}">
                  <a16:creationId xmlns:a16="http://schemas.microsoft.com/office/drawing/2014/main" id="{C65AC44F-AE4B-468E-B324-DEDA48E2E8B7}"/>
                </a:ext>
              </a:extLst>
            </p:cNvPr>
            <p:cNvSpPr/>
            <p:nvPr/>
          </p:nvSpPr>
          <p:spPr>
            <a:xfrm>
              <a:off x="5433648" y="233993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39" name="Ellipse 38">
              <a:extLst>
                <a:ext uri="{FF2B5EF4-FFF2-40B4-BE49-F238E27FC236}">
                  <a16:creationId xmlns:a16="http://schemas.microsoft.com/office/drawing/2014/main" id="{1A7D6799-0D99-464C-9B77-5BA39A1FBBFD}"/>
                </a:ext>
              </a:extLst>
            </p:cNvPr>
            <p:cNvSpPr/>
            <p:nvPr/>
          </p:nvSpPr>
          <p:spPr>
            <a:xfrm>
              <a:off x="6940670" y="2359970"/>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40" name="Ellipse 39">
              <a:extLst>
                <a:ext uri="{FF2B5EF4-FFF2-40B4-BE49-F238E27FC236}">
                  <a16:creationId xmlns:a16="http://schemas.microsoft.com/office/drawing/2014/main" id="{58FCCE40-2CBC-43C8-91C8-A8D88425BC68}"/>
                </a:ext>
              </a:extLst>
            </p:cNvPr>
            <p:cNvSpPr/>
            <p:nvPr/>
          </p:nvSpPr>
          <p:spPr>
            <a:xfrm>
              <a:off x="5944209" y="235581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41" name="Ellipse 40">
              <a:extLst>
                <a:ext uri="{FF2B5EF4-FFF2-40B4-BE49-F238E27FC236}">
                  <a16:creationId xmlns:a16="http://schemas.microsoft.com/office/drawing/2014/main" id="{7203D8E6-5054-4E44-8DDD-CD2C6E086A4A}"/>
                </a:ext>
              </a:extLst>
            </p:cNvPr>
            <p:cNvSpPr/>
            <p:nvPr/>
          </p:nvSpPr>
          <p:spPr>
            <a:xfrm>
              <a:off x="6430109" y="2346371"/>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42" name="Rechteck: abgerundete Ecken 41">
              <a:extLst>
                <a:ext uri="{FF2B5EF4-FFF2-40B4-BE49-F238E27FC236}">
                  <a16:creationId xmlns:a16="http://schemas.microsoft.com/office/drawing/2014/main" id="{9EE6B539-E6F9-41E2-B7C9-5A0EAC898FB5}"/>
                </a:ext>
              </a:extLst>
            </p:cNvPr>
            <p:cNvSpPr/>
            <p:nvPr/>
          </p:nvSpPr>
          <p:spPr>
            <a:xfrm>
              <a:off x="5627686" y="1673999"/>
              <a:ext cx="1507013" cy="3399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 Verbindung mit Pfeil 42">
              <a:extLst>
                <a:ext uri="{FF2B5EF4-FFF2-40B4-BE49-F238E27FC236}">
                  <a16:creationId xmlns:a16="http://schemas.microsoft.com/office/drawing/2014/main" id="{EA33C02A-6FE5-4F2E-9E82-0B58060A2899}"/>
                </a:ext>
              </a:extLst>
            </p:cNvPr>
            <p:cNvCxnSpPr>
              <a:cxnSpLocks/>
              <a:stCxn id="38" idx="0"/>
            </p:cNvCxnSpPr>
            <p:nvPr/>
          </p:nvCxnSpPr>
          <p:spPr>
            <a:xfrm flipV="1">
              <a:off x="5615356" y="1999964"/>
              <a:ext cx="181707" cy="33996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8DA98995-3B7B-4BEB-847F-EDF782461283}"/>
                </a:ext>
              </a:extLst>
            </p:cNvPr>
            <p:cNvCxnSpPr>
              <a:cxnSpLocks/>
              <a:stCxn id="40" idx="0"/>
            </p:cNvCxnSpPr>
            <p:nvPr/>
          </p:nvCxnSpPr>
          <p:spPr>
            <a:xfrm flipV="1">
              <a:off x="6125917" y="1971798"/>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03DCDA89-49C9-45CD-BD9B-4CB946ED0881}"/>
                </a:ext>
              </a:extLst>
            </p:cNvPr>
            <p:cNvCxnSpPr>
              <a:cxnSpLocks/>
            </p:cNvCxnSpPr>
            <p:nvPr/>
          </p:nvCxnSpPr>
          <p:spPr>
            <a:xfrm flipV="1">
              <a:off x="6600701" y="1971798"/>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404C8365-DFD8-477E-94A2-9E6BCB95856C}"/>
                </a:ext>
              </a:extLst>
            </p:cNvPr>
            <p:cNvCxnSpPr>
              <a:cxnSpLocks/>
              <a:stCxn id="39" idx="0"/>
            </p:cNvCxnSpPr>
            <p:nvPr/>
          </p:nvCxnSpPr>
          <p:spPr>
            <a:xfrm flipH="1" flipV="1">
              <a:off x="6916009" y="1999964"/>
              <a:ext cx="206369" cy="3600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A4EA374B-89A3-4AE5-BB1B-AB4664CEAD16}"/>
                </a:ext>
              </a:extLst>
            </p:cNvPr>
            <p:cNvSpPr/>
            <p:nvPr/>
          </p:nvSpPr>
          <p:spPr>
            <a:xfrm>
              <a:off x="5458309" y="2942547"/>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48" name="Ellipse 47">
              <a:extLst>
                <a:ext uri="{FF2B5EF4-FFF2-40B4-BE49-F238E27FC236}">
                  <a16:creationId xmlns:a16="http://schemas.microsoft.com/office/drawing/2014/main" id="{6063D8D5-A5B1-400A-B5CB-9A250E1FE948}"/>
                </a:ext>
              </a:extLst>
            </p:cNvPr>
            <p:cNvSpPr/>
            <p:nvPr/>
          </p:nvSpPr>
          <p:spPr>
            <a:xfrm>
              <a:off x="5944209" y="293310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49" name="Gerade Verbindung mit Pfeil 48">
              <a:extLst>
                <a:ext uri="{FF2B5EF4-FFF2-40B4-BE49-F238E27FC236}">
                  <a16:creationId xmlns:a16="http://schemas.microsoft.com/office/drawing/2014/main" id="{6EF497E5-F6BC-4FF5-AF90-B3926CFC3869}"/>
                </a:ext>
              </a:extLst>
            </p:cNvPr>
            <p:cNvCxnSpPr>
              <a:cxnSpLocks/>
              <a:stCxn id="47" idx="0"/>
            </p:cNvCxnSpPr>
            <p:nvPr/>
          </p:nvCxnSpPr>
          <p:spPr>
            <a:xfrm flipV="1">
              <a:off x="5640017" y="2715448"/>
              <a:ext cx="0" cy="2270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0BA472A1-0FE0-4511-B042-06B9D75282A4}"/>
                </a:ext>
              </a:extLst>
            </p:cNvPr>
            <p:cNvCxnSpPr>
              <a:cxnSpLocks/>
            </p:cNvCxnSpPr>
            <p:nvPr/>
          </p:nvCxnSpPr>
          <p:spPr>
            <a:xfrm flipV="1">
              <a:off x="6114801" y="2715448"/>
              <a:ext cx="0" cy="2271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6DC27B67-BD31-403C-91E4-CF23D6F441A1}"/>
                </a:ext>
              </a:extLst>
            </p:cNvPr>
            <p:cNvSpPr/>
            <p:nvPr/>
          </p:nvSpPr>
          <p:spPr>
            <a:xfrm>
              <a:off x="6442277" y="2953917"/>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52" name="Ellipse 51">
              <a:extLst>
                <a:ext uri="{FF2B5EF4-FFF2-40B4-BE49-F238E27FC236}">
                  <a16:creationId xmlns:a16="http://schemas.microsoft.com/office/drawing/2014/main" id="{CA749E50-B7A3-4881-A693-D2931E2EB9B2}"/>
                </a:ext>
              </a:extLst>
            </p:cNvPr>
            <p:cNvSpPr/>
            <p:nvPr/>
          </p:nvSpPr>
          <p:spPr>
            <a:xfrm>
              <a:off x="6928177" y="294447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53" name="Gerade Verbindung mit Pfeil 52">
              <a:extLst>
                <a:ext uri="{FF2B5EF4-FFF2-40B4-BE49-F238E27FC236}">
                  <a16:creationId xmlns:a16="http://schemas.microsoft.com/office/drawing/2014/main" id="{B5DD7DB9-662A-4959-9187-FA421AE868A8}"/>
                </a:ext>
              </a:extLst>
            </p:cNvPr>
            <p:cNvCxnSpPr>
              <a:cxnSpLocks/>
              <a:stCxn id="51" idx="0"/>
            </p:cNvCxnSpPr>
            <p:nvPr/>
          </p:nvCxnSpPr>
          <p:spPr>
            <a:xfrm flipH="1" flipV="1">
              <a:off x="6623984" y="2741424"/>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a:extLst>
                <a:ext uri="{FF2B5EF4-FFF2-40B4-BE49-F238E27FC236}">
                  <a16:creationId xmlns:a16="http://schemas.microsoft.com/office/drawing/2014/main" id="{116BAE7A-8139-4B81-B966-9E408631F0B2}"/>
                </a:ext>
              </a:extLst>
            </p:cNvPr>
            <p:cNvCxnSpPr>
              <a:cxnSpLocks/>
            </p:cNvCxnSpPr>
            <p:nvPr/>
          </p:nvCxnSpPr>
          <p:spPr>
            <a:xfrm flipV="1">
              <a:off x="7098769" y="2715448"/>
              <a:ext cx="0" cy="2384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5" name="Ellipse 54">
              <a:extLst>
                <a:ext uri="{FF2B5EF4-FFF2-40B4-BE49-F238E27FC236}">
                  <a16:creationId xmlns:a16="http://schemas.microsoft.com/office/drawing/2014/main" id="{93754763-D353-40DB-B8AF-1A421E2E47CB}"/>
                </a:ext>
              </a:extLst>
            </p:cNvPr>
            <p:cNvSpPr/>
            <p:nvPr/>
          </p:nvSpPr>
          <p:spPr>
            <a:xfrm>
              <a:off x="5458310" y="351697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56" name="Ellipse 55">
              <a:extLst>
                <a:ext uri="{FF2B5EF4-FFF2-40B4-BE49-F238E27FC236}">
                  <a16:creationId xmlns:a16="http://schemas.microsoft.com/office/drawing/2014/main" id="{F9B6BBD9-F148-4DEA-B907-B78842530634}"/>
                </a:ext>
              </a:extLst>
            </p:cNvPr>
            <p:cNvSpPr/>
            <p:nvPr/>
          </p:nvSpPr>
          <p:spPr>
            <a:xfrm>
              <a:off x="5944210" y="350753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57" name="Gerade Verbindung mit Pfeil 56">
              <a:extLst>
                <a:ext uri="{FF2B5EF4-FFF2-40B4-BE49-F238E27FC236}">
                  <a16:creationId xmlns:a16="http://schemas.microsoft.com/office/drawing/2014/main" id="{C22CBB19-34D5-4E26-A156-F08E9897539B}"/>
                </a:ext>
              </a:extLst>
            </p:cNvPr>
            <p:cNvCxnSpPr>
              <a:cxnSpLocks/>
              <a:stCxn id="55" idx="0"/>
            </p:cNvCxnSpPr>
            <p:nvPr/>
          </p:nvCxnSpPr>
          <p:spPr>
            <a:xfrm flipV="1">
              <a:off x="5640018" y="3289876"/>
              <a:ext cx="0" cy="2270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AA98A8AC-D1CC-48E5-8793-FA41DF126CD9}"/>
                </a:ext>
              </a:extLst>
            </p:cNvPr>
            <p:cNvCxnSpPr>
              <a:cxnSpLocks/>
            </p:cNvCxnSpPr>
            <p:nvPr/>
          </p:nvCxnSpPr>
          <p:spPr>
            <a:xfrm flipV="1">
              <a:off x="6114802" y="3289876"/>
              <a:ext cx="0" cy="2271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9" name="Ellipse 58">
              <a:extLst>
                <a:ext uri="{FF2B5EF4-FFF2-40B4-BE49-F238E27FC236}">
                  <a16:creationId xmlns:a16="http://schemas.microsoft.com/office/drawing/2014/main" id="{C31FB77A-4708-4870-A072-8FA8A680ED52}"/>
                </a:ext>
              </a:extLst>
            </p:cNvPr>
            <p:cNvSpPr/>
            <p:nvPr/>
          </p:nvSpPr>
          <p:spPr>
            <a:xfrm>
              <a:off x="6442278" y="352834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60" name="Ellipse 59">
              <a:extLst>
                <a:ext uri="{FF2B5EF4-FFF2-40B4-BE49-F238E27FC236}">
                  <a16:creationId xmlns:a16="http://schemas.microsoft.com/office/drawing/2014/main" id="{D2D49F34-CB14-4582-9D7C-1A14DF3FBAB5}"/>
                </a:ext>
              </a:extLst>
            </p:cNvPr>
            <p:cNvSpPr/>
            <p:nvPr/>
          </p:nvSpPr>
          <p:spPr>
            <a:xfrm>
              <a:off x="6928178" y="351890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61" name="Gerade Verbindung mit Pfeil 60">
              <a:extLst>
                <a:ext uri="{FF2B5EF4-FFF2-40B4-BE49-F238E27FC236}">
                  <a16:creationId xmlns:a16="http://schemas.microsoft.com/office/drawing/2014/main" id="{920079E7-7D88-4063-BC5D-1FE5815F9D0D}"/>
                </a:ext>
              </a:extLst>
            </p:cNvPr>
            <p:cNvCxnSpPr>
              <a:cxnSpLocks/>
              <a:stCxn id="59" idx="0"/>
            </p:cNvCxnSpPr>
            <p:nvPr/>
          </p:nvCxnSpPr>
          <p:spPr>
            <a:xfrm flipH="1" flipV="1">
              <a:off x="6623985" y="3315852"/>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a16="http://schemas.microsoft.com/office/drawing/2014/main" id="{F725A868-235E-485D-B93B-D0750344D3DD}"/>
                </a:ext>
              </a:extLst>
            </p:cNvPr>
            <p:cNvCxnSpPr>
              <a:cxnSpLocks/>
            </p:cNvCxnSpPr>
            <p:nvPr/>
          </p:nvCxnSpPr>
          <p:spPr>
            <a:xfrm flipV="1">
              <a:off x="7098770" y="3289876"/>
              <a:ext cx="0" cy="2384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uppieren 62">
            <a:extLst>
              <a:ext uri="{FF2B5EF4-FFF2-40B4-BE49-F238E27FC236}">
                <a16:creationId xmlns:a16="http://schemas.microsoft.com/office/drawing/2014/main" id="{5A9F97E0-6DC8-4CB2-A564-CCE3AA86DAB6}"/>
              </a:ext>
            </a:extLst>
          </p:cNvPr>
          <p:cNvGrpSpPr/>
          <p:nvPr/>
        </p:nvGrpSpPr>
        <p:grpSpPr>
          <a:xfrm>
            <a:off x="3469990" y="3120450"/>
            <a:ext cx="1043962" cy="832038"/>
            <a:chOff x="5433648" y="1673999"/>
            <a:chExt cx="1870437" cy="2194316"/>
          </a:xfrm>
        </p:grpSpPr>
        <p:sp>
          <p:nvSpPr>
            <p:cNvPr id="64" name="Ellipse 63">
              <a:extLst>
                <a:ext uri="{FF2B5EF4-FFF2-40B4-BE49-F238E27FC236}">
                  <a16:creationId xmlns:a16="http://schemas.microsoft.com/office/drawing/2014/main" id="{D7650B8B-9E74-4BE6-848F-B8AADE665EF8}"/>
                </a:ext>
              </a:extLst>
            </p:cNvPr>
            <p:cNvSpPr/>
            <p:nvPr/>
          </p:nvSpPr>
          <p:spPr>
            <a:xfrm>
              <a:off x="5433648" y="233993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65" name="Ellipse 64">
              <a:extLst>
                <a:ext uri="{FF2B5EF4-FFF2-40B4-BE49-F238E27FC236}">
                  <a16:creationId xmlns:a16="http://schemas.microsoft.com/office/drawing/2014/main" id="{BD76C7C7-9968-470D-8594-121CD1C18FC5}"/>
                </a:ext>
              </a:extLst>
            </p:cNvPr>
            <p:cNvSpPr/>
            <p:nvPr/>
          </p:nvSpPr>
          <p:spPr>
            <a:xfrm>
              <a:off x="6940670" y="2359970"/>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66" name="Ellipse 65">
              <a:extLst>
                <a:ext uri="{FF2B5EF4-FFF2-40B4-BE49-F238E27FC236}">
                  <a16:creationId xmlns:a16="http://schemas.microsoft.com/office/drawing/2014/main" id="{A820F433-E698-435C-9553-1634821C046B}"/>
                </a:ext>
              </a:extLst>
            </p:cNvPr>
            <p:cNvSpPr/>
            <p:nvPr/>
          </p:nvSpPr>
          <p:spPr>
            <a:xfrm>
              <a:off x="5944209" y="235581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67" name="Ellipse 66">
              <a:extLst>
                <a:ext uri="{FF2B5EF4-FFF2-40B4-BE49-F238E27FC236}">
                  <a16:creationId xmlns:a16="http://schemas.microsoft.com/office/drawing/2014/main" id="{4EC00DFB-DB18-4095-BA89-EB7B8318748C}"/>
                </a:ext>
              </a:extLst>
            </p:cNvPr>
            <p:cNvSpPr/>
            <p:nvPr/>
          </p:nvSpPr>
          <p:spPr>
            <a:xfrm>
              <a:off x="6430109" y="2346371"/>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68" name="Rechteck: abgerundete Ecken 67">
              <a:extLst>
                <a:ext uri="{FF2B5EF4-FFF2-40B4-BE49-F238E27FC236}">
                  <a16:creationId xmlns:a16="http://schemas.microsoft.com/office/drawing/2014/main" id="{21C5BB68-8652-42CB-96B6-C9612C851BC9}"/>
                </a:ext>
              </a:extLst>
            </p:cNvPr>
            <p:cNvSpPr/>
            <p:nvPr/>
          </p:nvSpPr>
          <p:spPr>
            <a:xfrm>
              <a:off x="5627686" y="1673999"/>
              <a:ext cx="1507013" cy="3399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9" name="Gerade Verbindung mit Pfeil 68">
              <a:extLst>
                <a:ext uri="{FF2B5EF4-FFF2-40B4-BE49-F238E27FC236}">
                  <a16:creationId xmlns:a16="http://schemas.microsoft.com/office/drawing/2014/main" id="{2964E17D-ED82-4301-BB97-CDD72A6019C9}"/>
                </a:ext>
              </a:extLst>
            </p:cNvPr>
            <p:cNvCxnSpPr>
              <a:cxnSpLocks/>
              <a:stCxn id="64" idx="0"/>
            </p:cNvCxnSpPr>
            <p:nvPr/>
          </p:nvCxnSpPr>
          <p:spPr>
            <a:xfrm flipV="1">
              <a:off x="5615356" y="1999964"/>
              <a:ext cx="181707" cy="33996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9C632F16-1FC4-4B2E-A7C0-9FA61584C5E3}"/>
                </a:ext>
              </a:extLst>
            </p:cNvPr>
            <p:cNvCxnSpPr>
              <a:cxnSpLocks/>
              <a:stCxn id="66" idx="0"/>
            </p:cNvCxnSpPr>
            <p:nvPr/>
          </p:nvCxnSpPr>
          <p:spPr>
            <a:xfrm flipV="1">
              <a:off x="6125917" y="1971798"/>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F2DA1A5-9764-4A17-9E85-8CFCB0C4E64A}"/>
                </a:ext>
              </a:extLst>
            </p:cNvPr>
            <p:cNvCxnSpPr>
              <a:cxnSpLocks/>
            </p:cNvCxnSpPr>
            <p:nvPr/>
          </p:nvCxnSpPr>
          <p:spPr>
            <a:xfrm flipV="1">
              <a:off x="6600701" y="1971798"/>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98A30B8F-EA47-4914-B36F-5C194D2FB0A5}"/>
                </a:ext>
              </a:extLst>
            </p:cNvPr>
            <p:cNvCxnSpPr>
              <a:cxnSpLocks/>
              <a:stCxn id="65" idx="0"/>
            </p:cNvCxnSpPr>
            <p:nvPr/>
          </p:nvCxnSpPr>
          <p:spPr>
            <a:xfrm flipH="1" flipV="1">
              <a:off x="6916009" y="1999964"/>
              <a:ext cx="206369" cy="3600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3" name="Ellipse 72">
              <a:extLst>
                <a:ext uri="{FF2B5EF4-FFF2-40B4-BE49-F238E27FC236}">
                  <a16:creationId xmlns:a16="http://schemas.microsoft.com/office/drawing/2014/main" id="{9DD90C01-962E-4B86-9E13-CA0C4CBB70E5}"/>
                </a:ext>
              </a:extLst>
            </p:cNvPr>
            <p:cNvSpPr/>
            <p:nvPr/>
          </p:nvSpPr>
          <p:spPr>
            <a:xfrm>
              <a:off x="5458309" y="2942547"/>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74" name="Ellipse 73">
              <a:extLst>
                <a:ext uri="{FF2B5EF4-FFF2-40B4-BE49-F238E27FC236}">
                  <a16:creationId xmlns:a16="http://schemas.microsoft.com/office/drawing/2014/main" id="{5C161708-1805-45A9-81C8-E17C27701FC4}"/>
                </a:ext>
              </a:extLst>
            </p:cNvPr>
            <p:cNvSpPr/>
            <p:nvPr/>
          </p:nvSpPr>
          <p:spPr>
            <a:xfrm>
              <a:off x="5944209" y="293310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75" name="Gerade Verbindung mit Pfeil 74">
              <a:extLst>
                <a:ext uri="{FF2B5EF4-FFF2-40B4-BE49-F238E27FC236}">
                  <a16:creationId xmlns:a16="http://schemas.microsoft.com/office/drawing/2014/main" id="{8BA640F1-BAFC-40F4-B635-AFA8D6BB0F2E}"/>
                </a:ext>
              </a:extLst>
            </p:cNvPr>
            <p:cNvCxnSpPr>
              <a:cxnSpLocks/>
              <a:stCxn id="73" idx="0"/>
            </p:cNvCxnSpPr>
            <p:nvPr/>
          </p:nvCxnSpPr>
          <p:spPr>
            <a:xfrm flipV="1">
              <a:off x="5640017" y="2715448"/>
              <a:ext cx="0" cy="2270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a:extLst>
                <a:ext uri="{FF2B5EF4-FFF2-40B4-BE49-F238E27FC236}">
                  <a16:creationId xmlns:a16="http://schemas.microsoft.com/office/drawing/2014/main" id="{E681935E-2730-4189-B520-856DB0912A37}"/>
                </a:ext>
              </a:extLst>
            </p:cNvPr>
            <p:cNvCxnSpPr>
              <a:cxnSpLocks/>
            </p:cNvCxnSpPr>
            <p:nvPr/>
          </p:nvCxnSpPr>
          <p:spPr>
            <a:xfrm flipV="1">
              <a:off x="6114801" y="2715448"/>
              <a:ext cx="0" cy="2271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7" name="Ellipse 76">
              <a:extLst>
                <a:ext uri="{FF2B5EF4-FFF2-40B4-BE49-F238E27FC236}">
                  <a16:creationId xmlns:a16="http://schemas.microsoft.com/office/drawing/2014/main" id="{A65A5084-6BEA-4F94-A999-3E2368F95D4C}"/>
                </a:ext>
              </a:extLst>
            </p:cNvPr>
            <p:cNvSpPr/>
            <p:nvPr/>
          </p:nvSpPr>
          <p:spPr>
            <a:xfrm>
              <a:off x="6442277" y="2953917"/>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78" name="Ellipse 77">
              <a:extLst>
                <a:ext uri="{FF2B5EF4-FFF2-40B4-BE49-F238E27FC236}">
                  <a16:creationId xmlns:a16="http://schemas.microsoft.com/office/drawing/2014/main" id="{C33F2684-FB1B-4F6B-9F09-A5F25B5CF04C}"/>
                </a:ext>
              </a:extLst>
            </p:cNvPr>
            <p:cNvSpPr/>
            <p:nvPr/>
          </p:nvSpPr>
          <p:spPr>
            <a:xfrm>
              <a:off x="6928177" y="294447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79" name="Gerade Verbindung mit Pfeil 78">
              <a:extLst>
                <a:ext uri="{FF2B5EF4-FFF2-40B4-BE49-F238E27FC236}">
                  <a16:creationId xmlns:a16="http://schemas.microsoft.com/office/drawing/2014/main" id="{1A69F41F-2EC3-4333-9B4C-EA52867D3378}"/>
                </a:ext>
              </a:extLst>
            </p:cNvPr>
            <p:cNvCxnSpPr>
              <a:cxnSpLocks/>
              <a:stCxn id="77" idx="0"/>
            </p:cNvCxnSpPr>
            <p:nvPr/>
          </p:nvCxnSpPr>
          <p:spPr>
            <a:xfrm flipH="1" flipV="1">
              <a:off x="6623984" y="2741424"/>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 Verbindung mit Pfeil 79">
              <a:extLst>
                <a:ext uri="{FF2B5EF4-FFF2-40B4-BE49-F238E27FC236}">
                  <a16:creationId xmlns:a16="http://schemas.microsoft.com/office/drawing/2014/main" id="{21FFAED2-7E36-4E9D-B7CB-BD1ACF73F1B9}"/>
                </a:ext>
              </a:extLst>
            </p:cNvPr>
            <p:cNvCxnSpPr>
              <a:cxnSpLocks/>
            </p:cNvCxnSpPr>
            <p:nvPr/>
          </p:nvCxnSpPr>
          <p:spPr>
            <a:xfrm flipV="1">
              <a:off x="7098769" y="2715448"/>
              <a:ext cx="0" cy="2384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1" name="Ellipse 80">
              <a:extLst>
                <a:ext uri="{FF2B5EF4-FFF2-40B4-BE49-F238E27FC236}">
                  <a16:creationId xmlns:a16="http://schemas.microsoft.com/office/drawing/2014/main" id="{BBA787C6-6F8F-442C-B2FE-0C1577C7DD71}"/>
                </a:ext>
              </a:extLst>
            </p:cNvPr>
            <p:cNvSpPr/>
            <p:nvPr/>
          </p:nvSpPr>
          <p:spPr>
            <a:xfrm>
              <a:off x="5458310" y="351697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82" name="Ellipse 81">
              <a:extLst>
                <a:ext uri="{FF2B5EF4-FFF2-40B4-BE49-F238E27FC236}">
                  <a16:creationId xmlns:a16="http://schemas.microsoft.com/office/drawing/2014/main" id="{29658311-80BC-4CA9-88AE-F4BC89C204CC}"/>
                </a:ext>
              </a:extLst>
            </p:cNvPr>
            <p:cNvSpPr/>
            <p:nvPr/>
          </p:nvSpPr>
          <p:spPr>
            <a:xfrm>
              <a:off x="5944210" y="350753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83" name="Gerade Verbindung mit Pfeil 82">
              <a:extLst>
                <a:ext uri="{FF2B5EF4-FFF2-40B4-BE49-F238E27FC236}">
                  <a16:creationId xmlns:a16="http://schemas.microsoft.com/office/drawing/2014/main" id="{6DDFEE94-FAF8-4ECE-94B0-8B27FF509146}"/>
                </a:ext>
              </a:extLst>
            </p:cNvPr>
            <p:cNvCxnSpPr>
              <a:cxnSpLocks/>
              <a:stCxn id="81" idx="0"/>
            </p:cNvCxnSpPr>
            <p:nvPr/>
          </p:nvCxnSpPr>
          <p:spPr>
            <a:xfrm flipV="1">
              <a:off x="5640018" y="3289876"/>
              <a:ext cx="0" cy="2270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a16="http://schemas.microsoft.com/office/drawing/2014/main" id="{F0BF2922-C823-4842-8D98-79BF85C40A99}"/>
                </a:ext>
              </a:extLst>
            </p:cNvPr>
            <p:cNvCxnSpPr>
              <a:cxnSpLocks/>
            </p:cNvCxnSpPr>
            <p:nvPr/>
          </p:nvCxnSpPr>
          <p:spPr>
            <a:xfrm flipV="1">
              <a:off x="6114802" y="3289876"/>
              <a:ext cx="0" cy="2271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5" name="Ellipse 84">
              <a:extLst>
                <a:ext uri="{FF2B5EF4-FFF2-40B4-BE49-F238E27FC236}">
                  <a16:creationId xmlns:a16="http://schemas.microsoft.com/office/drawing/2014/main" id="{43F7ED39-315F-4F47-BBAC-86E7065C3283}"/>
                </a:ext>
              </a:extLst>
            </p:cNvPr>
            <p:cNvSpPr/>
            <p:nvPr/>
          </p:nvSpPr>
          <p:spPr>
            <a:xfrm>
              <a:off x="6442278" y="352834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86" name="Ellipse 85">
              <a:extLst>
                <a:ext uri="{FF2B5EF4-FFF2-40B4-BE49-F238E27FC236}">
                  <a16:creationId xmlns:a16="http://schemas.microsoft.com/office/drawing/2014/main" id="{2C9A4B19-ED01-4C90-A582-ED97BDA6CF12}"/>
                </a:ext>
              </a:extLst>
            </p:cNvPr>
            <p:cNvSpPr/>
            <p:nvPr/>
          </p:nvSpPr>
          <p:spPr>
            <a:xfrm>
              <a:off x="6928178" y="351890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87" name="Gerade Verbindung mit Pfeil 86">
              <a:extLst>
                <a:ext uri="{FF2B5EF4-FFF2-40B4-BE49-F238E27FC236}">
                  <a16:creationId xmlns:a16="http://schemas.microsoft.com/office/drawing/2014/main" id="{72613463-9F51-43D8-B73F-78531DEFD232}"/>
                </a:ext>
              </a:extLst>
            </p:cNvPr>
            <p:cNvCxnSpPr>
              <a:cxnSpLocks/>
              <a:stCxn id="85" idx="0"/>
            </p:cNvCxnSpPr>
            <p:nvPr/>
          </p:nvCxnSpPr>
          <p:spPr>
            <a:xfrm flipH="1" flipV="1">
              <a:off x="6623985" y="3315852"/>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a:extLst>
                <a:ext uri="{FF2B5EF4-FFF2-40B4-BE49-F238E27FC236}">
                  <a16:creationId xmlns:a16="http://schemas.microsoft.com/office/drawing/2014/main" id="{38F7A497-776A-4EF8-AC50-FDACA5F9317F}"/>
                </a:ext>
              </a:extLst>
            </p:cNvPr>
            <p:cNvCxnSpPr>
              <a:cxnSpLocks/>
            </p:cNvCxnSpPr>
            <p:nvPr/>
          </p:nvCxnSpPr>
          <p:spPr>
            <a:xfrm flipV="1">
              <a:off x="7098770" y="3289876"/>
              <a:ext cx="0" cy="2384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uppieren 88">
            <a:extLst>
              <a:ext uri="{FF2B5EF4-FFF2-40B4-BE49-F238E27FC236}">
                <a16:creationId xmlns:a16="http://schemas.microsoft.com/office/drawing/2014/main" id="{F60081EB-E97C-4C1F-AEF4-73B99968D48C}"/>
              </a:ext>
            </a:extLst>
          </p:cNvPr>
          <p:cNvGrpSpPr/>
          <p:nvPr/>
        </p:nvGrpSpPr>
        <p:grpSpPr>
          <a:xfrm>
            <a:off x="2168481" y="3132818"/>
            <a:ext cx="1043962" cy="832038"/>
            <a:chOff x="5433648" y="1673999"/>
            <a:chExt cx="1870437" cy="2194316"/>
          </a:xfrm>
        </p:grpSpPr>
        <p:sp>
          <p:nvSpPr>
            <p:cNvPr id="90" name="Ellipse 89">
              <a:extLst>
                <a:ext uri="{FF2B5EF4-FFF2-40B4-BE49-F238E27FC236}">
                  <a16:creationId xmlns:a16="http://schemas.microsoft.com/office/drawing/2014/main" id="{7315F6FD-39B9-4577-8061-4857B0C756A3}"/>
                </a:ext>
              </a:extLst>
            </p:cNvPr>
            <p:cNvSpPr/>
            <p:nvPr/>
          </p:nvSpPr>
          <p:spPr>
            <a:xfrm>
              <a:off x="5433648" y="233993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91" name="Ellipse 90">
              <a:extLst>
                <a:ext uri="{FF2B5EF4-FFF2-40B4-BE49-F238E27FC236}">
                  <a16:creationId xmlns:a16="http://schemas.microsoft.com/office/drawing/2014/main" id="{251C6FDE-41EB-46F5-9862-DB2B42D9DCB6}"/>
                </a:ext>
              </a:extLst>
            </p:cNvPr>
            <p:cNvSpPr/>
            <p:nvPr/>
          </p:nvSpPr>
          <p:spPr>
            <a:xfrm>
              <a:off x="6940670" y="2359970"/>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92" name="Ellipse 91">
              <a:extLst>
                <a:ext uri="{FF2B5EF4-FFF2-40B4-BE49-F238E27FC236}">
                  <a16:creationId xmlns:a16="http://schemas.microsoft.com/office/drawing/2014/main" id="{45DFEE29-8E9E-47A0-9483-B205DA55E993}"/>
                </a:ext>
              </a:extLst>
            </p:cNvPr>
            <p:cNvSpPr/>
            <p:nvPr/>
          </p:nvSpPr>
          <p:spPr>
            <a:xfrm>
              <a:off x="5944209" y="235581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93" name="Ellipse 92">
              <a:extLst>
                <a:ext uri="{FF2B5EF4-FFF2-40B4-BE49-F238E27FC236}">
                  <a16:creationId xmlns:a16="http://schemas.microsoft.com/office/drawing/2014/main" id="{29010FFA-221B-4AF7-87CF-F5FAD46C2459}"/>
                </a:ext>
              </a:extLst>
            </p:cNvPr>
            <p:cNvSpPr/>
            <p:nvPr/>
          </p:nvSpPr>
          <p:spPr>
            <a:xfrm>
              <a:off x="6430109" y="2346371"/>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94" name="Rechteck: abgerundete Ecken 93">
              <a:extLst>
                <a:ext uri="{FF2B5EF4-FFF2-40B4-BE49-F238E27FC236}">
                  <a16:creationId xmlns:a16="http://schemas.microsoft.com/office/drawing/2014/main" id="{22546F02-8EE9-4C24-95A0-D9FA3B834440}"/>
                </a:ext>
              </a:extLst>
            </p:cNvPr>
            <p:cNvSpPr/>
            <p:nvPr/>
          </p:nvSpPr>
          <p:spPr>
            <a:xfrm>
              <a:off x="5627686" y="1673999"/>
              <a:ext cx="1507013" cy="3399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5" name="Gerade Verbindung mit Pfeil 94">
              <a:extLst>
                <a:ext uri="{FF2B5EF4-FFF2-40B4-BE49-F238E27FC236}">
                  <a16:creationId xmlns:a16="http://schemas.microsoft.com/office/drawing/2014/main" id="{5A8B03DB-A72C-4B59-93A8-C1180905C0A1}"/>
                </a:ext>
              </a:extLst>
            </p:cNvPr>
            <p:cNvCxnSpPr>
              <a:cxnSpLocks/>
              <a:stCxn id="90" idx="0"/>
            </p:cNvCxnSpPr>
            <p:nvPr/>
          </p:nvCxnSpPr>
          <p:spPr>
            <a:xfrm flipV="1">
              <a:off x="5615356" y="1999964"/>
              <a:ext cx="181707" cy="33996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a:extLst>
                <a:ext uri="{FF2B5EF4-FFF2-40B4-BE49-F238E27FC236}">
                  <a16:creationId xmlns:a16="http://schemas.microsoft.com/office/drawing/2014/main" id="{5ED06244-0345-4D8B-9A44-66D1568FC6F0}"/>
                </a:ext>
              </a:extLst>
            </p:cNvPr>
            <p:cNvCxnSpPr>
              <a:cxnSpLocks/>
              <a:stCxn id="92" idx="0"/>
            </p:cNvCxnSpPr>
            <p:nvPr/>
          </p:nvCxnSpPr>
          <p:spPr>
            <a:xfrm flipV="1">
              <a:off x="6125917" y="1971798"/>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F0042BEB-EC19-4AF0-A818-044BB7B59F3D}"/>
                </a:ext>
              </a:extLst>
            </p:cNvPr>
            <p:cNvCxnSpPr>
              <a:cxnSpLocks/>
            </p:cNvCxnSpPr>
            <p:nvPr/>
          </p:nvCxnSpPr>
          <p:spPr>
            <a:xfrm flipV="1">
              <a:off x="6600701" y="1971798"/>
              <a:ext cx="0" cy="3840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F546FA1E-C34F-448D-9A4F-01771B7917A2}"/>
                </a:ext>
              </a:extLst>
            </p:cNvPr>
            <p:cNvCxnSpPr>
              <a:cxnSpLocks/>
              <a:stCxn id="91" idx="0"/>
            </p:cNvCxnSpPr>
            <p:nvPr/>
          </p:nvCxnSpPr>
          <p:spPr>
            <a:xfrm flipH="1" flipV="1">
              <a:off x="6916009" y="1999964"/>
              <a:ext cx="206369" cy="3600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9" name="Ellipse 98">
              <a:extLst>
                <a:ext uri="{FF2B5EF4-FFF2-40B4-BE49-F238E27FC236}">
                  <a16:creationId xmlns:a16="http://schemas.microsoft.com/office/drawing/2014/main" id="{E6742C84-2701-42A4-B331-AA0BDBC422EB}"/>
                </a:ext>
              </a:extLst>
            </p:cNvPr>
            <p:cNvSpPr/>
            <p:nvPr/>
          </p:nvSpPr>
          <p:spPr>
            <a:xfrm>
              <a:off x="5458309" y="2942547"/>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100" name="Ellipse 99">
              <a:extLst>
                <a:ext uri="{FF2B5EF4-FFF2-40B4-BE49-F238E27FC236}">
                  <a16:creationId xmlns:a16="http://schemas.microsoft.com/office/drawing/2014/main" id="{894E1F99-A7A7-45C1-87EC-CAFF3DA0A98D}"/>
                </a:ext>
              </a:extLst>
            </p:cNvPr>
            <p:cNvSpPr/>
            <p:nvPr/>
          </p:nvSpPr>
          <p:spPr>
            <a:xfrm>
              <a:off x="5944209" y="293310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01" name="Gerade Verbindung mit Pfeil 100">
              <a:extLst>
                <a:ext uri="{FF2B5EF4-FFF2-40B4-BE49-F238E27FC236}">
                  <a16:creationId xmlns:a16="http://schemas.microsoft.com/office/drawing/2014/main" id="{90FA951F-8072-4C35-AEE0-F64A1334C713}"/>
                </a:ext>
              </a:extLst>
            </p:cNvPr>
            <p:cNvCxnSpPr>
              <a:cxnSpLocks/>
              <a:stCxn id="99" idx="0"/>
            </p:cNvCxnSpPr>
            <p:nvPr/>
          </p:nvCxnSpPr>
          <p:spPr>
            <a:xfrm flipV="1">
              <a:off x="5640017" y="2715448"/>
              <a:ext cx="0" cy="2270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Gerade Verbindung mit Pfeil 101">
              <a:extLst>
                <a:ext uri="{FF2B5EF4-FFF2-40B4-BE49-F238E27FC236}">
                  <a16:creationId xmlns:a16="http://schemas.microsoft.com/office/drawing/2014/main" id="{D30718AA-C558-468B-9236-08B0681F19AD}"/>
                </a:ext>
              </a:extLst>
            </p:cNvPr>
            <p:cNvCxnSpPr>
              <a:cxnSpLocks/>
            </p:cNvCxnSpPr>
            <p:nvPr/>
          </p:nvCxnSpPr>
          <p:spPr>
            <a:xfrm flipV="1">
              <a:off x="6114801" y="2715448"/>
              <a:ext cx="0" cy="2271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3" name="Ellipse 102">
              <a:extLst>
                <a:ext uri="{FF2B5EF4-FFF2-40B4-BE49-F238E27FC236}">
                  <a16:creationId xmlns:a16="http://schemas.microsoft.com/office/drawing/2014/main" id="{244B7CAF-6579-493D-BA86-A5D982E0DD79}"/>
                </a:ext>
              </a:extLst>
            </p:cNvPr>
            <p:cNvSpPr/>
            <p:nvPr/>
          </p:nvSpPr>
          <p:spPr>
            <a:xfrm>
              <a:off x="6442277" y="2953917"/>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104" name="Ellipse 103">
              <a:extLst>
                <a:ext uri="{FF2B5EF4-FFF2-40B4-BE49-F238E27FC236}">
                  <a16:creationId xmlns:a16="http://schemas.microsoft.com/office/drawing/2014/main" id="{8119B32A-96AB-4728-ABBA-88FAD89C1CFB}"/>
                </a:ext>
              </a:extLst>
            </p:cNvPr>
            <p:cNvSpPr/>
            <p:nvPr/>
          </p:nvSpPr>
          <p:spPr>
            <a:xfrm>
              <a:off x="6928177" y="294447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05" name="Gerade Verbindung mit Pfeil 104">
              <a:extLst>
                <a:ext uri="{FF2B5EF4-FFF2-40B4-BE49-F238E27FC236}">
                  <a16:creationId xmlns:a16="http://schemas.microsoft.com/office/drawing/2014/main" id="{0EDC1309-4A64-44BE-A550-03DC6C345205}"/>
                </a:ext>
              </a:extLst>
            </p:cNvPr>
            <p:cNvCxnSpPr>
              <a:cxnSpLocks/>
              <a:stCxn id="103" idx="0"/>
            </p:cNvCxnSpPr>
            <p:nvPr/>
          </p:nvCxnSpPr>
          <p:spPr>
            <a:xfrm flipH="1" flipV="1">
              <a:off x="6623984" y="2741424"/>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Gerade Verbindung mit Pfeil 105">
              <a:extLst>
                <a:ext uri="{FF2B5EF4-FFF2-40B4-BE49-F238E27FC236}">
                  <a16:creationId xmlns:a16="http://schemas.microsoft.com/office/drawing/2014/main" id="{B2D7F0AA-5025-463C-9C92-F35F2ACAA003}"/>
                </a:ext>
              </a:extLst>
            </p:cNvPr>
            <p:cNvCxnSpPr>
              <a:cxnSpLocks/>
            </p:cNvCxnSpPr>
            <p:nvPr/>
          </p:nvCxnSpPr>
          <p:spPr>
            <a:xfrm flipV="1">
              <a:off x="7098769" y="2715448"/>
              <a:ext cx="0" cy="2384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7" name="Ellipse 106">
              <a:extLst>
                <a:ext uri="{FF2B5EF4-FFF2-40B4-BE49-F238E27FC236}">
                  <a16:creationId xmlns:a16="http://schemas.microsoft.com/office/drawing/2014/main" id="{2056727F-A664-438A-A6C7-21177AF2A52E}"/>
                </a:ext>
              </a:extLst>
            </p:cNvPr>
            <p:cNvSpPr/>
            <p:nvPr/>
          </p:nvSpPr>
          <p:spPr>
            <a:xfrm>
              <a:off x="5458310" y="351697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108" name="Ellipse 107">
              <a:extLst>
                <a:ext uri="{FF2B5EF4-FFF2-40B4-BE49-F238E27FC236}">
                  <a16:creationId xmlns:a16="http://schemas.microsoft.com/office/drawing/2014/main" id="{19F8B8E1-D91A-4D34-A954-4BF9EBAC6F93}"/>
                </a:ext>
              </a:extLst>
            </p:cNvPr>
            <p:cNvSpPr/>
            <p:nvPr/>
          </p:nvSpPr>
          <p:spPr>
            <a:xfrm>
              <a:off x="5944210" y="350753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09" name="Gerade Verbindung mit Pfeil 108">
              <a:extLst>
                <a:ext uri="{FF2B5EF4-FFF2-40B4-BE49-F238E27FC236}">
                  <a16:creationId xmlns:a16="http://schemas.microsoft.com/office/drawing/2014/main" id="{D45FAD3A-FBD9-400D-A8EE-7E84DB1031BE}"/>
                </a:ext>
              </a:extLst>
            </p:cNvPr>
            <p:cNvCxnSpPr>
              <a:cxnSpLocks/>
              <a:stCxn id="107" idx="0"/>
            </p:cNvCxnSpPr>
            <p:nvPr/>
          </p:nvCxnSpPr>
          <p:spPr>
            <a:xfrm flipV="1">
              <a:off x="5640018" y="3289876"/>
              <a:ext cx="0" cy="2270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Gerade Verbindung mit Pfeil 109">
              <a:extLst>
                <a:ext uri="{FF2B5EF4-FFF2-40B4-BE49-F238E27FC236}">
                  <a16:creationId xmlns:a16="http://schemas.microsoft.com/office/drawing/2014/main" id="{492207E7-C7C3-4BB8-A13B-96383C6D430E}"/>
                </a:ext>
              </a:extLst>
            </p:cNvPr>
            <p:cNvCxnSpPr>
              <a:cxnSpLocks/>
            </p:cNvCxnSpPr>
            <p:nvPr/>
          </p:nvCxnSpPr>
          <p:spPr>
            <a:xfrm flipV="1">
              <a:off x="6114802" y="3289876"/>
              <a:ext cx="0" cy="2271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1" name="Ellipse 110">
              <a:extLst>
                <a:ext uri="{FF2B5EF4-FFF2-40B4-BE49-F238E27FC236}">
                  <a16:creationId xmlns:a16="http://schemas.microsoft.com/office/drawing/2014/main" id="{860DE72E-D8DE-41D0-96D0-6F1FCDEBF9A0}"/>
                </a:ext>
              </a:extLst>
            </p:cNvPr>
            <p:cNvSpPr/>
            <p:nvPr/>
          </p:nvSpPr>
          <p:spPr>
            <a:xfrm>
              <a:off x="6442278" y="352834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112" name="Ellipse 111">
              <a:extLst>
                <a:ext uri="{FF2B5EF4-FFF2-40B4-BE49-F238E27FC236}">
                  <a16:creationId xmlns:a16="http://schemas.microsoft.com/office/drawing/2014/main" id="{B6F95416-65BA-4309-B7E9-8A187FBA78BF}"/>
                </a:ext>
              </a:extLst>
            </p:cNvPr>
            <p:cNvSpPr/>
            <p:nvPr/>
          </p:nvSpPr>
          <p:spPr>
            <a:xfrm>
              <a:off x="6928178" y="3518903"/>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13" name="Gerade Verbindung mit Pfeil 112">
              <a:extLst>
                <a:ext uri="{FF2B5EF4-FFF2-40B4-BE49-F238E27FC236}">
                  <a16:creationId xmlns:a16="http://schemas.microsoft.com/office/drawing/2014/main" id="{93851E23-5931-48ED-B760-2721457FCB7F}"/>
                </a:ext>
              </a:extLst>
            </p:cNvPr>
            <p:cNvCxnSpPr>
              <a:cxnSpLocks/>
              <a:stCxn id="111" idx="0"/>
            </p:cNvCxnSpPr>
            <p:nvPr/>
          </p:nvCxnSpPr>
          <p:spPr>
            <a:xfrm flipH="1" flipV="1">
              <a:off x="6623985" y="3315852"/>
              <a:ext cx="1" cy="21249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Gerade Verbindung mit Pfeil 113">
              <a:extLst>
                <a:ext uri="{FF2B5EF4-FFF2-40B4-BE49-F238E27FC236}">
                  <a16:creationId xmlns:a16="http://schemas.microsoft.com/office/drawing/2014/main" id="{060A030B-89B7-4DF0-B0A1-2F534D297464}"/>
                </a:ext>
              </a:extLst>
            </p:cNvPr>
            <p:cNvCxnSpPr>
              <a:cxnSpLocks/>
            </p:cNvCxnSpPr>
            <p:nvPr/>
          </p:nvCxnSpPr>
          <p:spPr>
            <a:xfrm flipV="1">
              <a:off x="7098770" y="3289876"/>
              <a:ext cx="0" cy="2384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8" name="Gruppieren 117">
            <a:extLst>
              <a:ext uri="{FF2B5EF4-FFF2-40B4-BE49-F238E27FC236}">
                <a16:creationId xmlns:a16="http://schemas.microsoft.com/office/drawing/2014/main" id="{A13D9571-0A92-4672-BF0E-AF0823B2AE06}"/>
              </a:ext>
            </a:extLst>
          </p:cNvPr>
          <p:cNvGrpSpPr/>
          <p:nvPr/>
        </p:nvGrpSpPr>
        <p:grpSpPr>
          <a:xfrm>
            <a:off x="2679876" y="2607949"/>
            <a:ext cx="208813" cy="363114"/>
            <a:chOff x="246185" y="3071446"/>
            <a:chExt cx="363415" cy="679939"/>
          </a:xfrm>
        </p:grpSpPr>
        <p:sp>
          <p:nvSpPr>
            <p:cNvPr id="119" name="Ellipse 118">
              <a:extLst>
                <a:ext uri="{FF2B5EF4-FFF2-40B4-BE49-F238E27FC236}">
                  <a16:creationId xmlns:a16="http://schemas.microsoft.com/office/drawing/2014/main" id="{12C46690-0C65-43CC-9A1E-B00DEBF93DFC}"/>
                </a:ext>
              </a:extLst>
            </p:cNvPr>
            <p:cNvSpPr/>
            <p:nvPr/>
          </p:nvSpPr>
          <p:spPr>
            <a:xfrm>
              <a:off x="246185" y="341141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20" name="Gerade Verbindung mit Pfeil 119">
              <a:extLst>
                <a:ext uri="{FF2B5EF4-FFF2-40B4-BE49-F238E27FC236}">
                  <a16:creationId xmlns:a16="http://schemas.microsoft.com/office/drawing/2014/main" id="{94D239CB-4E21-45FF-AE38-9617833B9E1F}"/>
                </a:ext>
              </a:extLst>
            </p:cNvPr>
            <p:cNvCxnSpPr>
              <a:cxnSpLocks/>
              <a:stCxn id="119" idx="0"/>
            </p:cNvCxnSpPr>
            <p:nvPr/>
          </p:nvCxnSpPr>
          <p:spPr>
            <a:xfrm flipV="1">
              <a:off x="427893" y="3071446"/>
              <a:ext cx="181707" cy="33996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uppieren 120">
            <a:extLst>
              <a:ext uri="{FF2B5EF4-FFF2-40B4-BE49-F238E27FC236}">
                <a16:creationId xmlns:a16="http://schemas.microsoft.com/office/drawing/2014/main" id="{18F86FF5-BD55-4071-9C00-1AB4E3AB4248}"/>
              </a:ext>
            </a:extLst>
          </p:cNvPr>
          <p:cNvGrpSpPr/>
          <p:nvPr/>
        </p:nvGrpSpPr>
        <p:grpSpPr>
          <a:xfrm>
            <a:off x="2957855" y="2197762"/>
            <a:ext cx="208813" cy="363114"/>
            <a:chOff x="246185" y="3071446"/>
            <a:chExt cx="363415" cy="679939"/>
          </a:xfrm>
        </p:grpSpPr>
        <p:sp>
          <p:nvSpPr>
            <p:cNvPr id="122" name="Ellipse 121">
              <a:extLst>
                <a:ext uri="{FF2B5EF4-FFF2-40B4-BE49-F238E27FC236}">
                  <a16:creationId xmlns:a16="http://schemas.microsoft.com/office/drawing/2014/main" id="{8536AB2E-61ED-4B70-BC3A-BB5371DF260E}"/>
                </a:ext>
              </a:extLst>
            </p:cNvPr>
            <p:cNvSpPr/>
            <p:nvPr/>
          </p:nvSpPr>
          <p:spPr>
            <a:xfrm>
              <a:off x="246185" y="3411415"/>
              <a:ext cx="363415" cy="3399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23" name="Gerade Verbindung mit Pfeil 122">
              <a:extLst>
                <a:ext uri="{FF2B5EF4-FFF2-40B4-BE49-F238E27FC236}">
                  <a16:creationId xmlns:a16="http://schemas.microsoft.com/office/drawing/2014/main" id="{2D247052-B3EF-45BD-84B3-F768B97CD913}"/>
                </a:ext>
              </a:extLst>
            </p:cNvPr>
            <p:cNvCxnSpPr>
              <a:cxnSpLocks/>
              <a:stCxn id="122" idx="0"/>
            </p:cNvCxnSpPr>
            <p:nvPr/>
          </p:nvCxnSpPr>
          <p:spPr>
            <a:xfrm flipV="1">
              <a:off x="427893" y="3071446"/>
              <a:ext cx="181707" cy="33996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uppieren 152">
            <a:extLst>
              <a:ext uri="{FF2B5EF4-FFF2-40B4-BE49-F238E27FC236}">
                <a16:creationId xmlns:a16="http://schemas.microsoft.com/office/drawing/2014/main" id="{64714AE5-84EB-4D51-973D-8CD35C9B3C90}"/>
              </a:ext>
            </a:extLst>
          </p:cNvPr>
          <p:cNvGrpSpPr/>
          <p:nvPr/>
        </p:nvGrpSpPr>
        <p:grpSpPr>
          <a:xfrm>
            <a:off x="3786974" y="2217244"/>
            <a:ext cx="213629" cy="373919"/>
            <a:chOff x="3549230" y="1824622"/>
            <a:chExt cx="273326" cy="394686"/>
          </a:xfrm>
        </p:grpSpPr>
        <p:sp>
          <p:nvSpPr>
            <p:cNvPr id="154" name="Ellipse 153">
              <a:extLst>
                <a:ext uri="{FF2B5EF4-FFF2-40B4-BE49-F238E27FC236}">
                  <a16:creationId xmlns:a16="http://schemas.microsoft.com/office/drawing/2014/main" id="{E4AF7978-C49E-4C85-9B0E-467941C69F2B}"/>
                </a:ext>
              </a:extLst>
            </p:cNvPr>
            <p:cNvSpPr/>
            <p:nvPr/>
          </p:nvSpPr>
          <p:spPr>
            <a:xfrm>
              <a:off x="3549230" y="2033971"/>
              <a:ext cx="273326" cy="18533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55" name="Gerade Verbindung mit Pfeil 154">
              <a:extLst>
                <a:ext uri="{FF2B5EF4-FFF2-40B4-BE49-F238E27FC236}">
                  <a16:creationId xmlns:a16="http://schemas.microsoft.com/office/drawing/2014/main" id="{66589A16-DF84-44B4-B823-2272CD465D48}"/>
                </a:ext>
              </a:extLst>
            </p:cNvPr>
            <p:cNvCxnSpPr>
              <a:cxnSpLocks/>
              <a:stCxn id="154" idx="0"/>
            </p:cNvCxnSpPr>
            <p:nvPr/>
          </p:nvCxnSpPr>
          <p:spPr>
            <a:xfrm flipV="1">
              <a:off x="3685894" y="1824622"/>
              <a:ext cx="0" cy="2093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6" name="Gruppieren 155">
            <a:extLst>
              <a:ext uri="{FF2B5EF4-FFF2-40B4-BE49-F238E27FC236}">
                <a16:creationId xmlns:a16="http://schemas.microsoft.com/office/drawing/2014/main" id="{ABF71F6C-EAD3-443C-B370-AF56DE7E1B61}"/>
              </a:ext>
            </a:extLst>
          </p:cNvPr>
          <p:cNvGrpSpPr/>
          <p:nvPr/>
        </p:nvGrpSpPr>
        <p:grpSpPr>
          <a:xfrm>
            <a:off x="3805262" y="2637868"/>
            <a:ext cx="213629" cy="373919"/>
            <a:chOff x="3549230" y="1824622"/>
            <a:chExt cx="273326" cy="394686"/>
          </a:xfrm>
        </p:grpSpPr>
        <p:sp>
          <p:nvSpPr>
            <p:cNvPr id="157" name="Ellipse 156">
              <a:extLst>
                <a:ext uri="{FF2B5EF4-FFF2-40B4-BE49-F238E27FC236}">
                  <a16:creationId xmlns:a16="http://schemas.microsoft.com/office/drawing/2014/main" id="{0C44B320-24D6-4B59-ACF5-421A4C8FD109}"/>
                </a:ext>
              </a:extLst>
            </p:cNvPr>
            <p:cNvSpPr/>
            <p:nvPr/>
          </p:nvSpPr>
          <p:spPr>
            <a:xfrm>
              <a:off x="3549230" y="2033971"/>
              <a:ext cx="273326" cy="18533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58" name="Gerade Verbindung mit Pfeil 157">
              <a:extLst>
                <a:ext uri="{FF2B5EF4-FFF2-40B4-BE49-F238E27FC236}">
                  <a16:creationId xmlns:a16="http://schemas.microsoft.com/office/drawing/2014/main" id="{6512D5FC-F64A-4411-B890-8B419DD1F09C}"/>
                </a:ext>
              </a:extLst>
            </p:cNvPr>
            <p:cNvCxnSpPr>
              <a:cxnSpLocks/>
              <a:stCxn id="157" idx="0"/>
            </p:cNvCxnSpPr>
            <p:nvPr/>
          </p:nvCxnSpPr>
          <p:spPr>
            <a:xfrm flipV="1">
              <a:off x="3685894" y="1824622"/>
              <a:ext cx="0" cy="2093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1" name="Gerade Verbindung mit Pfeil 160">
            <a:extLst>
              <a:ext uri="{FF2B5EF4-FFF2-40B4-BE49-F238E27FC236}">
                <a16:creationId xmlns:a16="http://schemas.microsoft.com/office/drawing/2014/main" id="{1CB30A50-B660-419B-9577-534BC2185E38}"/>
              </a:ext>
            </a:extLst>
          </p:cNvPr>
          <p:cNvCxnSpPr>
            <a:cxnSpLocks/>
          </p:cNvCxnSpPr>
          <p:nvPr/>
        </p:nvCxnSpPr>
        <p:spPr>
          <a:xfrm flipV="1">
            <a:off x="2507306" y="2895864"/>
            <a:ext cx="114283" cy="17933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2" name="Ellipse 161">
            <a:extLst>
              <a:ext uri="{FF2B5EF4-FFF2-40B4-BE49-F238E27FC236}">
                <a16:creationId xmlns:a16="http://schemas.microsoft.com/office/drawing/2014/main" id="{A65D2F69-4F0E-4353-8F73-FC93E8CBC0AF}"/>
              </a:ext>
            </a:extLst>
          </p:cNvPr>
          <p:cNvSpPr/>
          <p:nvPr/>
        </p:nvSpPr>
        <p:spPr>
          <a:xfrm>
            <a:off x="4691964" y="2442453"/>
            <a:ext cx="214085" cy="1393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63" name="Gerade Verbindung mit Pfeil 162">
            <a:extLst>
              <a:ext uri="{FF2B5EF4-FFF2-40B4-BE49-F238E27FC236}">
                <a16:creationId xmlns:a16="http://schemas.microsoft.com/office/drawing/2014/main" id="{4933518E-8821-4A02-9DB7-10F08341D930}"/>
              </a:ext>
            </a:extLst>
          </p:cNvPr>
          <p:cNvCxnSpPr>
            <a:cxnSpLocks/>
            <a:stCxn id="162" idx="0"/>
          </p:cNvCxnSpPr>
          <p:nvPr/>
        </p:nvCxnSpPr>
        <p:spPr>
          <a:xfrm flipH="1" flipV="1">
            <a:off x="4614177" y="2246193"/>
            <a:ext cx="184830" cy="19626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4" name="Ellipse 163">
            <a:extLst>
              <a:ext uri="{FF2B5EF4-FFF2-40B4-BE49-F238E27FC236}">
                <a16:creationId xmlns:a16="http://schemas.microsoft.com/office/drawing/2014/main" id="{01326EA9-625C-4063-8B57-91A751845283}"/>
              </a:ext>
            </a:extLst>
          </p:cNvPr>
          <p:cNvSpPr/>
          <p:nvPr/>
        </p:nvSpPr>
        <p:spPr>
          <a:xfrm>
            <a:off x="5065452" y="2779580"/>
            <a:ext cx="214085" cy="1393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cxnSp>
        <p:nvCxnSpPr>
          <p:cNvPr id="165" name="Gerade Verbindung mit Pfeil 164">
            <a:extLst>
              <a:ext uri="{FF2B5EF4-FFF2-40B4-BE49-F238E27FC236}">
                <a16:creationId xmlns:a16="http://schemas.microsoft.com/office/drawing/2014/main" id="{6D92CB91-FC40-4427-B4EE-E9809F18CEFA}"/>
              </a:ext>
            </a:extLst>
          </p:cNvPr>
          <p:cNvCxnSpPr>
            <a:cxnSpLocks/>
            <a:stCxn id="164" idx="0"/>
          </p:cNvCxnSpPr>
          <p:nvPr/>
        </p:nvCxnSpPr>
        <p:spPr>
          <a:xfrm flipH="1" flipV="1">
            <a:off x="4987665" y="2583320"/>
            <a:ext cx="184830" cy="19626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Gerade Verbindung mit Pfeil 166">
            <a:extLst>
              <a:ext uri="{FF2B5EF4-FFF2-40B4-BE49-F238E27FC236}">
                <a16:creationId xmlns:a16="http://schemas.microsoft.com/office/drawing/2014/main" id="{F1082BC4-5714-46DF-9155-FF633A8F50AC}"/>
              </a:ext>
            </a:extLst>
          </p:cNvPr>
          <p:cNvCxnSpPr>
            <a:cxnSpLocks/>
          </p:cNvCxnSpPr>
          <p:nvPr/>
        </p:nvCxnSpPr>
        <p:spPr>
          <a:xfrm flipH="1" flipV="1">
            <a:off x="5308731" y="2905521"/>
            <a:ext cx="184830" cy="19626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165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BF872D1-3A92-4CC2-8DB1-0F17C780CFA4}"/>
              </a:ext>
            </a:extLst>
          </p:cNvPr>
          <p:cNvSpPr txBox="1"/>
          <p:nvPr/>
        </p:nvSpPr>
        <p:spPr>
          <a:xfrm>
            <a:off x="923754" y="728883"/>
            <a:ext cx="6525491" cy="2862322"/>
          </a:xfrm>
          <a:prstGeom prst="rect">
            <a:avLst/>
          </a:prstGeom>
          <a:noFill/>
        </p:spPr>
        <p:txBody>
          <a:bodyPr wrap="square" rtlCol="0">
            <a:spAutoFit/>
          </a:bodyPr>
          <a:lstStyle/>
          <a:p>
            <a:r>
              <a:rPr lang="en-GB" sz="1800" b="1" dirty="0">
                <a:solidFill>
                  <a:srgbClr val="FFFF00"/>
                </a:solidFill>
              </a:rPr>
              <a:t>UZDEVUMS</a:t>
            </a:r>
          </a:p>
          <a:p>
            <a:endParaRPr lang="en-GB" sz="1800" b="1" dirty="0">
              <a:solidFill>
                <a:srgbClr val="FFFF00"/>
              </a:solidFill>
            </a:endParaRPr>
          </a:p>
          <a:p>
            <a:r>
              <a:rPr lang="en-GB" sz="1800" b="1" dirty="0" err="1">
                <a:solidFill>
                  <a:srgbClr val="FFFF00"/>
                </a:solidFill>
              </a:rPr>
              <a:t>Kādi</a:t>
            </a:r>
            <a:r>
              <a:rPr lang="en-GB" sz="1800" b="1" dirty="0">
                <a:solidFill>
                  <a:srgbClr val="FFFF00"/>
                </a:solidFill>
              </a:rPr>
              <a:t> </a:t>
            </a:r>
            <a:r>
              <a:rPr lang="en-GB" sz="1800" b="1" dirty="0" err="1">
                <a:solidFill>
                  <a:srgbClr val="FFFF00"/>
                </a:solidFill>
              </a:rPr>
              <a:t>ir</a:t>
            </a:r>
            <a:r>
              <a:rPr lang="en-GB" sz="1800" b="1" dirty="0">
                <a:solidFill>
                  <a:srgbClr val="FFFF00"/>
                </a:solidFill>
              </a:rPr>
              <a:t> </a:t>
            </a:r>
            <a:r>
              <a:rPr lang="en-GB" sz="1800" b="1" dirty="0" err="1">
                <a:solidFill>
                  <a:srgbClr val="FFFF00"/>
                </a:solidFill>
              </a:rPr>
              <a:t>izglītojošas</a:t>
            </a:r>
            <a:r>
              <a:rPr lang="en-GB" sz="1800" b="1" dirty="0">
                <a:solidFill>
                  <a:srgbClr val="FFFF00"/>
                </a:solidFill>
              </a:rPr>
              <a:t> </a:t>
            </a:r>
            <a:r>
              <a:rPr lang="en-GB" sz="1800" b="1" dirty="0" err="1">
                <a:solidFill>
                  <a:srgbClr val="FFFF00"/>
                </a:solidFill>
              </a:rPr>
              <a:t>izlaušanās</a:t>
            </a:r>
            <a:r>
              <a:rPr lang="en-GB" sz="1800" b="1" dirty="0">
                <a:solidFill>
                  <a:srgbClr val="FFFF00"/>
                </a:solidFill>
              </a:rPr>
              <a:t> </a:t>
            </a:r>
            <a:r>
              <a:rPr lang="en-GB" sz="1800" b="1" dirty="0" err="1">
                <a:solidFill>
                  <a:srgbClr val="FFFF00"/>
                </a:solidFill>
              </a:rPr>
              <a:t>istabas</a:t>
            </a:r>
            <a:r>
              <a:rPr lang="en-GB" sz="1800" b="1" dirty="0">
                <a:solidFill>
                  <a:srgbClr val="FFFF00"/>
                </a:solidFill>
              </a:rPr>
              <a:t> </a:t>
            </a:r>
            <a:r>
              <a:rPr lang="en-GB" sz="1800" b="1" dirty="0" err="1">
                <a:solidFill>
                  <a:srgbClr val="FFFF00"/>
                </a:solidFill>
              </a:rPr>
              <a:t>spēles</a:t>
            </a:r>
            <a:r>
              <a:rPr lang="en-GB" sz="1800" b="1" dirty="0">
                <a:solidFill>
                  <a:srgbClr val="FFFF00"/>
                </a:solidFill>
              </a:rPr>
              <a:t> </a:t>
            </a:r>
            <a:r>
              <a:rPr lang="en-GB" sz="1800" b="1" dirty="0" err="1">
                <a:solidFill>
                  <a:srgbClr val="FFFF00"/>
                </a:solidFill>
              </a:rPr>
              <a:t>elementi</a:t>
            </a:r>
            <a:r>
              <a:rPr lang="en-GB" sz="1800" b="1" dirty="0">
                <a:solidFill>
                  <a:srgbClr val="FFFF00"/>
                </a:solidFill>
              </a:rPr>
              <a:t>?:</a:t>
            </a:r>
            <a:br>
              <a:rPr lang="en-GB" sz="1800" dirty="0">
                <a:solidFill>
                  <a:srgbClr val="FFFF00"/>
                </a:solidFill>
              </a:rPr>
            </a:br>
            <a:endParaRPr lang="en-GB" sz="1800" dirty="0">
              <a:solidFill>
                <a:srgbClr val="FFFF00"/>
              </a:solidFill>
            </a:endParaRPr>
          </a:p>
          <a:p>
            <a:pPr marL="285750" indent="-285750">
              <a:buFont typeface="Arial" panose="020B0604020202020204" pitchFamily="34" charset="0"/>
              <a:buChar char="•"/>
            </a:pPr>
            <a:r>
              <a:rPr lang="lv-LV" sz="1800" dirty="0">
                <a:solidFill>
                  <a:srgbClr val="FFFF00"/>
                </a:solidFill>
              </a:rPr>
              <a:t>sadarbība, spēles gaita, mīklas un komunikācija</a:t>
            </a:r>
          </a:p>
          <a:p>
            <a:pPr marL="285750" indent="-285750">
              <a:buFont typeface="Arial" panose="020B0604020202020204" pitchFamily="34" charset="0"/>
              <a:buChar char="•"/>
            </a:pPr>
            <a:r>
              <a:rPr lang="lv-LV" sz="1800" dirty="0">
                <a:solidFill>
                  <a:srgbClr val="FFFF00"/>
                </a:solidFill>
              </a:rPr>
              <a:t>sadarbība, stāsti, spēles gaita un mīklas</a:t>
            </a:r>
          </a:p>
          <a:p>
            <a:pPr marL="285750" indent="-285750">
              <a:buFont typeface="Arial" panose="020B0604020202020204" pitchFamily="34" charset="0"/>
              <a:buChar char="•"/>
            </a:pPr>
            <a:r>
              <a:rPr lang="lv-LV" sz="1800" dirty="0">
                <a:solidFill>
                  <a:srgbClr val="FFFF00"/>
                </a:solidFill>
              </a:rPr>
              <a:t>stāsts, spēles gaita, mīklas un spēles aprīkojums</a:t>
            </a:r>
          </a:p>
          <a:p>
            <a:pPr marL="285750" indent="-285750">
              <a:buFont typeface="Arial" panose="020B0604020202020204" pitchFamily="34" charset="0"/>
              <a:buChar char="•"/>
            </a:pPr>
            <a:r>
              <a:rPr lang="lv-LV" sz="1800" dirty="0">
                <a:solidFill>
                  <a:srgbClr val="FFFF00"/>
                </a:solidFill>
              </a:rPr>
              <a:t>stāsts, mīklas, lomas un spēles aprīkojums</a:t>
            </a:r>
          </a:p>
          <a:p>
            <a:pPr marL="285750" indent="-285750">
              <a:buFont typeface="Arial" panose="020B0604020202020204" pitchFamily="34" charset="0"/>
              <a:buChar char="•"/>
            </a:pPr>
            <a:r>
              <a:rPr lang="lv-LV" sz="1800" dirty="0">
                <a:solidFill>
                  <a:srgbClr val="FFFF00"/>
                </a:solidFill>
              </a:rPr>
              <a:t>lomas, mīklas, iedziļināšanās un komunikācija</a:t>
            </a:r>
            <a:endParaRPr lang="en-GB" sz="1800" dirty="0">
              <a:solidFill>
                <a:srgbClr val="FFFF00"/>
              </a:solidFill>
            </a:endParaRPr>
          </a:p>
          <a:p>
            <a:endParaRPr lang="en-GB" sz="1800" dirty="0"/>
          </a:p>
        </p:txBody>
      </p:sp>
      <p:grpSp>
        <p:nvGrpSpPr>
          <p:cNvPr id="6" name="Google Shape;203;p30">
            <a:extLst>
              <a:ext uri="{FF2B5EF4-FFF2-40B4-BE49-F238E27FC236}">
                <a16:creationId xmlns:a16="http://schemas.microsoft.com/office/drawing/2014/main" id="{32C0E848-EA94-4506-805B-37776924FBF8}"/>
              </a:ext>
            </a:extLst>
          </p:cNvPr>
          <p:cNvGrpSpPr/>
          <p:nvPr/>
        </p:nvGrpSpPr>
        <p:grpSpPr>
          <a:xfrm>
            <a:off x="4094400" y="4423496"/>
            <a:ext cx="808500" cy="92100"/>
            <a:chOff x="3570750" y="4704850"/>
            <a:chExt cx="808500" cy="92100"/>
          </a:xfrm>
        </p:grpSpPr>
        <p:sp>
          <p:nvSpPr>
            <p:cNvPr id="7" name="Google Shape;204;p30">
              <a:extLst>
                <a:ext uri="{FF2B5EF4-FFF2-40B4-BE49-F238E27FC236}">
                  <a16:creationId xmlns:a16="http://schemas.microsoft.com/office/drawing/2014/main" id="{AD6FBA63-0C12-4F76-9117-3D493255468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6;p30">
              <a:extLst>
                <a:ext uri="{FF2B5EF4-FFF2-40B4-BE49-F238E27FC236}">
                  <a16:creationId xmlns:a16="http://schemas.microsoft.com/office/drawing/2014/main" id="{82336E66-47CD-4BE1-A104-BEAA74B9277E}"/>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7;p30">
              <a:extLst>
                <a:ext uri="{FF2B5EF4-FFF2-40B4-BE49-F238E27FC236}">
                  <a16:creationId xmlns:a16="http://schemas.microsoft.com/office/drawing/2014/main" id="{4F94FB8E-980B-47D3-AF22-303EEE1AEE09}"/>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5;p30">
              <a:extLst>
                <a:ext uri="{FF2B5EF4-FFF2-40B4-BE49-F238E27FC236}">
                  <a16:creationId xmlns:a16="http://schemas.microsoft.com/office/drawing/2014/main" id="{76020E1C-6F9C-44CB-9A9D-2AEABB7E483D}"/>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1" name="Google Shape;204;p30">
            <a:extLst>
              <a:ext uri="{FF2B5EF4-FFF2-40B4-BE49-F238E27FC236}">
                <a16:creationId xmlns:a16="http://schemas.microsoft.com/office/drawing/2014/main" id="{82CDC2D3-0329-42E4-A398-9C2DD7973703}"/>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4;p30">
            <a:extLst>
              <a:ext uri="{FF2B5EF4-FFF2-40B4-BE49-F238E27FC236}">
                <a16:creationId xmlns:a16="http://schemas.microsoft.com/office/drawing/2014/main" id="{3513598D-B1B6-49A2-A417-8F4B3E6F08B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6AE94F37-CCBF-4D7E-A916-62C3D1D7F683}"/>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76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7073665"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A4:</a:t>
            </a:r>
            <a:br>
              <a:rPr lang="en-GB" dirty="0">
                <a:solidFill>
                  <a:srgbClr val="FFFF00"/>
                </a:solidFill>
              </a:rPr>
            </a:br>
            <a:r>
              <a:rPr lang="lv-LV" dirty="0">
                <a:solidFill>
                  <a:srgbClr val="FFFF00"/>
                </a:solidFill>
              </a:rPr>
              <a:t>Izglītotāja</a:t>
            </a:r>
            <a:r>
              <a:rPr lang="en-GB" dirty="0">
                <a:solidFill>
                  <a:srgbClr val="FFFF00"/>
                </a:solidFill>
              </a:rPr>
              <a:t> </a:t>
            </a:r>
            <a:r>
              <a:rPr lang="en-GB" dirty="0" err="1">
                <a:solidFill>
                  <a:srgbClr val="FFFF00"/>
                </a:solidFill>
              </a:rPr>
              <a:t>loma</a:t>
            </a:r>
            <a:endParaRPr b="1" dirty="0">
              <a:solidFill>
                <a:srgbClr val="FFFF00"/>
              </a:solidFill>
              <a:sym typeface="Montserrat"/>
            </a:endParaRPr>
          </a:p>
        </p:txBody>
      </p:sp>
      <p:grpSp>
        <p:nvGrpSpPr>
          <p:cNvPr id="7" name="Google Shape;203;p30">
            <a:extLst>
              <a:ext uri="{FF2B5EF4-FFF2-40B4-BE49-F238E27FC236}">
                <a16:creationId xmlns:a16="http://schemas.microsoft.com/office/drawing/2014/main" id="{0D3903DC-2EA1-4A4C-9157-C0B6C0ACEC0C}"/>
              </a:ext>
            </a:extLst>
          </p:cNvPr>
          <p:cNvGrpSpPr/>
          <p:nvPr/>
        </p:nvGrpSpPr>
        <p:grpSpPr>
          <a:xfrm>
            <a:off x="4094400" y="4423496"/>
            <a:ext cx="808500" cy="92100"/>
            <a:chOff x="3570750" y="4704850"/>
            <a:chExt cx="808500" cy="92100"/>
          </a:xfrm>
        </p:grpSpPr>
        <p:sp>
          <p:nvSpPr>
            <p:cNvPr id="8" name="Google Shape;204;p30">
              <a:extLst>
                <a:ext uri="{FF2B5EF4-FFF2-40B4-BE49-F238E27FC236}">
                  <a16:creationId xmlns:a16="http://schemas.microsoft.com/office/drawing/2014/main" id="{0223D273-8DCD-4644-A77E-F18D63EDDD8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p30">
              <a:extLst>
                <a:ext uri="{FF2B5EF4-FFF2-40B4-BE49-F238E27FC236}">
                  <a16:creationId xmlns:a16="http://schemas.microsoft.com/office/drawing/2014/main" id="{E241DBD3-2DC5-4F6C-9107-505C8BC60278}"/>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7;p30">
              <a:extLst>
                <a:ext uri="{FF2B5EF4-FFF2-40B4-BE49-F238E27FC236}">
                  <a16:creationId xmlns:a16="http://schemas.microsoft.com/office/drawing/2014/main" id="{40B41F9C-3669-4446-ABB1-4A6156E6863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30">
              <a:extLst>
                <a:ext uri="{FF2B5EF4-FFF2-40B4-BE49-F238E27FC236}">
                  <a16:creationId xmlns:a16="http://schemas.microsoft.com/office/drawing/2014/main" id="{432F42B2-DA56-4D31-B571-0D70C74AF5E8}"/>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6" name="Google Shape;204;p30">
            <a:extLst>
              <a:ext uri="{FF2B5EF4-FFF2-40B4-BE49-F238E27FC236}">
                <a16:creationId xmlns:a16="http://schemas.microsoft.com/office/drawing/2014/main" id="{82A28DBF-B128-4B64-8BEB-74CDA0022F7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4C35DBAA-79A9-4F4F-B1D7-0F22B26F0E0E}"/>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CDE8F145-67F0-4317-B30D-0347A17C374A}"/>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871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6" y="738312"/>
            <a:ext cx="8152789" cy="3041207"/>
          </a:xfrm>
          <a:prstGeom prst="rect">
            <a:avLst/>
          </a:prstGeom>
        </p:spPr>
        <p:txBody>
          <a:bodyPr spcFirstLastPara="1" wrap="square" lIns="91425" tIns="91425" rIns="91425" bIns="91425" anchor="t" anchorCtr="0">
            <a:noAutofit/>
          </a:bodyPr>
          <a:lstStyle/>
          <a:p>
            <a:pPr algn="l"/>
            <a:r>
              <a:rPr lang="lv-LV" b="1" dirty="0">
                <a:solidFill>
                  <a:srgbClr val="FFFF00"/>
                </a:solidFill>
              </a:rPr>
              <a:t>Izglītotāja</a:t>
            </a:r>
            <a:r>
              <a:rPr lang="en-US" b="1" dirty="0">
                <a:solidFill>
                  <a:srgbClr val="FFFF00"/>
                </a:solidFill>
              </a:rPr>
              <a:t> </a:t>
            </a:r>
            <a:r>
              <a:rPr lang="en-US" b="1" dirty="0" err="1">
                <a:solidFill>
                  <a:srgbClr val="FFFF00"/>
                </a:solidFill>
              </a:rPr>
              <a:t>loma</a:t>
            </a:r>
            <a:endParaRPr lang="en-US" b="1" dirty="0">
              <a:solidFill>
                <a:srgbClr val="FFFF00"/>
              </a:solidFill>
            </a:endParaRPr>
          </a:p>
          <a:p>
            <a:pPr algn="l"/>
            <a:endParaRPr lang="en-US" b="1" dirty="0"/>
          </a:p>
          <a:p>
            <a:pPr marL="114300" indent="0" algn="l"/>
            <a:r>
              <a:rPr lang="lv-LV" dirty="0"/>
              <a:t>1. Izlaušanās istabas izveide vai izvēlēšanās no jau esošajām</a:t>
            </a:r>
          </a:p>
          <a:p>
            <a:pPr marL="114300" indent="0" algn="l"/>
            <a:r>
              <a:rPr lang="lv-LV" dirty="0"/>
              <a:t>2. Spēles meistars</a:t>
            </a:r>
          </a:p>
          <a:p>
            <a:pPr marL="114300" indent="0" algn="l"/>
            <a:r>
              <a:rPr lang="lv-LV" dirty="0"/>
              <a:t>3. Starta informācijas sniegšana</a:t>
            </a:r>
          </a:p>
          <a:p>
            <a:pPr marL="114300" indent="0" algn="l"/>
            <a:r>
              <a:rPr lang="lv-LV" dirty="0"/>
              <a:t>4. Netiešu norādījumu sniegšana</a:t>
            </a:r>
          </a:p>
          <a:p>
            <a:pPr marL="114300" indent="0" algn="l"/>
            <a:r>
              <a:rPr lang="lv-LV" dirty="0"/>
              <a:t>5. Apspriešana</a:t>
            </a:r>
            <a:endParaRPr lang="en-US" dirty="0"/>
          </a:p>
          <a:p>
            <a:pPr marL="114300" indent="0" algn="l"/>
            <a:br>
              <a:rPr lang="en-US" b="1" dirty="0"/>
            </a:br>
            <a:br>
              <a:rPr lang="en-US" b="1" dirty="0"/>
            </a:br>
            <a:endParaRPr lang="de-DE" b="1"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17" name="Google Shape;203;p30">
            <a:extLst>
              <a:ext uri="{FF2B5EF4-FFF2-40B4-BE49-F238E27FC236}">
                <a16:creationId xmlns:a16="http://schemas.microsoft.com/office/drawing/2014/main" id="{5A6B62ED-BFB5-4EE8-8671-6AA4283BBB88}"/>
              </a:ext>
            </a:extLst>
          </p:cNvPr>
          <p:cNvGrpSpPr/>
          <p:nvPr/>
        </p:nvGrpSpPr>
        <p:grpSpPr>
          <a:xfrm>
            <a:off x="4094400" y="4423496"/>
            <a:ext cx="808500" cy="92100"/>
            <a:chOff x="3570750" y="4704850"/>
            <a:chExt cx="808500" cy="92100"/>
          </a:xfrm>
        </p:grpSpPr>
        <p:sp>
          <p:nvSpPr>
            <p:cNvPr id="124" name="Google Shape;204;p30">
              <a:extLst>
                <a:ext uri="{FF2B5EF4-FFF2-40B4-BE49-F238E27FC236}">
                  <a16:creationId xmlns:a16="http://schemas.microsoft.com/office/drawing/2014/main" id="{FED2B7E4-7891-4A59-AC9A-C45F47FA6076}"/>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6;p30">
              <a:extLst>
                <a:ext uri="{FF2B5EF4-FFF2-40B4-BE49-F238E27FC236}">
                  <a16:creationId xmlns:a16="http://schemas.microsoft.com/office/drawing/2014/main" id="{D6163E64-D6C9-4782-86AA-F2A7CE4288F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p30">
              <a:extLst>
                <a:ext uri="{FF2B5EF4-FFF2-40B4-BE49-F238E27FC236}">
                  <a16:creationId xmlns:a16="http://schemas.microsoft.com/office/drawing/2014/main" id="{2F2C8B43-7D9B-4573-AE90-6A7C8F283698}"/>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5;p30">
              <a:extLst>
                <a:ext uri="{FF2B5EF4-FFF2-40B4-BE49-F238E27FC236}">
                  <a16:creationId xmlns:a16="http://schemas.microsoft.com/office/drawing/2014/main" id="{067806F9-4DEB-49BF-9CDC-0C2D1C66341D}"/>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28" name="Google Shape;204;p30">
            <a:extLst>
              <a:ext uri="{FF2B5EF4-FFF2-40B4-BE49-F238E27FC236}">
                <a16:creationId xmlns:a16="http://schemas.microsoft.com/office/drawing/2014/main" id="{DE746D8B-DC61-405E-A3C6-585250846353}"/>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4;p30">
            <a:extLst>
              <a:ext uri="{FF2B5EF4-FFF2-40B4-BE49-F238E27FC236}">
                <a16:creationId xmlns:a16="http://schemas.microsoft.com/office/drawing/2014/main" id="{8A5A54EB-A571-4986-992C-9214468DD94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4;p30">
            <a:extLst>
              <a:ext uri="{FF2B5EF4-FFF2-40B4-BE49-F238E27FC236}">
                <a16:creationId xmlns:a16="http://schemas.microsoft.com/office/drawing/2014/main" id="{A9DE4D4D-B5FF-4CB0-AD04-F368E1B1D0B1}"/>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84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6" y="738312"/>
            <a:ext cx="8152789" cy="3041207"/>
          </a:xfrm>
          <a:prstGeom prst="rect">
            <a:avLst/>
          </a:prstGeom>
        </p:spPr>
        <p:txBody>
          <a:bodyPr spcFirstLastPara="1" wrap="square" lIns="91425" tIns="91425" rIns="91425" bIns="91425" anchor="t" anchorCtr="0">
            <a:noAutofit/>
          </a:bodyPr>
          <a:lstStyle/>
          <a:p>
            <a:pPr marL="114300" indent="0" algn="l"/>
            <a:r>
              <a:rPr lang="en-US" b="1" dirty="0">
                <a:solidFill>
                  <a:srgbClr val="FFFF00"/>
                </a:solidFill>
              </a:rPr>
              <a:t>Lai pats </a:t>
            </a:r>
            <a:r>
              <a:rPr lang="en-US" b="1" dirty="0" err="1">
                <a:solidFill>
                  <a:srgbClr val="FFFF00"/>
                </a:solidFill>
              </a:rPr>
              <a:t>radītu</a:t>
            </a:r>
            <a:r>
              <a:rPr lang="en-US" b="1" dirty="0">
                <a:solidFill>
                  <a:srgbClr val="FFFF00"/>
                </a:solidFill>
              </a:rPr>
              <a:t> </a:t>
            </a:r>
            <a:r>
              <a:rPr lang="en-US" b="1" dirty="0" err="1">
                <a:solidFill>
                  <a:srgbClr val="FFFF00"/>
                </a:solidFill>
              </a:rPr>
              <a:t>izlaušanās</a:t>
            </a:r>
            <a:r>
              <a:rPr lang="en-US" b="1" dirty="0">
                <a:solidFill>
                  <a:srgbClr val="FFFF00"/>
                </a:solidFill>
              </a:rPr>
              <a:t> </a:t>
            </a:r>
            <a:r>
              <a:rPr lang="en-US" b="1" dirty="0" err="1">
                <a:solidFill>
                  <a:srgbClr val="FFFF00"/>
                </a:solidFill>
              </a:rPr>
              <a:t>istabas</a:t>
            </a:r>
            <a:r>
              <a:rPr lang="en-US" b="1" dirty="0">
                <a:solidFill>
                  <a:srgbClr val="FFFF00"/>
                </a:solidFill>
              </a:rPr>
              <a:t> </a:t>
            </a:r>
            <a:r>
              <a:rPr lang="en-US" dirty="0"/>
              <a:t>var </a:t>
            </a:r>
            <a:r>
              <a:rPr lang="en-US" dirty="0" err="1"/>
              <a:t>izmantot</a:t>
            </a:r>
            <a:r>
              <a:rPr lang="en-US" dirty="0"/>
              <a:t>:</a:t>
            </a:r>
          </a:p>
          <a:p>
            <a:pPr marL="400050" indent="-285750" algn="l">
              <a:buFont typeface="Arial" panose="020B0604020202020204" pitchFamily="34" charset="0"/>
              <a:buChar char="•"/>
            </a:pPr>
            <a:endParaRPr lang="en-US" dirty="0"/>
          </a:p>
          <a:p>
            <a:pPr algn="l">
              <a:buFont typeface="Arial" panose="020B0604020202020204" pitchFamily="34" charset="0"/>
              <a:buChar char="•"/>
            </a:pPr>
            <a:r>
              <a:rPr lang="en-US" dirty="0" err="1"/>
              <a:t>mājaslapas</a:t>
            </a:r>
            <a:r>
              <a:rPr lang="en-US" dirty="0"/>
              <a:t>, </a:t>
            </a:r>
            <a:r>
              <a:rPr lang="en-US" dirty="0" err="1"/>
              <a:t>piemēram</a:t>
            </a:r>
            <a:r>
              <a:rPr lang="en-US" dirty="0"/>
              <a:t>, </a:t>
            </a:r>
            <a:r>
              <a:rPr lang="en-US" dirty="0" err="1"/>
              <a:t>izstrādāt</a:t>
            </a:r>
            <a:r>
              <a:rPr lang="en-US" dirty="0"/>
              <a:t> </a:t>
            </a:r>
            <a:r>
              <a:rPr lang="en-US" dirty="0" err="1"/>
              <a:t>izmantojot</a:t>
            </a:r>
            <a:r>
              <a:rPr lang="en-US" dirty="0"/>
              <a:t> WordPress, </a:t>
            </a:r>
          </a:p>
          <a:p>
            <a:pPr algn="l">
              <a:buFont typeface="Arial" panose="020B0604020202020204" pitchFamily="34" charset="0"/>
              <a:buChar char="•"/>
            </a:pPr>
            <a:r>
              <a:rPr lang="en-US" dirty="0"/>
              <a:t>ZOOM </a:t>
            </a:r>
            <a:r>
              <a:rPr lang="en-US" dirty="0" err="1"/>
              <a:t>vai</a:t>
            </a:r>
            <a:r>
              <a:rPr lang="en-US" dirty="0"/>
              <a:t> </a:t>
            </a:r>
            <a:r>
              <a:rPr lang="en-US" dirty="0" err="1"/>
              <a:t>citu</a:t>
            </a:r>
            <a:r>
              <a:rPr lang="en-US" dirty="0"/>
              <a:t> </a:t>
            </a:r>
            <a:r>
              <a:rPr lang="en-US" dirty="0" err="1"/>
              <a:t>konferenču</a:t>
            </a:r>
            <a:r>
              <a:rPr lang="en-US" dirty="0"/>
              <a:t> </a:t>
            </a:r>
            <a:r>
              <a:rPr lang="en-US" dirty="0" err="1"/>
              <a:t>rīku</a:t>
            </a:r>
            <a:r>
              <a:rPr lang="en-US" dirty="0"/>
              <a:t>, </a:t>
            </a:r>
            <a:r>
              <a:rPr lang="en-US" dirty="0" err="1"/>
              <a:t>kurā</a:t>
            </a:r>
            <a:r>
              <a:rPr lang="en-US" dirty="0"/>
              <a:t> </a:t>
            </a:r>
            <a:r>
              <a:rPr lang="en-US" dirty="0" err="1"/>
              <a:t>tiek</a:t>
            </a:r>
            <a:r>
              <a:rPr lang="en-US" dirty="0"/>
              <a:t> </a:t>
            </a:r>
            <a:r>
              <a:rPr lang="en-US" dirty="0" err="1"/>
              <a:t>rādīta</a:t>
            </a:r>
            <a:r>
              <a:rPr lang="en-US" dirty="0"/>
              <a:t> </a:t>
            </a:r>
            <a:r>
              <a:rPr lang="en-US" dirty="0" err="1"/>
              <a:t>prezentācija</a:t>
            </a:r>
            <a:r>
              <a:rPr lang="en-US" dirty="0"/>
              <a:t>;</a:t>
            </a:r>
          </a:p>
          <a:p>
            <a:pPr algn="l">
              <a:buFont typeface="Arial" panose="020B0604020202020204" pitchFamily="34" charset="0"/>
              <a:buChar char="•"/>
            </a:pPr>
            <a:r>
              <a:rPr lang="en-US" dirty="0"/>
              <a:t>Google </a:t>
            </a:r>
            <a:r>
              <a:rPr lang="en-US" dirty="0" err="1"/>
              <a:t>veidlapas</a:t>
            </a:r>
            <a:r>
              <a:rPr lang="en-US" dirty="0"/>
              <a:t> </a:t>
            </a:r>
            <a:r>
              <a:rPr lang="en-US" dirty="0" err="1"/>
              <a:t>vai</a:t>
            </a:r>
            <a:r>
              <a:rPr lang="en-US" dirty="0"/>
              <a:t> Google </a:t>
            </a:r>
            <a:r>
              <a:rPr lang="en-US" dirty="0" err="1"/>
              <a:t>slaidus</a:t>
            </a:r>
            <a:endParaRPr lang="en-US"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17" name="Google Shape;203;p30">
            <a:extLst>
              <a:ext uri="{FF2B5EF4-FFF2-40B4-BE49-F238E27FC236}">
                <a16:creationId xmlns:a16="http://schemas.microsoft.com/office/drawing/2014/main" id="{5A6B62ED-BFB5-4EE8-8671-6AA4283BBB88}"/>
              </a:ext>
            </a:extLst>
          </p:cNvPr>
          <p:cNvGrpSpPr/>
          <p:nvPr/>
        </p:nvGrpSpPr>
        <p:grpSpPr>
          <a:xfrm>
            <a:off x="4094400" y="4423496"/>
            <a:ext cx="808500" cy="92100"/>
            <a:chOff x="3570750" y="4704850"/>
            <a:chExt cx="808500" cy="92100"/>
          </a:xfrm>
        </p:grpSpPr>
        <p:sp>
          <p:nvSpPr>
            <p:cNvPr id="124" name="Google Shape;204;p30">
              <a:extLst>
                <a:ext uri="{FF2B5EF4-FFF2-40B4-BE49-F238E27FC236}">
                  <a16:creationId xmlns:a16="http://schemas.microsoft.com/office/drawing/2014/main" id="{FED2B7E4-7891-4A59-AC9A-C45F47FA6076}"/>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6;p30">
              <a:extLst>
                <a:ext uri="{FF2B5EF4-FFF2-40B4-BE49-F238E27FC236}">
                  <a16:creationId xmlns:a16="http://schemas.microsoft.com/office/drawing/2014/main" id="{D6163E64-D6C9-4782-86AA-F2A7CE4288F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p30">
              <a:extLst>
                <a:ext uri="{FF2B5EF4-FFF2-40B4-BE49-F238E27FC236}">
                  <a16:creationId xmlns:a16="http://schemas.microsoft.com/office/drawing/2014/main" id="{2F2C8B43-7D9B-4573-AE90-6A7C8F283698}"/>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5;p30">
              <a:extLst>
                <a:ext uri="{FF2B5EF4-FFF2-40B4-BE49-F238E27FC236}">
                  <a16:creationId xmlns:a16="http://schemas.microsoft.com/office/drawing/2014/main" id="{067806F9-4DEB-49BF-9CDC-0C2D1C66341D}"/>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28" name="Google Shape;204;p30">
            <a:extLst>
              <a:ext uri="{FF2B5EF4-FFF2-40B4-BE49-F238E27FC236}">
                <a16:creationId xmlns:a16="http://schemas.microsoft.com/office/drawing/2014/main" id="{DE746D8B-DC61-405E-A3C6-585250846353}"/>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4;p30">
            <a:extLst>
              <a:ext uri="{FF2B5EF4-FFF2-40B4-BE49-F238E27FC236}">
                <a16:creationId xmlns:a16="http://schemas.microsoft.com/office/drawing/2014/main" id="{8A5A54EB-A571-4986-992C-9214468DD94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4;p30">
            <a:extLst>
              <a:ext uri="{FF2B5EF4-FFF2-40B4-BE49-F238E27FC236}">
                <a16:creationId xmlns:a16="http://schemas.microsoft.com/office/drawing/2014/main" id="{A9DE4D4D-B5FF-4CB0-AD04-F368E1B1D0B1}"/>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920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6" y="738312"/>
            <a:ext cx="8152789" cy="3041207"/>
          </a:xfrm>
          <a:prstGeom prst="rect">
            <a:avLst/>
          </a:prstGeom>
        </p:spPr>
        <p:txBody>
          <a:bodyPr spcFirstLastPara="1" wrap="square" lIns="91425" tIns="91425" rIns="91425" bIns="91425" anchor="t" anchorCtr="0">
            <a:noAutofit/>
          </a:bodyPr>
          <a:lstStyle/>
          <a:p>
            <a:pPr marL="114300" indent="0" algn="l"/>
            <a:r>
              <a:rPr lang="lv-LV" b="1" dirty="0">
                <a:solidFill>
                  <a:srgbClr val="FFFF00"/>
                </a:solidFill>
              </a:rPr>
              <a:t>Izglītojošas izlaušanās istabas izstrādes soļi</a:t>
            </a:r>
            <a:endParaRPr lang="en-US" b="1" dirty="0">
              <a:solidFill>
                <a:srgbClr val="FFFF00"/>
              </a:solidFill>
            </a:endParaRPr>
          </a:p>
          <a:p>
            <a:pPr marL="114300" indent="0" algn="l"/>
            <a:endParaRPr lang="en-US" b="1" dirty="0"/>
          </a:p>
          <a:p>
            <a:pPr algn="l">
              <a:buFont typeface="Arial" panose="020B0604020202020204" pitchFamily="34" charset="0"/>
              <a:buChar char="•"/>
            </a:pPr>
            <a:r>
              <a:rPr lang="en-US" dirty="0" err="1"/>
              <a:t>Izvēlies</a:t>
            </a:r>
            <a:r>
              <a:rPr lang="en-US" dirty="0"/>
              <a:t> </a:t>
            </a:r>
            <a:r>
              <a:rPr lang="en-US" dirty="0" err="1"/>
              <a:t>tēmu</a:t>
            </a:r>
            <a:endParaRPr lang="en-US" dirty="0"/>
          </a:p>
          <a:p>
            <a:pPr algn="l">
              <a:buFont typeface="Arial" panose="020B0604020202020204" pitchFamily="34" charset="0"/>
              <a:buChar char="•"/>
            </a:pPr>
            <a:r>
              <a:rPr lang="lv-LV" dirty="0"/>
              <a:t>Izvēlies gala mērķi (kāda būs problēma, kas jāatrisina — izmantojot vairākus mazus uzdevums)</a:t>
            </a:r>
          </a:p>
          <a:p>
            <a:pPr algn="l">
              <a:buFont typeface="Arial" panose="020B0604020202020204" pitchFamily="34" charset="0"/>
              <a:buChar char="•"/>
            </a:pPr>
            <a:r>
              <a:rPr lang="en-US" dirty="0" err="1"/>
              <a:t>Iestati</a:t>
            </a:r>
            <a:r>
              <a:rPr lang="en-US" dirty="0"/>
              <a:t> </a:t>
            </a:r>
            <a:r>
              <a:rPr lang="en-US" dirty="0" err="1"/>
              <a:t>darbības</a:t>
            </a:r>
            <a:r>
              <a:rPr lang="en-US" dirty="0"/>
              <a:t> </a:t>
            </a:r>
            <a:r>
              <a:rPr lang="en-US" dirty="0" err="1"/>
              <a:t>vietu</a:t>
            </a:r>
            <a:r>
              <a:rPr lang="en-US" dirty="0"/>
              <a:t>/</a:t>
            </a:r>
            <a:r>
              <a:rPr lang="en-US" dirty="0" err="1"/>
              <a:t>ainu</a:t>
            </a:r>
            <a:endParaRPr lang="en-US" dirty="0"/>
          </a:p>
          <a:p>
            <a:pPr algn="l">
              <a:buFont typeface="Arial" panose="020B0604020202020204" pitchFamily="34" charset="0"/>
              <a:buChar char="•"/>
            </a:pPr>
            <a:r>
              <a:rPr lang="lv-LV" dirty="0"/>
              <a:t>Izlem par mazo mīklu tēmām, kuras dalībnieki risinās (un, ko viņi nopelnīs, tās atrisinot)</a:t>
            </a:r>
          </a:p>
          <a:p>
            <a:pPr algn="l">
              <a:buFont typeface="Arial" panose="020B0604020202020204" pitchFamily="34" charset="0"/>
              <a:buChar char="•"/>
            </a:pPr>
            <a:r>
              <a:rPr lang="en-US" dirty="0" err="1"/>
              <a:t>Izveido</a:t>
            </a:r>
            <a:r>
              <a:rPr lang="en-US" dirty="0"/>
              <a:t> </a:t>
            </a:r>
            <a:r>
              <a:rPr lang="en-US" dirty="0" err="1"/>
              <a:t>mazās</a:t>
            </a:r>
            <a:r>
              <a:rPr lang="en-US" dirty="0"/>
              <a:t> </a:t>
            </a:r>
            <a:r>
              <a:rPr lang="en-US" dirty="0" err="1"/>
              <a:t>mīklas</a:t>
            </a:r>
            <a:endParaRPr lang="en-US" dirty="0"/>
          </a:p>
          <a:p>
            <a:pPr algn="l">
              <a:buFont typeface="Arial" panose="020B0604020202020204" pitchFamily="34" charset="0"/>
              <a:buChar char="•"/>
            </a:pPr>
            <a:r>
              <a:rPr lang="lv-LV" dirty="0"/>
              <a:t>Izveido atbilžu lapas un/vai atbilžu taustiņus</a:t>
            </a:r>
            <a:br>
              <a:rPr lang="en-US" b="1" dirty="0"/>
            </a:br>
            <a:br>
              <a:rPr lang="en-US" b="1" dirty="0"/>
            </a:br>
            <a:endParaRPr lang="de-DE" b="1"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17" name="Google Shape;203;p30">
            <a:extLst>
              <a:ext uri="{FF2B5EF4-FFF2-40B4-BE49-F238E27FC236}">
                <a16:creationId xmlns:a16="http://schemas.microsoft.com/office/drawing/2014/main" id="{5A6B62ED-BFB5-4EE8-8671-6AA4283BBB88}"/>
              </a:ext>
            </a:extLst>
          </p:cNvPr>
          <p:cNvGrpSpPr/>
          <p:nvPr/>
        </p:nvGrpSpPr>
        <p:grpSpPr>
          <a:xfrm>
            <a:off x="4094400" y="4423496"/>
            <a:ext cx="808500" cy="92100"/>
            <a:chOff x="3570750" y="4704850"/>
            <a:chExt cx="808500" cy="92100"/>
          </a:xfrm>
        </p:grpSpPr>
        <p:sp>
          <p:nvSpPr>
            <p:cNvPr id="124" name="Google Shape;204;p30">
              <a:extLst>
                <a:ext uri="{FF2B5EF4-FFF2-40B4-BE49-F238E27FC236}">
                  <a16:creationId xmlns:a16="http://schemas.microsoft.com/office/drawing/2014/main" id="{FED2B7E4-7891-4A59-AC9A-C45F47FA6076}"/>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6;p30">
              <a:extLst>
                <a:ext uri="{FF2B5EF4-FFF2-40B4-BE49-F238E27FC236}">
                  <a16:creationId xmlns:a16="http://schemas.microsoft.com/office/drawing/2014/main" id="{D6163E64-D6C9-4782-86AA-F2A7CE4288F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p30">
              <a:extLst>
                <a:ext uri="{FF2B5EF4-FFF2-40B4-BE49-F238E27FC236}">
                  <a16:creationId xmlns:a16="http://schemas.microsoft.com/office/drawing/2014/main" id="{2F2C8B43-7D9B-4573-AE90-6A7C8F283698}"/>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5;p30">
              <a:extLst>
                <a:ext uri="{FF2B5EF4-FFF2-40B4-BE49-F238E27FC236}">
                  <a16:creationId xmlns:a16="http://schemas.microsoft.com/office/drawing/2014/main" id="{067806F9-4DEB-49BF-9CDC-0C2D1C66341D}"/>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28" name="Google Shape;204;p30">
            <a:extLst>
              <a:ext uri="{FF2B5EF4-FFF2-40B4-BE49-F238E27FC236}">
                <a16:creationId xmlns:a16="http://schemas.microsoft.com/office/drawing/2014/main" id="{DE746D8B-DC61-405E-A3C6-585250846353}"/>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4;p30">
            <a:extLst>
              <a:ext uri="{FF2B5EF4-FFF2-40B4-BE49-F238E27FC236}">
                <a16:creationId xmlns:a16="http://schemas.microsoft.com/office/drawing/2014/main" id="{8A5A54EB-A571-4986-992C-9214468DD94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4;p30">
            <a:extLst>
              <a:ext uri="{FF2B5EF4-FFF2-40B4-BE49-F238E27FC236}">
                <a16:creationId xmlns:a16="http://schemas.microsoft.com/office/drawing/2014/main" id="{A9DE4D4D-B5FF-4CB0-AD04-F368E1B1D0B1}"/>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hteck 11">
            <a:extLst>
              <a:ext uri="{FF2B5EF4-FFF2-40B4-BE49-F238E27FC236}">
                <a16:creationId xmlns:a16="http://schemas.microsoft.com/office/drawing/2014/main" id="{EA7C02C8-E040-49AF-81C5-F0A7645C25E2}"/>
              </a:ext>
            </a:extLst>
          </p:cNvPr>
          <p:cNvSpPr/>
          <p:nvPr/>
        </p:nvSpPr>
        <p:spPr>
          <a:xfrm>
            <a:off x="117231" y="3858048"/>
            <a:ext cx="8862646" cy="276999"/>
          </a:xfrm>
          <a:prstGeom prst="rect">
            <a:avLst/>
          </a:prstGeom>
        </p:spPr>
        <p:txBody>
          <a:bodyPr wrap="square">
            <a:spAutoFit/>
          </a:bodyPr>
          <a:lstStyle/>
          <a:p>
            <a:r>
              <a:rPr lang="en-US" sz="1200" dirty="0">
                <a:solidFill>
                  <a:srgbClr val="FFFF00"/>
                </a:solidFill>
              </a:rPr>
              <a:t>Learning Hypothesis (2023): https://learninghypothesis.com/how-to-create-a-digital-escape-room/</a:t>
            </a:r>
            <a:endParaRPr lang="de-DE" sz="1200" dirty="0">
              <a:solidFill>
                <a:srgbClr val="FFFF00"/>
              </a:solidFill>
            </a:endParaRPr>
          </a:p>
        </p:txBody>
      </p:sp>
    </p:spTree>
    <p:extLst>
      <p:ext uri="{BB962C8B-B14F-4D97-AF65-F5344CB8AC3E}">
        <p14:creationId xmlns:p14="http://schemas.microsoft.com/office/powerpoint/2010/main" val="4228525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flipH="1">
            <a:off x="719998" y="1233175"/>
            <a:ext cx="5298021" cy="14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 </a:t>
            </a:r>
            <a:r>
              <a:rPr lang="en-GB" dirty="0" err="1"/>
              <a:t>Apguves</a:t>
            </a:r>
            <a:r>
              <a:rPr lang="en-GB" dirty="0"/>
              <a:t> </a:t>
            </a:r>
            <a:r>
              <a:rPr lang="en-GB" dirty="0" err="1"/>
              <a:t>fāze</a:t>
            </a:r>
            <a:endParaRPr dirty="0"/>
          </a:p>
        </p:txBody>
      </p:sp>
      <p:cxnSp>
        <p:nvCxnSpPr>
          <p:cNvPr id="263" name="Google Shape;263;p33"/>
          <p:cNvCxnSpPr/>
          <p:nvPr/>
        </p:nvCxnSpPr>
        <p:spPr>
          <a:xfrm>
            <a:off x="722027" y="27154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Untertitel 2">
            <a:extLst>
              <a:ext uri="{FF2B5EF4-FFF2-40B4-BE49-F238E27FC236}">
                <a16:creationId xmlns:a16="http://schemas.microsoft.com/office/drawing/2014/main" id="{344A6B59-5E9A-45D6-A410-ECDC4CE3AB3C}"/>
              </a:ext>
            </a:extLst>
          </p:cNvPr>
          <p:cNvSpPr>
            <a:spLocks noGrp="1"/>
          </p:cNvSpPr>
          <p:nvPr>
            <p:ph type="subTitle" idx="1"/>
          </p:nvPr>
        </p:nvSpPr>
        <p:spPr/>
        <p:txBody>
          <a:bodyPr/>
          <a:lstStyle/>
          <a:p>
            <a:r>
              <a:rPr lang="de-DE" dirty="0" err="1">
                <a:solidFill>
                  <a:srgbClr val="FFFF00"/>
                </a:solidFill>
              </a:rPr>
              <a:t>Darbs</a:t>
            </a:r>
            <a:r>
              <a:rPr lang="de-DE" dirty="0">
                <a:solidFill>
                  <a:srgbClr val="FFFF00"/>
                </a:solidFill>
              </a:rPr>
              <a:t> </a:t>
            </a:r>
            <a:r>
              <a:rPr lang="de-DE" dirty="0" err="1">
                <a:solidFill>
                  <a:srgbClr val="FFFF00"/>
                </a:solidFill>
              </a:rPr>
              <a:t>grupās</a:t>
            </a:r>
            <a:endParaRPr lang="de-DE" dirty="0">
              <a:solidFill>
                <a:srgbClr val="FFFF00"/>
              </a:solidFill>
            </a:endParaRPr>
          </a:p>
        </p:txBody>
      </p:sp>
      <p:grpSp>
        <p:nvGrpSpPr>
          <p:cNvPr id="5" name="Google Shape;203;p30">
            <a:extLst>
              <a:ext uri="{FF2B5EF4-FFF2-40B4-BE49-F238E27FC236}">
                <a16:creationId xmlns:a16="http://schemas.microsoft.com/office/drawing/2014/main" id="{16D15D9F-99CD-493F-B2A4-48D89363E37A}"/>
              </a:ext>
            </a:extLst>
          </p:cNvPr>
          <p:cNvGrpSpPr/>
          <p:nvPr/>
        </p:nvGrpSpPr>
        <p:grpSpPr>
          <a:xfrm>
            <a:off x="4094400" y="4423496"/>
            <a:ext cx="808500" cy="92100"/>
            <a:chOff x="3570750" y="4704850"/>
            <a:chExt cx="808500" cy="92100"/>
          </a:xfrm>
        </p:grpSpPr>
        <p:sp>
          <p:nvSpPr>
            <p:cNvPr id="6" name="Google Shape;204;p30">
              <a:extLst>
                <a:ext uri="{FF2B5EF4-FFF2-40B4-BE49-F238E27FC236}">
                  <a16:creationId xmlns:a16="http://schemas.microsoft.com/office/drawing/2014/main" id="{8CD910FE-E539-4AC3-B9C6-E4FDCC80BED6}"/>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6;p30">
              <a:extLst>
                <a:ext uri="{FF2B5EF4-FFF2-40B4-BE49-F238E27FC236}">
                  <a16:creationId xmlns:a16="http://schemas.microsoft.com/office/drawing/2014/main" id="{865535BA-C933-4F79-8FD0-C20DCFACC147}"/>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7;p30">
              <a:extLst>
                <a:ext uri="{FF2B5EF4-FFF2-40B4-BE49-F238E27FC236}">
                  <a16:creationId xmlns:a16="http://schemas.microsoft.com/office/drawing/2014/main" id="{18F9F838-CB59-4F6C-AB56-387E0BF7111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5;p30">
              <a:extLst>
                <a:ext uri="{FF2B5EF4-FFF2-40B4-BE49-F238E27FC236}">
                  <a16:creationId xmlns:a16="http://schemas.microsoft.com/office/drawing/2014/main" id="{057D04FB-A631-4772-88B7-AAAD84AF5B63}"/>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0" name="Google Shape;204;p30">
            <a:extLst>
              <a:ext uri="{FF2B5EF4-FFF2-40B4-BE49-F238E27FC236}">
                <a16:creationId xmlns:a16="http://schemas.microsoft.com/office/drawing/2014/main" id="{C56F80C5-7232-47A3-A672-27DDD162D654}"/>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4;p30">
            <a:extLst>
              <a:ext uri="{FF2B5EF4-FFF2-40B4-BE49-F238E27FC236}">
                <a16:creationId xmlns:a16="http://schemas.microsoft.com/office/drawing/2014/main" id="{A87DEF4B-CB82-4848-AC55-B71D56402F97}"/>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4;p30">
            <a:extLst>
              <a:ext uri="{FF2B5EF4-FFF2-40B4-BE49-F238E27FC236}">
                <a16:creationId xmlns:a16="http://schemas.microsoft.com/office/drawing/2014/main" id="{6129F027-2929-45E7-A2CF-A832CD2870C0}"/>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1559169" y="1335953"/>
            <a:ext cx="4685842" cy="2308324"/>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GB" sz="1800" dirty="0" err="1">
                <a:solidFill>
                  <a:schemeClr val="bg1"/>
                </a:solidFill>
              </a:rPr>
              <a:t>Pierakstiet</a:t>
            </a:r>
            <a:r>
              <a:rPr lang="en-GB" sz="1800" dirty="0">
                <a:solidFill>
                  <a:schemeClr val="bg1"/>
                </a:solidFill>
              </a:rPr>
              <a:t> </a:t>
            </a:r>
            <a:r>
              <a:rPr lang="en-GB" sz="1800" dirty="0" err="1">
                <a:solidFill>
                  <a:schemeClr val="bg1"/>
                </a:solidFill>
              </a:rPr>
              <a:t>idejas</a:t>
            </a:r>
            <a:r>
              <a:rPr lang="en-GB" sz="1800" dirty="0">
                <a:solidFill>
                  <a:schemeClr val="bg1"/>
                </a:solidFill>
              </a:rPr>
              <a:t> </a:t>
            </a:r>
            <a:r>
              <a:rPr lang="en-GB" sz="1800" dirty="0" err="1">
                <a:solidFill>
                  <a:schemeClr val="bg1"/>
                </a:solidFill>
              </a:rPr>
              <a:t>izlaušanās</a:t>
            </a:r>
            <a:r>
              <a:rPr lang="en-GB" sz="1800" dirty="0">
                <a:solidFill>
                  <a:schemeClr val="bg1"/>
                </a:solidFill>
              </a:rPr>
              <a:t> </a:t>
            </a:r>
            <a:r>
              <a:rPr lang="en-GB" sz="1800" dirty="0" err="1">
                <a:solidFill>
                  <a:schemeClr val="bg1"/>
                </a:solidFill>
              </a:rPr>
              <a:t>istabas</a:t>
            </a:r>
            <a:r>
              <a:rPr lang="en-GB" sz="1800" dirty="0">
                <a:solidFill>
                  <a:schemeClr val="bg1"/>
                </a:solidFill>
              </a:rPr>
              <a:t> </a:t>
            </a:r>
            <a:r>
              <a:rPr lang="en-GB" sz="1800" dirty="0" err="1">
                <a:solidFill>
                  <a:schemeClr val="bg1"/>
                </a:solidFill>
              </a:rPr>
              <a:t>stāstam</a:t>
            </a:r>
            <a:r>
              <a:rPr lang="en-GB" sz="1800" dirty="0">
                <a:solidFill>
                  <a:schemeClr val="bg1"/>
                </a:solidFill>
              </a:rPr>
              <a:t>, kas </a:t>
            </a:r>
            <a:r>
              <a:rPr lang="en-GB" sz="1800" dirty="0" err="1">
                <a:solidFill>
                  <a:schemeClr val="bg1"/>
                </a:solidFill>
              </a:rPr>
              <a:t>ir</a:t>
            </a:r>
            <a:r>
              <a:rPr lang="en-GB" sz="1800" dirty="0">
                <a:solidFill>
                  <a:schemeClr val="bg1"/>
                </a:solidFill>
              </a:rPr>
              <a:t> </a:t>
            </a:r>
            <a:r>
              <a:rPr lang="en-GB" sz="1800" dirty="0" err="1">
                <a:solidFill>
                  <a:schemeClr val="bg1"/>
                </a:solidFill>
              </a:rPr>
              <a:t>saistīts</a:t>
            </a:r>
            <a:r>
              <a:rPr lang="en-GB" sz="1800" dirty="0">
                <a:solidFill>
                  <a:schemeClr val="bg1"/>
                </a:solidFill>
              </a:rPr>
              <a:t> </a:t>
            </a:r>
            <a:r>
              <a:rPr lang="en-GB" sz="1800" dirty="0" err="1">
                <a:solidFill>
                  <a:schemeClr val="bg1"/>
                </a:solidFill>
              </a:rPr>
              <a:t>ar</a:t>
            </a:r>
            <a:r>
              <a:rPr lang="en-GB" sz="1800" dirty="0">
                <a:solidFill>
                  <a:schemeClr val="bg1"/>
                </a:solidFill>
              </a:rPr>
              <a:t> </a:t>
            </a:r>
            <a:r>
              <a:rPr lang="en-GB" sz="1800" dirty="0" err="1">
                <a:solidFill>
                  <a:schemeClr val="bg1"/>
                </a:solidFill>
              </a:rPr>
              <a:t>jūsu</a:t>
            </a:r>
            <a:r>
              <a:rPr lang="en-GB" sz="1800" dirty="0">
                <a:solidFill>
                  <a:schemeClr val="bg1"/>
                </a:solidFill>
              </a:rPr>
              <a:t> </a:t>
            </a:r>
            <a:r>
              <a:rPr lang="en-GB" sz="1800" dirty="0" err="1">
                <a:solidFill>
                  <a:schemeClr val="bg1"/>
                </a:solidFill>
              </a:rPr>
              <a:t>tēmu</a:t>
            </a:r>
            <a:r>
              <a:rPr lang="en-GB" sz="1800" dirty="0">
                <a:solidFill>
                  <a:schemeClr val="bg1"/>
                </a:solidFill>
              </a:rPr>
              <a:t> (</a:t>
            </a:r>
            <a:r>
              <a:rPr lang="en-GB" sz="1800" dirty="0" err="1">
                <a:solidFill>
                  <a:schemeClr val="bg1"/>
                </a:solidFill>
              </a:rPr>
              <a:t>mācību</a:t>
            </a:r>
            <a:r>
              <a:rPr lang="en-GB" sz="1800" dirty="0">
                <a:solidFill>
                  <a:schemeClr val="bg1"/>
                </a:solidFill>
              </a:rPr>
              <a:t> </a:t>
            </a:r>
            <a:r>
              <a:rPr lang="en-GB" sz="1800" dirty="0" err="1">
                <a:solidFill>
                  <a:schemeClr val="bg1"/>
                </a:solidFill>
              </a:rPr>
              <a:t>jomu</a:t>
            </a:r>
            <a:r>
              <a:rPr lang="en-GB" sz="1800" dirty="0">
                <a:solidFill>
                  <a:schemeClr val="bg1"/>
                </a:solidFill>
              </a:rPr>
              <a:t>).</a:t>
            </a: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Jums</a:t>
            </a:r>
            <a:r>
              <a:rPr lang="en-GB" sz="1800" dirty="0">
                <a:solidFill>
                  <a:schemeClr val="bg1"/>
                </a:solidFill>
              </a:rPr>
              <a:t> </a:t>
            </a:r>
            <a:r>
              <a:rPr lang="en-GB" sz="1800" dirty="0" err="1">
                <a:solidFill>
                  <a:schemeClr val="bg1"/>
                </a:solidFill>
              </a:rPr>
              <a:t>ir</a:t>
            </a:r>
            <a:r>
              <a:rPr lang="en-GB" sz="1800" dirty="0">
                <a:solidFill>
                  <a:schemeClr val="bg1"/>
                </a:solidFill>
              </a:rPr>
              <a:t> 20 </a:t>
            </a:r>
            <a:r>
              <a:rPr lang="en-GB" sz="1800" dirty="0" err="1">
                <a:solidFill>
                  <a:schemeClr val="bg1"/>
                </a:solidFill>
              </a:rPr>
              <a:t>minūtes</a:t>
            </a:r>
            <a:r>
              <a:rPr lang="en-GB" sz="1800" dirty="0">
                <a:solidFill>
                  <a:schemeClr val="bg1"/>
                </a:solidFill>
              </a:rPr>
              <a:t>. </a:t>
            </a:r>
            <a:r>
              <a:rPr lang="en-GB" sz="1800" dirty="0" err="1">
                <a:solidFill>
                  <a:schemeClr val="bg1"/>
                </a:solidFill>
              </a:rPr>
              <a:t>Lūdzu</a:t>
            </a:r>
            <a:r>
              <a:rPr lang="en-GB" sz="1800" dirty="0">
                <a:solidFill>
                  <a:schemeClr val="bg1"/>
                </a:solidFill>
              </a:rPr>
              <a:t>, </a:t>
            </a:r>
            <a:r>
              <a:rPr lang="en-GB" sz="1800" dirty="0" err="1">
                <a:solidFill>
                  <a:schemeClr val="bg1"/>
                </a:solidFill>
              </a:rPr>
              <a:t>sadarbojieties</a:t>
            </a:r>
            <a:r>
              <a:rPr lang="en-GB" sz="1800" dirty="0">
                <a:solidFill>
                  <a:schemeClr val="bg1"/>
                </a:solidFill>
              </a:rPr>
              <a:t> </a:t>
            </a:r>
            <a:r>
              <a:rPr lang="en-GB" sz="1800" dirty="0" err="1">
                <a:solidFill>
                  <a:schemeClr val="bg1"/>
                </a:solidFill>
              </a:rPr>
              <a:t>ar</a:t>
            </a:r>
            <a:r>
              <a:rPr lang="en-GB" sz="1800" dirty="0">
                <a:solidFill>
                  <a:schemeClr val="bg1"/>
                </a:solidFill>
              </a:rPr>
              <a:t> </a:t>
            </a:r>
            <a:r>
              <a:rPr lang="en-GB" sz="1800" dirty="0" err="1">
                <a:solidFill>
                  <a:schemeClr val="bg1"/>
                </a:solidFill>
              </a:rPr>
              <a:t>kolēģi</a:t>
            </a:r>
            <a:r>
              <a:rPr lang="en-GB" sz="1800" dirty="0">
                <a:solidFill>
                  <a:schemeClr val="bg1"/>
                </a:solidFill>
              </a:rPr>
              <a:t>.</a:t>
            </a: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Dalieties</a:t>
            </a:r>
            <a:r>
              <a:rPr lang="en-GB" sz="1800" dirty="0">
                <a:solidFill>
                  <a:schemeClr val="bg1"/>
                </a:solidFill>
              </a:rPr>
              <a:t> </a:t>
            </a:r>
            <a:r>
              <a:rPr lang="en-GB" sz="1800" dirty="0" err="1">
                <a:solidFill>
                  <a:schemeClr val="bg1"/>
                </a:solidFill>
              </a:rPr>
              <a:t>ar</a:t>
            </a:r>
            <a:r>
              <a:rPr lang="en-GB" sz="1800" dirty="0">
                <a:solidFill>
                  <a:schemeClr val="bg1"/>
                </a:solidFill>
              </a:rPr>
              <a:t> </a:t>
            </a:r>
            <a:r>
              <a:rPr lang="en-GB" sz="1800" dirty="0" err="1">
                <a:solidFill>
                  <a:schemeClr val="bg1"/>
                </a:solidFill>
              </a:rPr>
              <a:t>idejām</a:t>
            </a:r>
            <a:endParaRPr lang="en-GB" sz="1800" dirty="0">
              <a:solidFill>
                <a:schemeClr val="bg1"/>
              </a:solidFill>
            </a:endParaRP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6745" y="2103423"/>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7131" y="129836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6" y="318347"/>
            <a:ext cx="2726345" cy="584775"/>
          </a:xfrm>
          <a:prstGeom prst="rect">
            <a:avLst/>
          </a:prstGeom>
          <a:noFill/>
        </p:spPr>
        <p:txBody>
          <a:bodyPr wrap="square" rtlCol="0">
            <a:spAutoFit/>
          </a:bodyPr>
          <a:lstStyle/>
          <a:p>
            <a:pPr algn="ctr"/>
            <a:r>
              <a:rPr lang="de-DE" sz="3200" dirty="0">
                <a:solidFill>
                  <a:schemeClr val="bg1"/>
                </a:solidFill>
              </a:rPr>
              <a:t>1.uzdevums</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6745" y="3028950"/>
            <a:ext cx="914400" cy="914400"/>
          </a:xfrm>
          <a:prstGeom prst="rect">
            <a:avLst/>
          </a:prstGeom>
        </p:spPr>
      </p:pic>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67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674793" y="1944217"/>
            <a:ext cx="7794413"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 </a:t>
            </a:r>
            <a:r>
              <a:rPr lang="en-GB" dirty="0" err="1">
                <a:solidFill>
                  <a:schemeClr val="bg1"/>
                </a:solidFill>
              </a:rPr>
              <a:t>Ievads</a:t>
            </a:r>
            <a:r>
              <a:rPr lang="en-GB" dirty="0">
                <a:solidFill>
                  <a:schemeClr val="bg1"/>
                </a:solidFill>
              </a:rPr>
              <a:t> </a:t>
            </a:r>
            <a:r>
              <a:rPr lang="en-GB" dirty="0" err="1">
                <a:solidFill>
                  <a:schemeClr val="bg1"/>
                </a:solidFill>
              </a:rPr>
              <a:t>tēmā</a:t>
            </a:r>
            <a:r>
              <a:rPr lang="en-GB" dirty="0">
                <a:solidFill>
                  <a:schemeClr val="bg1"/>
                </a:solidFill>
              </a:rPr>
              <a:t> </a:t>
            </a:r>
            <a:r>
              <a:rPr lang="en-GB" dirty="0" err="1">
                <a:solidFill>
                  <a:srgbClr val="FFFF00"/>
                </a:solidFill>
              </a:rPr>
              <a:t>izglītojošas</a:t>
            </a:r>
            <a:r>
              <a:rPr lang="en-GB" dirty="0">
                <a:solidFill>
                  <a:srgbClr val="FFFF00"/>
                </a:solidFill>
              </a:rPr>
              <a:t> </a:t>
            </a:r>
            <a:r>
              <a:rPr lang="lv-LV" sz="4800" dirty="0">
                <a:solidFill>
                  <a:srgbClr val="FFFF00"/>
                </a:solidFill>
              </a:rPr>
              <a:t>digitālās izlaušanās istabas kā pedagoģisks rīks</a:t>
            </a:r>
            <a:endParaRPr b="1" dirty="0">
              <a:solidFill>
                <a:srgbClr val="FFFF00"/>
              </a:solidFill>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318345" y="1005689"/>
            <a:ext cx="6248400" cy="2308324"/>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GB" sz="1800" dirty="0" err="1">
                <a:solidFill>
                  <a:schemeClr val="bg1"/>
                </a:solidFill>
              </a:rPr>
              <a:t>Apskatiet</a:t>
            </a:r>
            <a:r>
              <a:rPr lang="en-GB" sz="1800" dirty="0">
                <a:solidFill>
                  <a:schemeClr val="bg1"/>
                </a:solidFill>
              </a:rPr>
              <a:t> </a:t>
            </a:r>
            <a:r>
              <a:rPr lang="en-GB" sz="1800" dirty="0" err="1">
                <a:solidFill>
                  <a:schemeClr val="bg1"/>
                </a:solidFill>
              </a:rPr>
              <a:t>vietni</a:t>
            </a:r>
            <a:r>
              <a:rPr lang="en-GB" sz="1800" dirty="0">
                <a:solidFill>
                  <a:schemeClr val="bg1"/>
                </a:solidFill>
              </a:rPr>
              <a:t> https://</a:t>
            </a:r>
            <a:r>
              <a:rPr lang="en-GB" sz="1800" dirty="0" err="1">
                <a:solidFill>
                  <a:schemeClr val="bg1"/>
                </a:solidFill>
              </a:rPr>
              <a:t>teambuilding.com</a:t>
            </a:r>
            <a:r>
              <a:rPr lang="en-GB" sz="1800" dirty="0">
                <a:solidFill>
                  <a:schemeClr val="bg1"/>
                </a:solidFill>
              </a:rPr>
              <a:t>/blog/virtual-escape-rooms un </a:t>
            </a:r>
            <a:r>
              <a:rPr lang="en-GB" sz="1800" dirty="0" err="1">
                <a:solidFill>
                  <a:schemeClr val="bg1"/>
                </a:solidFill>
              </a:rPr>
              <a:t>izpētiet</a:t>
            </a:r>
            <a:r>
              <a:rPr lang="en-GB" sz="1800" dirty="0">
                <a:solidFill>
                  <a:schemeClr val="bg1"/>
                </a:solidFill>
              </a:rPr>
              <a:t> </a:t>
            </a:r>
            <a:r>
              <a:rPr lang="en-GB" sz="1800" dirty="0" err="1">
                <a:solidFill>
                  <a:schemeClr val="bg1"/>
                </a:solidFill>
              </a:rPr>
              <a:t>dažādas</a:t>
            </a:r>
            <a:r>
              <a:rPr lang="en-GB" sz="1800" dirty="0">
                <a:solidFill>
                  <a:schemeClr val="bg1"/>
                </a:solidFill>
              </a:rPr>
              <a:t> </a:t>
            </a:r>
            <a:r>
              <a:rPr lang="en-GB" sz="1800" dirty="0" err="1">
                <a:solidFill>
                  <a:schemeClr val="bg1"/>
                </a:solidFill>
              </a:rPr>
              <a:t>digitālās</a:t>
            </a:r>
            <a:r>
              <a:rPr lang="en-GB" sz="1800" dirty="0">
                <a:solidFill>
                  <a:schemeClr val="bg1"/>
                </a:solidFill>
              </a:rPr>
              <a:t> </a:t>
            </a:r>
            <a:r>
              <a:rPr lang="en-GB" sz="1800" dirty="0" err="1">
                <a:solidFill>
                  <a:schemeClr val="bg1"/>
                </a:solidFill>
              </a:rPr>
              <a:t>izlaušanās</a:t>
            </a:r>
            <a:r>
              <a:rPr lang="en-GB" sz="1800" dirty="0">
                <a:solidFill>
                  <a:schemeClr val="bg1"/>
                </a:solidFill>
              </a:rPr>
              <a:t> </a:t>
            </a:r>
            <a:r>
              <a:rPr lang="en-GB" sz="1800" dirty="0" err="1">
                <a:solidFill>
                  <a:schemeClr val="bg1"/>
                </a:solidFill>
              </a:rPr>
              <a:t>istabas</a:t>
            </a:r>
            <a:r>
              <a:rPr lang="en-GB" sz="1800" dirty="0">
                <a:solidFill>
                  <a:schemeClr val="bg1"/>
                </a:solidFill>
              </a:rPr>
              <a:t> </a:t>
            </a:r>
            <a:r>
              <a:rPr lang="en-GB" sz="1800" dirty="0" err="1">
                <a:solidFill>
                  <a:schemeClr val="bg1"/>
                </a:solidFill>
              </a:rPr>
              <a:t>komandu</a:t>
            </a:r>
            <a:r>
              <a:rPr lang="en-GB" sz="1800" dirty="0">
                <a:solidFill>
                  <a:schemeClr val="bg1"/>
                </a:solidFill>
              </a:rPr>
              <a:t> </a:t>
            </a:r>
            <a:r>
              <a:rPr lang="en-GB" sz="1800" dirty="0" err="1">
                <a:solidFill>
                  <a:schemeClr val="bg1"/>
                </a:solidFill>
              </a:rPr>
              <a:t>veidošanai</a:t>
            </a:r>
            <a:r>
              <a:rPr lang="en-GB" sz="1800" dirty="0">
                <a:solidFill>
                  <a:schemeClr val="bg1"/>
                </a:solidFill>
              </a:rPr>
              <a:t>. </a:t>
            </a:r>
            <a:r>
              <a:rPr lang="en-GB" sz="1800" dirty="0" err="1">
                <a:solidFill>
                  <a:schemeClr val="bg1"/>
                </a:solidFill>
              </a:rPr>
              <a:t>Izvēlieties</a:t>
            </a:r>
            <a:r>
              <a:rPr lang="en-GB" sz="1800" dirty="0">
                <a:solidFill>
                  <a:schemeClr val="bg1"/>
                </a:solidFill>
              </a:rPr>
              <a:t> </a:t>
            </a:r>
            <a:r>
              <a:rPr lang="en-GB" sz="1800" dirty="0" err="1">
                <a:solidFill>
                  <a:schemeClr val="bg1"/>
                </a:solidFill>
              </a:rPr>
              <a:t>vienu</a:t>
            </a:r>
            <a:r>
              <a:rPr lang="en-GB" sz="1800" dirty="0">
                <a:solidFill>
                  <a:schemeClr val="bg1"/>
                </a:solidFill>
              </a:rPr>
              <a:t> un </a:t>
            </a:r>
            <a:r>
              <a:rPr lang="en-GB" sz="1800" dirty="0" err="1">
                <a:solidFill>
                  <a:schemeClr val="bg1"/>
                </a:solidFill>
              </a:rPr>
              <a:t>pierakstiet</a:t>
            </a:r>
            <a:r>
              <a:rPr lang="en-GB" sz="1800" dirty="0">
                <a:solidFill>
                  <a:schemeClr val="bg1"/>
                </a:solidFill>
              </a:rPr>
              <a:t> </a:t>
            </a:r>
            <a:r>
              <a:rPr lang="en-GB" sz="1800" dirty="0" err="1">
                <a:solidFill>
                  <a:schemeClr val="bg1"/>
                </a:solidFill>
              </a:rPr>
              <a:t>tās</a:t>
            </a:r>
            <a:r>
              <a:rPr lang="en-GB" sz="1800" dirty="0">
                <a:solidFill>
                  <a:schemeClr val="bg1"/>
                </a:solidFill>
              </a:rPr>
              <a:t> </a:t>
            </a:r>
            <a:r>
              <a:rPr lang="en-GB" sz="1800" dirty="0" err="1">
                <a:solidFill>
                  <a:schemeClr val="bg1"/>
                </a:solidFill>
              </a:rPr>
              <a:t>ideju</a:t>
            </a:r>
            <a:r>
              <a:rPr lang="en-GB" sz="1800" dirty="0">
                <a:solidFill>
                  <a:schemeClr val="bg1"/>
                </a:solidFill>
              </a:rPr>
              <a:t>, </a:t>
            </a:r>
            <a:r>
              <a:rPr lang="en-GB" sz="1800" dirty="0" err="1">
                <a:solidFill>
                  <a:schemeClr val="bg1"/>
                </a:solidFill>
              </a:rPr>
              <a:t>stāstu</a:t>
            </a:r>
            <a:r>
              <a:rPr lang="en-GB" sz="1800" dirty="0">
                <a:solidFill>
                  <a:schemeClr val="bg1"/>
                </a:solidFill>
              </a:rPr>
              <a:t> un </a:t>
            </a:r>
            <a:r>
              <a:rPr lang="en-GB" sz="1800" dirty="0" err="1">
                <a:solidFill>
                  <a:schemeClr val="bg1"/>
                </a:solidFill>
              </a:rPr>
              <a:t>galvenos</a:t>
            </a:r>
            <a:r>
              <a:rPr lang="en-GB" sz="1800" dirty="0">
                <a:solidFill>
                  <a:schemeClr val="bg1"/>
                </a:solidFill>
              </a:rPr>
              <a:t> </a:t>
            </a:r>
            <a:r>
              <a:rPr lang="en-GB" sz="1800" dirty="0" err="1">
                <a:solidFill>
                  <a:schemeClr val="bg1"/>
                </a:solidFill>
              </a:rPr>
              <a:t>elementus</a:t>
            </a:r>
            <a:r>
              <a:rPr lang="en-GB" sz="1800" dirty="0">
                <a:solidFill>
                  <a:schemeClr val="bg1"/>
                </a:solidFill>
              </a:rPr>
              <a:t>.</a:t>
            </a: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Jums</a:t>
            </a:r>
            <a:r>
              <a:rPr lang="en-GB" sz="1800" dirty="0">
                <a:solidFill>
                  <a:schemeClr val="bg1"/>
                </a:solidFill>
              </a:rPr>
              <a:t> </a:t>
            </a:r>
            <a:r>
              <a:rPr lang="en-GB" sz="1800" dirty="0" err="1">
                <a:solidFill>
                  <a:schemeClr val="bg1"/>
                </a:solidFill>
              </a:rPr>
              <a:t>ir</a:t>
            </a:r>
            <a:r>
              <a:rPr lang="en-GB" sz="1800" dirty="0">
                <a:solidFill>
                  <a:schemeClr val="bg1"/>
                </a:solidFill>
              </a:rPr>
              <a:t> 45 </a:t>
            </a:r>
            <a:r>
              <a:rPr lang="en-GB" sz="1800" dirty="0" err="1">
                <a:solidFill>
                  <a:schemeClr val="bg1"/>
                </a:solidFill>
              </a:rPr>
              <a:t>minūtes</a:t>
            </a:r>
            <a:r>
              <a:rPr lang="en-GB" sz="1800" dirty="0">
                <a:solidFill>
                  <a:schemeClr val="bg1"/>
                </a:solidFill>
              </a:rPr>
              <a:t>. </a:t>
            </a:r>
            <a:r>
              <a:rPr lang="en-GB" sz="1800" dirty="0" err="1">
                <a:solidFill>
                  <a:schemeClr val="bg1"/>
                </a:solidFill>
              </a:rPr>
              <a:t>Lūdzu</a:t>
            </a:r>
            <a:r>
              <a:rPr lang="en-GB" sz="1800" dirty="0">
                <a:solidFill>
                  <a:schemeClr val="bg1"/>
                </a:solidFill>
              </a:rPr>
              <a:t>, </a:t>
            </a:r>
            <a:r>
              <a:rPr lang="en-GB" sz="1800" dirty="0" err="1">
                <a:solidFill>
                  <a:schemeClr val="bg1"/>
                </a:solidFill>
              </a:rPr>
              <a:t>strādājiet</a:t>
            </a:r>
            <a:r>
              <a:rPr lang="en-GB" sz="1800" dirty="0">
                <a:solidFill>
                  <a:schemeClr val="bg1"/>
                </a:solidFill>
              </a:rPr>
              <a:t> </a:t>
            </a:r>
            <a:r>
              <a:rPr lang="en-GB" sz="1800" dirty="0" err="1">
                <a:solidFill>
                  <a:schemeClr val="bg1"/>
                </a:solidFill>
              </a:rPr>
              <a:t>patstāvīgi</a:t>
            </a:r>
            <a:r>
              <a:rPr lang="en-GB" sz="1800" dirty="0">
                <a:solidFill>
                  <a:schemeClr val="bg1"/>
                </a:solidFill>
              </a:rPr>
              <a:t>.</a:t>
            </a: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err="1">
                <a:solidFill>
                  <a:schemeClr val="bg1"/>
                </a:solidFill>
              </a:rPr>
              <a:t>Dalieties</a:t>
            </a:r>
            <a:r>
              <a:rPr lang="en-GB" sz="1800" dirty="0">
                <a:solidFill>
                  <a:schemeClr val="bg1"/>
                </a:solidFill>
              </a:rPr>
              <a:t> </a:t>
            </a:r>
            <a:r>
              <a:rPr lang="en-GB" sz="1800" dirty="0" err="1">
                <a:solidFill>
                  <a:schemeClr val="bg1"/>
                </a:solidFill>
              </a:rPr>
              <a:t>iespaidos</a:t>
            </a:r>
            <a:r>
              <a:rPr lang="en-GB" sz="1800" dirty="0">
                <a:solidFill>
                  <a:schemeClr val="bg1"/>
                </a:solidFill>
              </a:rPr>
              <a:t>, </a:t>
            </a:r>
            <a:r>
              <a:rPr lang="en-GB" sz="1800" dirty="0" err="1">
                <a:solidFill>
                  <a:schemeClr val="bg1"/>
                </a:solidFill>
              </a:rPr>
              <a:t>pamatojoties</a:t>
            </a:r>
            <a:r>
              <a:rPr lang="en-GB" sz="1800" dirty="0">
                <a:solidFill>
                  <a:schemeClr val="bg1"/>
                </a:solidFill>
              </a:rPr>
              <a:t> </a:t>
            </a:r>
            <a:r>
              <a:rPr lang="en-GB" sz="1800" dirty="0" err="1">
                <a:solidFill>
                  <a:schemeClr val="bg1"/>
                </a:solidFill>
              </a:rPr>
              <a:t>uz</a:t>
            </a:r>
            <a:r>
              <a:rPr lang="en-GB" sz="1800" dirty="0">
                <a:solidFill>
                  <a:schemeClr val="bg1"/>
                </a:solidFill>
              </a:rPr>
              <a:t> to, ko </a:t>
            </a:r>
            <a:r>
              <a:rPr lang="en-GB" sz="1800" dirty="0" err="1">
                <a:solidFill>
                  <a:schemeClr val="bg1"/>
                </a:solidFill>
              </a:rPr>
              <a:t>pierakstījāt</a:t>
            </a:r>
            <a:r>
              <a:rPr lang="en-GB" sz="1800" dirty="0">
                <a:solidFill>
                  <a:schemeClr val="bg1"/>
                </a:solidFill>
              </a:rPr>
              <a:t>.</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3184" y="2370908"/>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7131" y="129836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7" y="318347"/>
            <a:ext cx="2598754" cy="584775"/>
          </a:xfrm>
          <a:prstGeom prst="rect">
            <a:avLst/>
          </a:prstGeom>
          <a:noFill/>
        </p:spPr>
        <p:txBody>
          <a:bodyPr wrap="square" rtlCol="0">
            <a:spAutoFit/>
          </a:bodyPr>
          <a:lstStyle/>
          <a:p>
            <a:pPr algn="ctr"/>
            <a:r>
              <a:rPr lang="de-DE" sz="3200" dirty="0">
                <a:solidFill>
                  <a:schemeClr val="bg1"/>
                </a:solidFill>
              </a:rPr>
              <a:t>2.uzdevums</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6745" y="3322027"/>
            <a:ext cx="914400" cy="914400"/>
          </a:xfrm>
          <a:prstGeom prst="rect">
            <a:avLst/>
          </a:prstGeom>
        </p:spPr>
      </p:pic>
      <p:grpSp>
        <p:nvGrpSpPr>
          <p:cNvPr id="9" name="Google Shape;203;p30">
            <a:extLst>
              <a:ext uri="{FF2B5EF4-FFF2-40B4-BE49-F238E27FC236}">
                <a16:creationId xmlns:a16="http://schemas.microsoft.com/office/drawing/2014/main" id="{02A9C271-D181-498A-A94E-7BB10BBD065F}"/>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3862C5D4-6478-4DB4-AD79-E7FA117E031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727EFB5C-F6DE-46B6-BE27-BA118466CC53}"/>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D534BEB0-E32F-4D79-80FE-30B282337FFF}"/>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9349C79B-6C54-4F36-ACE9-30696CA51562}"/>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7BC05531-F2AE-462F-80A5-6BFADB04C98F}"/>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C7CA0962-AC78-4D07-94FE-65221425AC9E}"/>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DA66950D-0A0E-4021-8074-2A018BB258EC}"/>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0969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4;p58">
            <a:extLst>
              <a:ext uri="{FF2B5EF4-FFF2-40B4-BE49-F238E27FC236}">
                <a16:creationId xmlns:a16="http://schemas.microsoft.com/office/drawing/2014/main" id="{96EBF432-EF2C-4F19-B9C1-8FD2068CFC2E}"/>
              </a:ext>
            </a:extLst>
          </p:cNvPr>
          <p:cNvSpPr txBox="1">
            <a:spLocks/>
          </p:cNvSpPr>
          <p:nvPr/>
        </p:nvSpPr>
        <p:spPr>
          <a:xfrm>
            <a:off x="712412" y="654496"/>
            <a:ext cx="8431587" cy="20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Montserrat"/>
              <a:buNone/>
              <a:defRPr sz="60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9pPr>
          </a:lstStyle>
          <a:p>
            <a:pPr algn="l"/>
            <a:r>
              <a:rPr lang="en-GB" sz="4000" dirty="0" err="1"/>
              <a:t>Apsveicu</a:t>
            </a:r>
            <a:r>
              <a:rPr lang="en-GB" sz="4000" dirty="0"/>
              <a:t>!</a:t>
            </a:r>
          </a:p>
          <a:p>
            <a:pPr algn="l"/>
            <a:endParaRPr lang="en-GB" sz="4000" dirty="0"/>
          </a:p>
          <a:p>
            <a:pPr algn="l"/>
            <a:r>
              <a:rPr lang="en-GB" sz="4000" dirty="0" err="1"/>
              <a:t>Jūs</a:t>
            </a:r>
            <a:r>
              <a:rPr lang="en-GB" sz="4000" dirty="0"/>
              <a:t> </a:t>
            </a:r>
            <a:r>
              <a:rPr lang="en-GB" sz="4000" dirty="0" err="1"/>
              <a:t>apguvāt</a:t>
            </a:r>
            <a:r>
              <a:rPr lang="en-GB" sz="4000" dirty="0"/>
              <a:t> C moduli par </a:t>
            </a:r>
            <a:r>
              <a:rPr lang="en-GB" sz="4000" dirty="0" err="1"/>
              <a:t>digitālajām</a:t>
            </a:r>
            <a:r>
              <a:rPr lang="en-GB" sz="4000" dirty="0"/>
              <a:t> </a:t>
            </a:r>
            <a:r>
              <a:rPr lang="en-GB" sz="4000" dirty="0" err="1"/>
              <a:t>izlaušanās</a:t>
            </a:r>
            <a:r>
              <a:rPr lang="en-GB" sz="4000" dirty="0"/>
              <a:t> </a:t>
            </a:r>
            <a:r>
              <a:rPr lang="en-GB" sz="4000" dirty="0" err="1"/>
              <a:t>istabām</a:t>
            </a:r>
            <a:r>
              <a:rPr lang="en-GB" sz="4000" dirty="0"/>
              <a:t>!</a:t>
            </a:r>
            <a:endParaRPr lang="en-GB" sz="3200" dirty="0"/>
          </a:p>
        </p:txBody>
      </p:sp>
    </p:spTree>
    <p:extLst>
      <p:ext uri="{BB962C8B-B14F-4D97-AF65-F5344CB8AC3E}">
        <p14:creationId xmlns:p14="http://schemas.microsoft.com/office/powerpoint/2010/main" val="3464715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535202"/>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3" y="2571750"/>
            <a:ext cx="6052456" cy="1620140"/>
          </a:xfrm>
          <a:prstGeom prst="rect">
            <a:avLst/>
          </a:prstGeom>
        </p:spPr>
      </p:pic>
      <p:pic>
        <p:nvPicPr>
          <p:cNvPr id="4" name="Grafik 3">
            <a:extLst>
              <a:ext uri="{FF2B5EF4-FFF2-40B4-BE49-F238E27FC236}">
                <a16:creationId xmlns:a16="http://schemas.microsoft.com/office/drawing/2014/main" id="{E9DE5D32-9C65-476B-A40C-15807016D87C}"/>
              </a:ext>
            </a:extLst>
          </p:cNvPr>
          <p:cNvPicPr>
            <a:picLocks noChangeAspect="1"/>
          </p:cNvPicPr>
          <p:nvPr/>
        </p:nvPicPr>
        <p:blipFill>
          <a:blip r:embed="rId4"/>
          <a:stretch>
            <a:fillRect/>
          </a:stretch>
        </p:blipFill>
        <p:spPr>
          <a:xfrm>
            <a:off x="3167803" y="3594778"/>
            <a:ext cx="1496985" cy="597112"/>
          </a:xfrm>
          <a:prstGeom prst="rect">
            <a:avLst/>
          </a:prstGeom>
        </p:spPr>
      </p:pic>
    </p:spTree>
    <p:extLst>
      <p:ext uri="{BB962C8B-B14F-4D97-AF65-F5344CB8AC3E}">
        <p14:creationId xmlns:p14="http://schemas.microsoft.com/office/powerpoint/2010/main" val="47681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522514" y="720004"/>
            <a:ext cx="6378150" cy="354371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400" dirty="0">
                <a:solidFill>
                  <a:schemeClr val="bg1"/>
                </a:solidFill>
              </a:rPr>
              <a:t>A1: Kas </a:t>
            </a:r>
            <a:r>
              <a:rPr lang="en-GB" sz="4400" dirty="0" err="1">
                <a:solidFill>
                  <a:schemeClr val="bg1"/>
                </a:solidFill>
              </a:rPr>
              <a:t>ir</a:t>
            </a:r>
            <a:br>
              <a:rPr lang="en-GB" sz="4400" dirty="0">
                <a:solidFill>
                  <a:schemeClr val="bg1"/>
                </a:solidFill>
              </a:rPr>
            </a:br>
            <a:r>
              <a:rPr lang="en-GB" sz="4400" dirty="0" err="1">
                <a:solidFill>
                  <a:srgbClr val="FFFF00"/>
                </a:solidFill>
              </a:rPr>
              <a:t>izglītojošas</a:t>
            </a:r>
            <a:r>
              <a:rPr lang="en-GB" sz="4400" dirty="0">
                <a:solidFill>
                  <a:srgbClr val="FFFF00"/>
                </a:solidFill>
              </a:rPr>
              <a:t> </a:t>
            </a:r>
            <a:r>
              <a:rPr lang="lv-LV" sz="4400" dirty="0">
                <a:solidFill>
                  <a:srgbClr val="FFFF00"/>
                </a:solidFill>
              </a:rPr>
              <a:t>digitālās izlaušanās istabas?</a:t>
            </a:r>
            <a:endParaRPr sz="44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3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IE" sz="2800" b="1" dirty="0"/>
              <a:t>Kas </a:t>
            </a:r>
            <a:r>
              <a:rPr lang="en-IE" sz="2800" b="1" dirty="0" err="1"/>
              <a:t>ir</a:t>
            </a:r>
            <a:r>
              <a:rPr lang="en-IE" sz="2800" b="1" dirty="0"/>
              <a:t> </a:t>
            </a:r>
            <a:r>
              <a:rPr lang="en-IE" sz="2800" b="1" dirty="0" err="1">
                <a:solidFill>
                  <a:srgbClr val="FFFF00"/>
                </a:solidFill>
              </a:rPr>
              <a:t>izlaušanās</a:t>
            </a:r>
            <a:r>
              <a:rPr lang="en-IE" sz="2800" b="1" dirty="0">
                <a:solidFill>
                  <a:srgbClr val="FFFF00"/>
                </a:solidFill>
              </a:rPr>
              <a:t> </a:t>
            </a:r>
            <a:r>
              <a:rPr lang="en-IE" sz="2800" b="1" dirty="0" err="1">
                <a:solidFill>
                  <a:srgbClr val="FFFF00"/>
                </a:solidFill>
              </a:rPr>
              <a:t>istaba</a:t>
            </a:r>
            <a:r>
              <a:rPr lang="en-IE" sz="2800" b="1" dirty="0">
                <a:solidFill>
                  <a:srgbClr val="FFFF00"/>
                </a:solidFill>
              </a:rPr>
              <a:t>?</a:t>
            </a:r>
            <a:r>
              <a:rPr lang="en-IE" sz="2800" dirty="0">
                <a:solidFill>
                  <a:srgbClr val="FFFF00"/>
                </a:solidFill>
              </a:rPr>
              <a:t> </a:t>
            </a:r>
          </a:p>
          <a:p>
            <a:pPr algn="l"/>
            <a:endParaRPr lang="en-GB" dirty="0"/>
          </a:p>
          <a:p>
            <a:pPr marL="139700" indent="0" algn="l"/>
            <a:r>
              <a:rPr lang="en-US" sz="2400" dirty="0" err="1">
                <a:solidFill>
                  <a:srgbClr val="FFFF00"/>
                </a:solidFill>
              </a:rPr>
              <a:t>Izlaušanās</a:t>
            </a:r>
            <a:r>
              <a:rPr lang="en-US" sz="2400" dirty="0">
                <a:solidFill>
                  <a:srgbClr val="FFFF00"/>
                </a:solidFill>
              </a:rPr>
              <a:t> </a:t>
            </a:r>
            <a:r>
              <a:rPr lang="en-US" sz="2400" dirty="0" err="1">
                <a:solidFill>
                  <a:srgbClr val="FFFF00"/>
                </a:solidFill>
              </a:rPr>
              <a:t>istaba</a:t>
            </a:r>
            <a:r>
              <a:rPr lang="en-US" sz="2400" dirty="0">
                <a:solidFill>
                  <a:srgbClr val="FFFF00"/>
                </a:solidFill>
              </a:rPr>
              <a:t> </a:t>
            </a:r>
            <a:r>
              <a:rPr lang="en-US" sz="2400" dirty="0" err="1">
                <a:solidFill>
                  <a:srgbClr val="FFFF00"/>
                </a:solidFill>
              </a:rPr>
              <a:t>ir</a:t>
            </a:r>
            <a:r>
              <a:rPr lang="en-US" sz="2400" dirty="0">
                <a:solidFill>
                  <a:srgbClr val="FFFF00"/>
                </a:solidFill>
              </a:rPr>
              <a:t> “</a:t>
            </a:r>
            <a:r>
              <a:rPr lang="en-US" sz="2400" dirty="0" err="1">
                <a:solidFill>
                  <a:srgbClr val="FFFF00"/>
                </a:solidFill>
              </a:rPr>
              <a:t>spēle</a:t>
            </a:r>
            <a:r>
              <a:rPr lang="en-US" sz="2400" dirty="0">
                <a:solidFill>
                  <a:srgbClr val="FFFF00"/>
                </a:solidFill>
              </a:rPr>
              <a:t>, </a:t>
            </a:r>
            <a:r>
              <a:rPr lang="en-US" sz="2400" dirty="0" err="1">
                <a:solidFill>
                  <a:srgbClr val="FFFF00"/>
                </a:solidFill>
              </a:rPr>
              <a:t>kurā</a:t>
            </a:r>
            <a:r>
              <a:rPr lang="en-US" sz="2400" dirty="0">
                <a:solidFill>
                  <a:srgbClr val="FFFF00"/>
                </a:solidFill>
              </a:rPr>
              <a:t> </a:t>
            </a:r>
            <a:r>
              <a:rPr lang="en-US" sz="2400" dirty="0" err="1">
                <a:solidFill>
                  <a:srgbClr val="FFFF00"/>
                </a:solidFill>
              </a:rPr>
              <a:t>dalībniekiem</a:t>
            </a:r>
            <a:r>
              <a:rPr lang="en-US" sz="2400" dirty="0">
                <a:solidFill>
                  <a:srgbClr val="FFFF00"/>
                </a:solidFill>
              </a:rPr>
              <a:t>, kas </a:t>
            </a:r>
            <a:r>
              <a:rPr lang="en-US" sz="2400" dirty="0" err="1">
                <a:solidFill>
                  <a:srgbClr val="FFFF00"/>
                </a:solidFill>
              </a:rPr>
              <a:t>atrodas</a:t>
            </a:r>
            <a:r>
              <a:rPr lang="en-US" sz="2400" dirty="0">
                <a:solidFill>
                  <a:srgbClr val="FFFF00"/>
                </a:solidFill>
              </a:rPr>
              <a:t> </a:t>
            </a:r>
            <a:r>
              <a:rPr lang="en-US" sz="2400" dirty="0" err="1">
                <a:solidFill>
                  <a:srgbClr val="FFFF00"/>
                </a:solidFill>
              </a:rPr>
              <a:t>telpā</a:t>
            </a:r>
            <a:r>
              <a:rPr lang="en-US" sz="2400" dirty="0">
                <a:solidFill>
                  <a:srgbClr val="FFFF00"/>
                </a:solidFill>
              </a:rPr>
              <a:t> </a:t>
            </a:r>
            <a:r>
              <a:rPr lang="en-US" sz="2400" dirty="0" err="1">
                <a:solidFill>
                  <a:srgbClr val="FFFF00"/>
                </a:solidFill>
              </a:rPr>
              <a:t>vai</a:t>
            </a:r>
            <a:r>
              <a:rPr lang="en-US" sz="2400" dirty="0">
                <a:solidFill>
                  <a:srgbClr val="FFFF00"/>
                </a:solidFill>
              </a:rPr>
              <a:t> </a:t>
            </a:r>
            <a:r>
              <a:rPr lang="en-US" sz="2400" dirty="0" err="1">
                <a:solidFill>
                  <a:srgbClr val="FFFF00"/>
                </a:solidFill>
              </a:rPr>
              <a:t>citā</a:t>
            </a:r>
            <a:r>
              <a:rPr lang="en-US" sz="2400" dirty="0">
                <a:solidFill>
                  <a:srgbClr val="FFFF00"/>
                </a:solidFill>
              </a:rPr>
              <a:t> </a:t>
            </a:r>
            <a:r>
              <a:rPr lang="en-US" sz="2400" dirty="0" err="1">
                <a:solidFill>
                  <a:srgbClr val="FFFF00"/>
                </a:solidFill>
              </a:rPr>
              <a:t>slēgtā</a:t>
            </a:r>
            <a:r>
              <a:rPr lang="en-US" sz="2400" dirty="0">
                <a:solidFill>
                  <a:srgbClr val="FFFF00"/>
                </a:solidFill>
              </a:rPr>
              <a:t> </a:t>
            </a:r>
            <a:r>
              <a:rPr lang="en-US" sz="2400" dirty="0" err="1">
                <a:solidFill>
                  <a:srgbClr val="FFFF00"/>
                </a:solidFill>
              </a:rPr>
              <a:t>vidē</a:t>
            </a:r>
            <a:r>
              <a:rPr lang="en-US" sz="2400" dirty="0">
                <a:solidFill>
                  <a:srgbClr val="FFFF00"/>
                </a:solidFill>
              </a:rPr>
              <a:t> (</a:t>
            </a:r>
            <a:r>
              <a:rPr lang="en-US" sz="2400" dirty="0" err="1">
                <a:solidFill>
                  <a:srgbClr val="FFFF00"/>
                </a:solidFill>
              </a:rPr>
              <a:t>piemēram</a:t>
            </a:r>
            <a:r>
              <a:rPr lang="en-US" sz="2400" dirty="0">
                <a:solidFill>
                  <a:srgbClr val="FFFF00"/>
                </a:solidFill>
              </a:rPr>
              <a:t>, </a:t>
            </a:r>
            <a:r>
              <a:rPr lang="en-US" sz="2400" dirty="0" err="1">
                <a:solidFill>
                  <a:srgbClr val="FFFF00"/>
                </a:solidFill>
              </a:rPr>
              <a:t>cietuma</a:t>
            </a:r>
            <a:r>
              <a:rPr lang="en-US" sz="2400" dirty="0">
                <a:solidFill>
                  <a:srgbClr val="FFFF00"/>
                </a:solidFill>
              </a:rPr>
              <a:t> </a:t>
            </a:r>
            <a:r>
              <a:rPr lang="en-US" sz="2400" dirty="0" err="1">
                <a:solidFill>
                  <a:srgbClr val="FFFF00"/>
                </a:solidFill>
              </a:rPr>
              <a:t>kamerā</a:t>
            </a:r>
            <a:r>
              <a:rPr lang="en-US" sz="2400" dirty="0">
                <a:solidFill>
                  <a:srgbClr val="FFFF00"/>
                </a:solidFill>
              </a:rPr>
              <a:t>), </a:t>
            </a:r>
            <a:r>
              <a:rPr lang="en-US" sz="2400" dirty="0" err="1">
                <a:solidFill>
                  <a:srgbClr val="FFFF00"/>
                </a:solidFill>
              </a:rPr>
              <a:t>tiek</a:t>
            </a:r>
            <a:r>
              <a:rPr lang="en-US" sz="2400" dirty="0">
                <a:solidFill>
                  <a:srgbClr val="FFFF00"/>
                </a:solidFill>
              </a:rPr>
              <a:t> dots </a:t>
            </a:r>
            <a:r>
              <a:rPr lang="en-US" sz="2400" dirty="0" err="1">
                <a:solidFill>
                  <a:srgbClr val="FFFF00"/>
                </a:solidFill>
              </a:rPr>
              <a:t>noteikts</a:t>
            </a:r>
            <a:r>
              <a:rPr lang="en-US" sz="2400" dirty="0">
                <a:solidFill>
                  <a:srgbClr val="FFFF00"/>
                </a:solidFill>
              </a:rPr>
              <a:t> </a:t>
            </a:r>
            <a:r>
              <a:rPr lang="en-US" sz="2400" dirty="0" err="1">
                <a:solidFill>
                  <a:srgbClr val="FFFF00"/>
                </a:solidFill>
              </a:rPr>
              <a:t>laiks</a:t>
            </a:r>
            <a:r>
              <a:rPr lang="en-US" sz="2400" dirty="0">
                <a:solidFill>
                  <a:srgbClr val="FFFF00"/>
                </a:solidFill>
              </a:rPr>
              <a:t>, </a:t>
            </a:r>
            <a:r>
              <a:rPr lang="en-US" sz="2400" dirty="0" err="1">
                <a:solidFill>
                  <a:srgbClr val="FFFF00"/>
                </a:solidFill>
              </a:rPr>
              <a:t>lai</a:t>
            </a:r>
            <a:r>
              <a:rPr lang="en-US" sz="2400" dirty="0">
                <a:solidFill>
                  <a:srgbClr val="FFFF00"/>
                </a:solidFill>
              </a:rPr>
              <a:t> </a:t>
            </a:r>
            <a:r>
              <a:rPr lang="en-US" sz="2400" dirty="0" err="1">
                <a:solidFill>
                  <a:srgbClr val="FFFF00"/>
                </a:solidFill>
              </a:rPr>
              <a:t>atrastu</a:t>
            </a:r>
            <a:r>
              <a:rPr lang="en-US" sz="2400" dirty="0">
                <a:solidFill>
                  <a:srgbClr val="FFFF00"/>
                </a:solidFill>
              </a:rPr>
              <a:t> </a:t>
            </a:r>
            <a:r>
              <a:rPr lang="en-US" sz="2400" dirty="0" err="1">
                <a:solidFill>
                  <a:srgbClr val="FFFF00"/>
                </a:solidFill>
              </a:rPr>
              <a:t>veidu</a:t>
            </a:r>
            <a:r>
              <a:rPr lang="en-US" sz="2400" dirty="0">
                <a:solidFill>
                  <a:srgbClr val="FFFF00"/>
                </a:solidFill>
              </a:rPr>
              <a:t>, </a:t>
            </a:r>
            <a:r>
              <a:rPr lang="en-US" sz="2400" dirty="0" err="1">
                <a:solidFill>
                  <a:srgbClr val="FFFF00"/>
                </a:solidFill>
              </a:rPr>
              <a:t>kā</a:t>
            </a:r>
            <a:r>
              <a:rPr lang="en-US" sz="2400" dirty="0">
                <a:solidFill>
                  <a:srgbClr val="FFFF00"/>
                </a:solidFill>
              </a:rPr>
              <a:t> </a:t>
            </a:r>
            <a:r>
              <a:rPr lang="en-US" sz="2400" dirty="0" err="1">
                <a:solidFill>
                  <a:srgbClr val="FFFF00"/>
                </a:solidFill>
              </a:rPr>
              <a:t>izlausties</a:t>
            </a:r>
            <a:r>
              <a:rPr lang="en-US" sz="2400" dirty="0">
                <a:solidFill>
                  <a:srgbClr val="FFFF00"/>
                </a:solidFill>
              </a:rPr>
              <a:t> (</a:t>
            </a:r>
            <a:r>
              <a:rPr lang="en-US" sz="2400" dirty="0" err="1">
                <a:solidFill>
                  <a:srgbClr val="FFFF00"/>
                </a:solidFill>
              </a:rPr>
              <a:t>piemēram</a:t>
            </a:r>
            <a:r>
              <a:rPr lang="en-US" sz="2400" dirty="0">
                <a:solidFill>
                  <a:srgbClr val="FFFF00"/>
                </a:solidFill>
              </a:rPr>
              <a:t>, </a:t>
            </a:r>
            <a:r>
              <a:rPr lang="en-US" sz="2400" dirty="0" err="1">
                <a:solidFill>
                  <a:srgbClr val="FFFF00"/>
                </a:solidFill>
              </a:rPr>
              <a:t>atklājot</a:t>
            </a:r>
            <a:r>
              <a:rPr lang="en-US" sz="2400" dirty="0">
                <a:solidFill>
                  <a:srgbClr val="FFFF00"/>
                </a:solidFill>
              </a:rPr>
              <a:t> </a:t>
            </a:r>
            <a:r>
              <a:rPr lang="en-US" sz="2400" dirty="0" err="1">
                <a:solidFill>
                  <a:srgbClr val="FFFF00"/>
                </a:solidFill>
              </a:rPr>
              <a:t>slēptus</a:t>
            </a:r>
            <a:r>
              <a:rPr lang="en-US" sz="2400" dirty="0">
                <a:solidFill>
                  <a:srgbClr val="FFFF00"/>
                </a:solidFill>
              </a:rPr>
              <a:t> </a:t>
            </a:r>
            <a:r>
              <a:rPr lang="en-US" sz="2400" dirty="0" err="1">
                <a:solidFill>
                  <a:srgbClr val="FFFF00"/>
                </a:solidFill>
              </a:rPr>
              <a:t>pavedienus</a:t>
            </a:r>
            <a:r>
              <a:rPr lang="en-US" sz="2400" dirty="0">
                <a:solidFill>
                  <a:srgbClr val="FFFF00"/>
                </a:solidFill>
              </a:rPr>
              <a:t> un </a:t>
            </a:r>
            <a:r>
              <a:rPr lang="en-US" sz="2400" dirty="0" err="1">
                <a:solidFill>
                  <a:srgbClr val="FFFF00"/>
                </a:solidFill>
              </a:rPr>
              <a:t>atrisinot</a:t>
            </a:r>
            <a:r>
              <a:rPr lang="en-US" sz="2400" dirty="0">
                <a:solidFill>
                  <a:srgbClr val="FFFF00"/>
                </a:solidFill>
              </a:rPr>
              <a:t> </a:t>
            </a:r>
            <a:r>
              <a:rPr lang="en-US" sz="2400" dirty="0" err="1">
                <a:solidFill>
                  <a:srgbClr val="FFFF00"/>
                </a:solidFill>
              </a:rPr>
              <a:t>mīklas</a:t>
            </a:r>
            <a:r>
              <a:rPr lang="en-US" sz="2400" dirty="0">
                <a:solidFill>
                  <a:srgbClr val="FFFF00"/>
                </a:solidFill>
              </a:rPr>
              <a:t> </a:t>
            </a:r>
            <a:r>
              <a:rPr lang="en-US" sz="2400" dirty="0" err="1">
                <a:solidFill>
                  <a:srgbClr val="FFFF00"/>
                </a:solidFill>
              </a:rPr>
              <a:t>vai</a:t>
            </a:r>
            <a:r>
              <a:rPr lang="en-US" sz="2400" dirty="0">
                <a:solidFill>
                  <a:srgbClr val="FFFF00"/>
                </a:solidFill>
              </a:rPr>
              <a:t> </a:t>
            </a:r>
            <a:r>
              <a:rPr lang="en-US" sz="2400" dirty="0" err="1">
                <a:solidFill>
                  <a:srgbClr val="FFFF00"/>
                </a:solidFill>
              </a:rPr>
              <a:t>puzles</a:t>
            </a:r>
            <a:r>
              <a:rPr lang="en-US" sz="2400" dirty="0">
                <a:solidFill>
                  <a:srgbClr val="FFFF00"/>
                </a:solidFill>
              </a:rPr>
              <a:t>).</a:t>
            </a:r>
            <a:endParaRPr lang="en-IE" sz="2400" dirty="0">
              <a:solidFill>
                <a:srgbClr val="FFFF00"/>
              </a:solidFill>
            </a:endParaRPr>
          </a:p>
          <a:p>
            <a:pPr algn="l"/>
            <a:endParaRPr lang="en-IE" dirty="0"/>
          </a:p>
          <a:p>
            <a:pPr algn="l"/>
            <a:endParaRPr lang="en-IE" dirty="0"/>
          </a:p>
          <a:p>
            <a:pPr algn="l"/>
            <a:endParaRPr lang="en-GB" dirty="0"/>
          </a:p>
          <a:p>
            <a:pPr algn="l"/>
            <a:r>
              <a:rPr lang="de-DE" sz="1200" dirty="0">
                <a:solidFill>
                  <a:srgbClr val="FFFF00"/>
                </a:solidFill>
              </a:rPr>
              <a:t>https://www.merriam-webster.com/dictionary/escape%20room</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900053" y="790175"/>
            <a:ext cx="7821493" cy="2359291"/>
          </a:xfrm>
          <a:prstGeom prst="rect">
            <a:avLst/>
          </a:prstGeom>
        </p:spPr>
        <p:txBody>
          <a:bodyPr spcFirstLastPara="1" wrap="square" lIns="91425" tIns="91425" rIns="91425" bIns="91425" anchor="t" anchorCtr="0">
            <a:noAutofit/>
          </a:bodyPr>
          <a:lstStyle/>
          <a:p>
            <a:pPr algn="l"/>
            <a:r>
              <a:rPr lang="lv-LV" sz="2000" b="1" dirty="0"/>
              <a:t>Kas ir </a:t>
            </a:r>
            <a:r>
              <a:rPr lang="lv-LV" sz="2000" b="1" dirty="0">
                <a:solidFill>
                  <a:srgbClr val="FFFF00"/>
                </a:solidFill>
              </a:rPr>
              <a:t>digitālā izlaušanās istaba?</a:t>
            </a:r>
            <a:endParaRPr lang="en-GB" sz="2000" b="1" dirty="0">
              <a:solidFill>
                <a:srgbClr val="FFFF00"/>
              </a:solidFill>
            </a:endParaRPr>
          </a:p>
          <a:p>
            <a:pPr algn="l"/>
            <a:r>
              <a:rPr lang="en-IE" dirty="0">
                <a:solidFill>
                  <a:srgbClr val="FFFF00"/>
                </a:solidFill>
              </a:rPr>
              <a:t> </a:t>
            </a:r>
            <a:endParaRPr lang="en-GB" dirty="0">
              <a:solidFill>
                <a:srgbClr val="FFFF00"/>
              </a:solidFill>
            </a:endParaRPr>
          </a:p>
          <a:p>
            <a:pPr marL="139700" indent="0" algn="l"/>
            <a:r>
              <a:rPr lang="lv-LV" sz="1800" dirty="0">
                <a:solidFill>
                  <a:srgbClr val="FFFF00"/>
                </a:solidFill>
              </a:rPr>
              <a:t>Digitālās izlaušanās istabas var saukt arī par virtuālajām izlaušanās istabām: “Virtuālās izlaušanās istaba ir tiešsaistes aktivitāte, kas tiek veikta, izmantojot </a:t>
            </a:r>
            <a:r>
              <a:rPr lang="lv-LV" sz="1800" dirty="0" err="1">
                <a:solidFill>
                  <a:srgbClr val="FFFF00"/>
                </a:solidFill>
              </a:rPr>
              <a:t>Zoom</a:t>
            </a:r>
            <a:r>
              <a:rPr lang="lv-LV" sz="1800" dirty="0">
                <a:solidFill>
                  <a:srgbClr val="FFFF00"/>
                </a:solidFill>
              </a:rPr>
              <a:t> un citas platformas. Lai komanda izlauztos no virtuālās istabas, tai noteiktā laikā jāatrisina dažādas mīklas, jāatklāj sakarības, jāatrod priekšmeti, kodi vai norādes, jāveic uzdevumi un jāsaliek </a:t>
            </a:r>
            <a:r>
              <a:rPr lang="lv-LV" sz="1800" dirty="0" err="1">
                <a:solidFill>
                  <a:srgbClr val="FFFF00"/>
                </a:solidFill>
              </a:rPr>
              <a:t>puzles</a:t>
            </a:r>
            <a:r>
              <a:rPr lang="lv-LV" sz="1800" dirty="0">
                <a:solidFill>
                  <a:srgbClr val="FFFF00"/>
                </a:solidFill>
              </a:rPr>
              <a:t>. </a:t>
            </a:r>
          </a:p>
          <a:p>
            <a:pPr marL="139700" indent="0" algn="l"/>
            <a:r>
              <a:rPr lang="lv-LV" sz="1800" dirty="0">
                <a:solidFill>
                  <a:srgbClr val="FFFF00"/>
                </a:solidFill>
              </a:rPr>
              <a:t>Šī pieredze dalībniekiem  attīsta sadarbības prasmes, darbošanos komandā un komandas saliedēšanos. </a:t>
            </a:r>
            <a:endParaRPr lang="en-IE" sz="1400" dirty="0">
              <a:solidFill>
                <a:srgbClr val="FFFF00"/>
              </a:solidFill>
            </a:endParaRPr>
          </a:p>
          <a:p>
            <a:pPr algn="l"/>
            <a:endParaRPr lang="en-GB" dirty="0"/>
          </a:p>
          <a:p>
            <a:pPr algn="l"/>
            <a:r>
              <a:rPr lang="de-DE" sz="1200" dirty="0">
                <a:solidFill>
                  <a:srgbClr val="FFFF00"/>
                </a:solidFill>
              </a:rPr>
              <a:t>https://teambuilding.com/blog/virtual-escape-rooms</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635705F1-2EC9-434D-89CE-4DAAB2BCD51E}"/>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A9ACA8E5-8FAD-49DF-B17E-457D1A4C892A}"/>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099F64E-3B97-4F59-A512-72155B664507}"/>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D59725D6-3B31-4A38-8225-CEE1DD2CE7FF}"/>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09325EA0-EAF8-4CAA-9B0B-4CD1797A9B58}"/>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286193F4-85A6-4AED-8EAB-88390A883193}"/>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1893623-8F33-4C2D-8651-0C28906D2EB4}"/>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7109DD74-F57F-43F9-803C-D763B3581FB1}"/>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07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IE" b="1" dirty="0"/>
              <a:t>Kas </a:t>
            </a:r>
            <a:r>
              <a:rPr lang="en-IE" b="1" dirty="0" err="1"/>
              <a:t>ir</a:t>
            </a:r>
            <a:r>
              <a:rPr lang="en-IE" b="1" dirty="0"/>
              <a:t> </a:t>
            </a:r>
            <a:r>
              <a:rPr lang="en-GB" b="1" dirty="0" err="1">
                <a:solidFill>
                  <a:srgbClr val="FFFF00"/>
                </a:solidFill>
              </a:rPr>
              <a:t>izglītojošas</a:t>
            </a:r>
            <a:r>
              <a:rPr lang="lv-LV" b="1" dirty="0">
                <a:solidFill>
                  <a:srgbClr val="FFFF00"/>
                </a:solidFill>
              </a:rPr>
              <a:t> digitālās </a:t>
            </a:r>
            <a:r>
              <a:rPr lang="lv-LV" sz="1600" b="1" dirty="0">
                <a:solidFill>
                  <a:srgbClr val="FFFF00"/>
                </a:solidFill>
              </a:rPr>
              <a:t>izlaušanās istabas </a:t>
            </a:r>
            <a:r>
              <a:rPr lang="en-IE" b="1" dirty="0"/>
              <a:t>?</a:t>
            </a:r>
            <a:endParaRPr lang="en-GB" b="1" dirty="0"/>
          </a:p>
          <a:p>
            <a:pPr algn="l"/>
            <a:r>
              <a:rPr lang="en-IE" dirty="0"/>
              <a:t> </a:t>
            </a:r>
            <a:endParaRPr lang="en-GB" dirty="0"/>
          </a:p>
          <a:p>
            <a:pPr algn="l"/>
            <a:endParaRPr lang="en-IE" dirty="0"/>
          </a:p>
          <a:p>
            <a:pPr algn="l"/>
            <a:r>
              <a:rPr lang="en-IE" dirty="0" err="1"/>
              <a:t>Izglītojoša</a:t>
            </a:r>
            <a:r>
              <a:rPr lang="en-IE" dirty="0"/>
              <a:t> </a:t>
            </a:r>
            <a:r>
              <a:rPr lang="en-IE" dirty="0" err="1"/>
              <a:t>digitālā</a:t>
            </a:r>
            <a:r>
              <a:rPr lang="en-IE" dirty="0"/>
              <a:t> </a:t>
            </a:r>
            <a:r>
              <a:rPr lang="en-IE" dirty="0" err="1"/>
              <a:t>izlaušanās</a:t>
            </a:r>
            <a:r>
              <a:rPr lang="en-IE" dirty="0"/>
              <a:t> </a:t>
            </a:r>
            <a:r>
              <a:rPr lang="en-IE" dirty="0" err="1"/>
              <a:t>istaba</a:t>
            </a:r>
            <a:r>
              <a:rPr lang="en-IE" dirty="0"/>
              <a:t> </a:t>
            </a:r>
            <a:r>
              <a:rPr lang="en-IE" dirty="0" err="1"/>
              <a:t>ir</a:t>
            </a:r>
            <a:r>
              <a:rPr lang="en-IE" dirty="0"/>
              <a:t> </a:t>
            </a:r>
            <a:r>
              <a:rPr lang="en-IE" dirty="0" err="1"/>
              <a:t>uz</a:t>
            </a:r>
            <a:r>
              <a:rPr lang="en-IE" dirty="0"/>
              <a:t> </a:t>
            </a:r>
            <a:r>
              <a:rPr lang="en-IE" dirty="0" err="1"/>
              <a:t>spēli</a:t>
            </a:r>
            <a:r>
              <a:rPr lang="en-IE" dirty="0"/>
              <a:t> </a:t>
            </a:r>
            <a:r>
              <a:rPr lang="en-IE" dirty="0" err="1"/>
              <a:t>balstīta</a:t>
            </a:r>
            <a:r>
              <a:rPr lang="en-IE" dirty="0"/>
              <a:t> </a:t>
            </a:r>
            <a:r>
              <a:rPr lang="en-IE" dirty="0" err="1"/>
              <a:t>mācīšanās</a:t>
            </a:r>
            <a:r>
              <a:rPr lang="en-IE" dirty="0"/>
              <a:t> </a:t>
            </a:r>
            <a:r>
              <a:rPr lang="en-IE" dirty="0" err="1"/>
              <a:t>pieeja</a:t>
            </a:r>
            <a:endParaRPr lang="en-IE" dirty="0"/>
          </a:p>
          <a:p>
            <a:pPr algn="l"/>
            <a:endParaRPr lang="en-IE" dirty="0"/>
          </a:p>
          <a:p>
            <a:pPr algn="l"/>
            <a:endParaRPr lang="en-GB" dirty="0"/>
          </a:p>
          <a:p>
            <a:pPr algn="l"/>
            <a:r>
              <a:rPr lang="de-DE" sz="1200" dirty="0">
                <a:solidFill>
                  <a:srgbClr val="FFFF00"/>
                </a:solidFill>
              </a:rPr>
              <a:t>https://teambuilding.com/blog/virtual-escape-rooms</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CEDD4AFC-29D0-4A0E-9097-88F724481ED2}"/>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3C02EB11-7050-43E2-BC34-841EA7A44D6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15E61123-EC87-442D-A192-8173157610A5}"/>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8C5DC472-320E-4ACF-936B-5AE1716CD931}"/>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2A39AD4C-FC2D-495E-A10F-C3594F543FA8}"/>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299B3ECD-855D-42A0-AC27-E8D9BA935CD9}"/>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9790F655-8C33-4ACB-AD1E-8CF471A25741}"/>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5F3F1EE5-F99A-4FAE-9277-5DDD4BF092AB}"/>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79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6670152"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A2:</a:t>
            </a:r>
            <a:br>
              <a:rPr lang="en-GB" dirty="0">
                <a:solidFill>
                  <a:srgbClr val="FFFF00"/>
                </a:solidFill>
              </a:rPr>
            </a:br>
            <a:r>
              <a:rPr lang="en-GB" sz="4000" dirty="0" err="1">
                <a:solidFill>
                  <a:schemeClr val="bg1"/>
                </a:solidFill>
              </a:rPr>
              <a:t>Iemesli</a:t>
            </a:r>
            <a:r>
              <a:rPr lang="en-GB" sz="4000" dirty="0">
                <a:solidFill>
                  <a:schemeClr val="bg1"/>
                </a:solidFill>
              </a:rPr>
              <a:t>, </a:t>
            </a:r>
            <a:r>
              <a:rPr lang="en-GB" sz="4000" dirty="0" err="1">
                <a:solidFill>
                  <a:schemeClr val="bg1"/>
                </a:solidFill>
              </a:rPr>
              <a:t>kāpēc</a:t>
            </a:r>
            <a:r>
              <a:rPr lang="en-GB" sz="4000" dirty="0">
                <a:solidFill>
                  <a:schemeClr val="bg1"/>
                </a:solidFill>
              </a:rPr>
              <a:t> </a:t>
            </a:r>
            <a:r>
              <a:rPr lang="en-GB" sz="4000" dirty="0" err="1">
                <a:solidFill>
                  <a:schemeClr val="bg1"/>
                </a:solidFill>
              </a:rPr>
              <a:t>izmantot</a:t>
            </a:r>
            <a:r>
              <a:rPr lang="en-GB" sz="4000" dirty="0">
                <a:solidFill>
                  <a:schemeClr val="bg1"/>
                </a:solidFill>
              </a:rPr>
              <a:t> </a:t>
            </a:r>
            <a:r>
              <a:rPr lang="en-GB" sz="4000" dirty="0" err="1">
                <a:solidFill>
                  <a:srgbClr val="FFFF00"/>
                </a:solidFill>
              </a:rPr>
              <a:t>izglītojošās</a:t>
            </a:r>
            <a:r>
              <a:rPr lang="en-GB" sz="4000" dirty="0">
                <a:solidFill>
                  <a:srgbClr val="FFFF00"/>
                </a:solidFill>
              </a:rPr>
              <a:t> </a:t>
            </a:r>
            <a:r>
              <a:rPr lang="en-GB" sz="4000" dirty="0" err="1">
                <a:solidFill>
                  <a:srgbClr val="FFFF00"/>
                </a:solidFill>
              </a:rPr>
              <a:t>izlaušanās</a:t>
            </a:r>
            <a:r>
              <a:rPr lang="en-GB" sz="4000" dirty="0">
                <a:solidFill>
                  <a:srgbClr val="FFFF00"/>
                </a:solidFill>
              </a:rPr>
              <a:t> </a:t>
            </a:r>
            <a:r>
              <a:rPr lang="en-GB" sz="4000" dirty="0" err="1">
                <a:solidFill>
                  <a:srgbClr val="FFFF00"/>
                </a:solidFill>
              </a:rPr>
              <a:t>istabas</a:t>
            </a:r>
            <a:endParaRPr b="1" dirty="0">
              <a:solidFill>
                <a:srgbClr val="FFFF00"/>
              </a:solidFill>
              <a:sym typeface="Montserrat"/>
            </a:endParaRPr>
          </a:p>
        </p:txBody>
      </p:sp>
      <p:grpSp>
        <p:nvGrpSpPr>
          <p:cNvPr id="16" name="Google Shape;203;p30">
            <a:extLst>
              <a:ext uri="{FF2B5EF4-FFF2-40B4-BE49-F238E27FC236}">
                <a16:creationId xmlns:a16="http://schemas.microsoft.com/office/drawing/2014/main" id="{83472A7A-FBF5-4E44-A7D0-B51A9394B08F}"/>
              </a:ext>
            </a:extLst>
          </p:cNvPr>
          <p:cNvGrpSpPr/>
          <p:nvPr/>
        </p:nvGrpSpPr>
        <p:grpSpPr>
          <a:xfrm>
            <a:off x="4094400" y="4423496"/>
            <a:ext cx="808500" cy="92100"/>
            <a:chOff x="3570750" y="4704850"/>
            <a:chExt cx="808500" cy="92100"/>
          </a:xfrm>
        </p:grpSpPr>
        <p:sp>
          <p:nvSpPr>
            <p:cNvPr id="17" name="Google Shape;204;p30">
              <a:extLst>
                <a:ext uri="{FF2B5EF4-FFF2-40B4-BE49-F238E27FC236}">
                  <a16:creationId xmlns:a16="http://schemas.microsoft.com/office/drawing/2014/main" id="{CC9AE1C3-C46F-4C18-8F8A-568C416382FD}"/>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30">
              <a:extLst>
                <a:ext uri="{FF2B5EF4-FFF2-40B4-BE49-F238E27FC236}">
                  <a16:creationId xmlns:a16="http://schemas.microsoft.com/office/drawing/2014/main" id="{87F709A8-4A40-4722-8B98-619DD47C0E05}"/>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30">
              <a:extLst>
                <a:ext uri="{FF2B5EF4-FFF2-40B4-BE49-F238E27FC236}">
                  <a16:creationId xmlns:a16="http://schemas.microsoft.com/office/drawing/2014/main" id="{CBDBA5FD-B2E3-406B-84AA-6C8C7342A957}"/>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5;p30">
              <a:extLst>
                <a:ext uri="{FF2B5EF4-FFF2-40B4-BE49-F238E27FC236}">
                  <a16:creationId xmlns:a16="http://schemas.microsoft.com/office/drawing/2014/main" id="{70FF8533-AFE1-4AA4-AE36-6001A2AB9A02}"/>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21" name="Google Shape;204;p30">
            <a:extLst>
              <a:ext uri="{FF2B5EF4-FFF2-40B4-BE49-F238E27FC236}">
                <a16:creationId xmlns:a16="http://schemas.microsoft.com/office/drawing/2014/main" id="{D60D84BD-A25C-4C58-8099-F08418C7DC4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30">
            <a:extLst>
              <a:ext uri="{FF2B5EF4-FFF2-40B4-BE49-F238E27FC236}">
                <a16:creationId xmlns:a16="http://schemas.microsoft.com/office/drawing/2014/main" id="{1FFE3FD7-03E4-4D4A-AD6C-1BA099DDD39F}"/>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30">
            <a:extLst>
              <a:ext uri="{FF2B5EF4-FFF2-40B4-BE49-F238E27FC236}">
                <a16:creationId xmlns:a16="http://schemas.microsoft.com/office/drawing/2014/main" id="{2626D141-038E-4CA4-9EFA-062B803C7D26}"/>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4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marL="136525" indent="-22225" algn="l"/>
            <a:r>
              <a:rPr lang="en-IE" b="1" dirty="0" err="1"/>
              <a:t>Iemesli</a:t>
            </a:r>
            <a:r>
              <a:rPr lang="en-IE" b="1" dirty="0">
                <a:solidFill>
                  <a:srgbClr val="FFC000"/>
                </a:solidFill>
              </a:rPr>
              <a:t> </a:t>
            </a:r>
            <a:r>
              <a:rPr lang="en-IE" b="1" dirty="0" err="1">
                <a:solidFill>
                  <a:srgbClr val="FFFF00"/>
                </a:solidFill>
              </a:rPr>
              <a:t>izglītojošo</a:t>
            </a:r>
            <a:r>
              <a:rPr lang="en-IE" b="1" dirty="0">
                <a:solidFill>
                  <a:srgbClr val="FFFF00"/>
                </a:solidFill>
              </a:rPr>
              <a:t> </a:t>
            </a:r>
            <a:r>
              <a:rPr lang="en-IE" b="1" dirty="0" err="1">
                <a:solidFill>
                  <a:srgbClr val="FFFF00"/>
                </a:solidFill>
              </a:rPr>
              <a:t>izlaušanās</a:t>
            </a:r>
            <a:r>
              <a:rPr lang="en-IE" b="1" dirty="0">
                <a:solidFill>
                  <a:srgbClr val="FFFF00"/>
                </a:solidFill>
              </a:rPr>
              <a:t> </a:t>
            </a:r>
            <a:r>
              <a:rPr lang="en-IE" b="1" dirty="0" err="1">
                <a:solidFill>
                  <a:srgbClr val="FFFF00"/>
                </a:solidFill>
              </a:rPr>
              <a:t>istabu</a:t>
            </a:r>
            <a:r>
              <a:rPr lang="en-IE" b="1" dirty="0">
                <a:solidFill>
                  <a:srgbClr val="FFFF00"/>
                </a:solidFill>
              </a:rPr>
              <a:t> </a:t>
            </a:r>
            <a:r>
              <a:rPr lang="en-IE" b="1" dirty="0" err="1">
                <a:solidFill>
                  <a:srgbClr val="FFFF00"/>
                </a:solidFill>
              </a:rPr>
              <a:t>izmantošanai</a:t>
            </a:r>
            <a:r>
              <a:rPr lang="en-IE" b="1" dirty="0">
                <a:solidFill>
                  <a:srgbClr val="FFFF00"/>
                </a:solidFill>
              </a:rPr>
              <a:t> </a:t>
            </a:r>
            <a:r>
              <a:rPr lang="en-IE" b="1" dirty="0" err="1">
                <a:solidFill>
                  <a:srgbClr val="FFFF00"/>
                </a:solidFill>
              </a:rPr>
              <a:t>nodarbībās</a:t>
            </a:r>
            <a:r>
              <a:rPr lang="en-IE" b="1" dirty="0">
                <a:solidFill>
                  <a:srgbClr val="FFFF00"/>
                </a:solidFill>
              </a:rPr>
              <a:t> un </a:t>
            </a:r>
            <a:r>
              <a:rPr lang="en-IE" b="1" dirty="0" err="1">
                <a:solidFill>
                  <a:srgbClr val="FFFF00"/>
                </a:solidFill>
              </a:rPr>
              <a:t>kursos</a:t>
            </a:r>
            <a:r>
              <a:rPr lang="en-IE" b="1" dirty="0">
                <a:solidFill>
                  <a:srgbClr val="FFFF00"/>
                </a:solidFill>
              </a:rPr>
              <a:t>:</a:t>
            </a:r>
            <a:r>
              <a:rPr lang="en-IE" dirty="0">
                <a:solidFill>
                  <a:srgbClr val="FFFF00"/>
                </a:solidFill>
              </a:rPr>
              <a:t> </a:t>
            </a:r>
          </a:p>
          <a:p>
            <a:pPr marL="136525" indent="-22225" algn="l"/>
            <a:endParaRPr lang="en-GB" sz="1400" dirty="0">
              <a:solidFill>
                <a:srgbClr val="FFFF00"/>
              </a:solidFill>
            </a:endParaRPr>
          </a:p>
          <a:p>
            <a:pPr marL="571500" indent="-457200" algn="l">
              <a:buAutoNum type="arabicPeriod"/>
            </a:pPr>
            <a:r>
              <a:rPr lang="en-GB" sz="2000" b="1" dirty="0" err="1">
                <a:solidFill>
                  <a:srgbClr val="FFFF00"/>
                </a:solidFill>
              </a:rPr>
              <a:t>Prasmju</a:t>
            </a:r>
            <a:r>
              <a:rPr lang="en-GB" sz="2000" b="1" dirty="0">
                <a:solidFill>
                  <a:srgbClr val="FFFF00"/>
                </a:solidFill>
              </a:rPr>
              <a:t> </a:t>
            </a:r>
            <a:r>
              <a:rPr lang="en-GB" sz="2000" b="1" dirty="0" err="1">
                <a:solidFill>
                  <a:srgbClr val="FFFF00"/>
                </a:solidFill>
              </a:rPr>
              <a:t>pilnveidošana</a:t>
            </a:r>
            <a:endParaRPr lang="en-GB" sz="2000" b="1" dirty="0">
              <a:solidFill>
                <a:srgbClr val="FFFF00"/>
              </a:solidFill>
            </a:endParaRPr>
          </a:p>
          <a:p>
            <a:pPr marL="571500" indent="-457200" algn="l">
              <a:buAutoNum type="arabicPeriod"/>
            </a:pPr>
            <a:endParaRPr lang="en-GB" sz="2000" b="1" dirty="0">
              <a:solidFill>
                <a:srgbClr val="FFFF00"/>
              </a:solidFill>
            </a:endParaRPr>
          </a:p>
          <a:p>
            <a:pPr marL="571500" indent="-457200" algn="l">
              <a:buFont typeface="Arial" panose="020B0604020202020204" pitchFamily="34" charset="0"/>
              <a:buChar char="•"/>
            </a:pPr>
            <a:r>
              <a:rPr lang="en-GB" sz="2000" dirty="0" err="1">
                <a:solidFill>
                  <a:srgbClr val="FFFF00"/>
                </a:solidFill>
              </a:rPr>
              <a:t>Komunikācijas</a:t>
            </a:r>
            <a:r>
              <a:rPr lang="en-GB" sz="2000" dirty="0">
                <a:solidFill>
                  <a:srgbClr val="FFFF00"/>
                </a:solidFill>
              </a:rPr>
              <a:t> </a:t>
            </a:r>
            <a:r>
              <a:rPr lang="en-GB" sz="2000" dirty="0" err="1">
                <a:solidFill>
                  <a:srgbClr val="FFFF00"/>
                </a:solidFill>
              </a:rPr>
              <a:t>prasmes</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Līderīb</a:t>
            </a:r>
            <a:r>
              <a:rPr lang="lv-LV" sz="2000" dirty="0">
                <a:solidFill>
                  <a:srgbClr val="FFFF00"/>
                </a:solidFill>
              </a:rPr>
              <a:t>a</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Sociālās</a:t>
            </a:r>
            <a:r>
              <a:rPr lang="en-GB" sz="2000" dirty="0">
                <a:solidFill>
                  <a:srgbClr val="FFFF00"/>
                </a:solidFill>
              </a:rPr>
              <a:t> </a:t>
            </a:r>
            <a:r>
              <a:rPr lang="en-GB" sz="2000" dirty="0" err="1">
                <a:solidFill>
                  <a:srgbClr val="FFFF00"/>
                </a:solidFill>
              </a:rPr>
              <a:t>prasmes</a:t>
            </a:r>
            <a:r>
              <a:rPr lang="en-GB" sz="2000" dirty="0">
                <a:solidFill>
                  <a:srgbClr val="FFFF00"/>
                </a:solidFill>
              </a:rPr>
              <a:t> </a:t>
            </a:r>
          </a:p>
          <a:p>
            <a:pPr marL="571500" indent="-457200" algn="l">
              <a:buFont typeface="Arial" panose="020B0604020202020204" pitchFamily="34" charset="0"/>
              <a:buChar char="•"/>
            </a:pPr>
            <a:r>
              <a:rPr lang="en-GB" sz="2000" dirty="0" err="1">
                <a:solidFill>
                  <a:srgbClr val="FFFF00"/>
                </a:solidFill>
              </a:rPr>
              <a:t>Problēmrisinašanas</a:t>
            </a:r>
            <a:r>
              <a:rPr lang="en-GB" sz="2000" dirty="0">
                <a:solidFill>
                  <a:srgbClr val="FFFF00"/>
                </a:solidFill>
              </a:rPr>
              <a:t> </a:t>
            </a:r>
            <a:r>
              <a:rPr lang="en-GB" sz="2000" dirty="0" err="1">
                <a:solidFill>
                  <a:srgbClr val="FFFF00"/>
                </a:solidFill>
              </a:rPr>
              <a:t>prasmes</a:t>
            </a:r>
            <a:endParaRPr lang="en-GB" sz="2000" dirty="0">
              <a:solidFill>
                <a:srgbClr val="FFFF00"/>
              </a:solidFill>
            </a:endParaRPr>
          </a:p>
          <a:p>
            <a:pPr marL="571500" indent="-457200" algn="l">
              <a:buFont typeface="Arial" panose="020B0604020202020204" pitchFamily="34" charset="0"/>
              <a:buChar char="•"/>
            </a:pPr>
            <a:r>
              <a:rPr lang="en-GB" sz="2000" dirty="0" err="1">
                <a:solidFill>
                  <a:srgbClr val="FFFF00"/>
                </a:solidFill>
              </a:rPr>
              <a:t>Smalkās</a:t>
            </a:r>
            <a:r>
              <a:rPr lang="en-GB" sz="2000" dirty="0">
                <a:solidFill>
                  <a:srgbClr val="FFFF00"/>
                </a:solidFill>
              </a:rPr>
              <a:t> </a:t>
            </a:r>
            <a:r>
              <a:rPr lang="en-GB" sz="2000" dirty="0" err="1">
                <a:solidFill>
                  <a:srgbClr val="FFFF00"/>
                </a:solidFill>
              </a:rPr>
              <a:t>motorikas</a:t>
            </a:r>
            <a:r>
              <a:rPr lang="en-GB" sz="2000" dirty="0">
                <a:solidFill>
                  <a:srgbClr val="FFFF00"/>
                </a:solidFill>
              </a:rPr>
              <a:t> </a:t>
            </a:r>
            <a:r>
              <a:rPr lang="en-GB" sz="2000" dirty="0" err="1">
                <a:solidFill>
                  <a:srgbClr val="FFFF00"/>
                </a:solidFill>
              </a:rPr>
              <a:t>prasmes</a:t>
            </a:r>
            <a:r>
              <a:rPr lang="en-GB" sz="2000" dirty="0">
                <a:solidFill>
                  <a:srgbClr val="FFFF00"/>
                </a:solidFill>
              </a:rPr>
              <a:t> </a:t>
            </a:r>
          </a:p>
          <a:p>
            <a:pPr marL="114300" indent="0" algn="l"/>
            <a:endParaRPr lang="en-GB" sz="1200" dirty="0">
              <a:solidFill>
                <a:srgbClr val="FFFF00"/>
              </a:solidFill>
            </a:endParaRPr>
          </a:p>
        </p:txBody>
      </p:sp>
      <p:grpSp>
        <p:nvGrpSpPr>
          <p:cNvPr id="203" name="Google Shape;203;p30"/>
          <p:cNvGrpSpPr/>
          <p:nvPr/>
        </p:nvGrpSpPr>
        <p:grpSpPr>
          <a:xfrm>
            <a:off x="4094400" y="4423496"/>
            <a:ext cx="808500" cy="92100"/>
            <a:chOff x="3570750" y="4704850"/>
            <a:chExt cx="808500" cy="92100"/>
          </a:xfrm>
        </p:grpSpPr>
        <p:sp>
          <p:nvSpPr>
            <p:cNvPr id="204" name="Google Shape;204;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12" name="Google Shape;204;p30">
            <a:extLst>
              <a:ext uri="{FF2B5EF4-FFF2-40B4-BE49-F238E27FC236}">
                <a16:creationId xmlns:a16="http://schemas.microsoft.com/office/drawing/2014/main" id="{7413BAEF-7F17-4595-87D5-4C3D324668BA}"/>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4;p30">
            <a:extLst>
              <a:ext uri="{FF2B5EF4-FFF2-40B4-BE49-F238E27FC236}">
                <a16:creationId xmlns:a16="http://schemas.microsoft.com/office/drawing/2014/main" id="{5C25FEF2-8EC3-4074-B5B9-B46420F55ABD}"/>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3BD6A09D-BA7F-474E-903A-08A17832105D}"/>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hteck 1">
            <a:extLst>
              <a:ext uri="{FF2B5EF4-FFF2-40B4-BE49-F238E27FC236}">
                <a16:creationId xmlns:a16="http://schemas.microsoft.com/office/drawing/2014/main" id="{B1DB98F0-6942-41FA-A6D4-461AD8B48FC3}"/>
              </a:ext>
            </a:extLst>
          </p:cNvPr>
          <p:cNvSpPr/>
          <p:nvPr/>
        </p:nvSpPr>
        <p:spPr>
          <a:xfrm>
            <a:off x="5269043" y="4143578"/>
            <a:ext cx="4572000" cy="523220"/>
          </a:xfrm>
          <a:prstGeom prst="rect">
            <a:avLst/>
          </a:prstGeom>
        </p:spPr>
        <p:txBody>
          <a:bodyPr>
            <a:spAutoFit/>
          </a:bodyPr>
          <a:lstStyle/>
          <a:p>
            <a:r>
              <a:rPr lang="de-DE" dirty="0">
                <a:solidFill>
                  <a:srgbClr val="FFFF00"/>
                </a:solidFill>
              </a:rPr>
              <a:t>https://escape-kit.com/en/education/5-reasons-organize-school-escape-room/</a:t>
            </a:r>
          </a:p>
        </p:txBody>
      </p:sp>
    </p:spTree>
    <p:extLst>
      <p:ext uri="{BB962C8B-B14F-4D97-AF65-F5344CB8AC3E}">
        <p14:creationId xmlns:p14="http://schemas.microsoft.com/office/powerpoint/2010/main" val="307377678"/>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3348</TotalTime>
  <Words>1576</Words>
  <Application>Microsoft Office PowerPoint</Application>
  <PresentationFormat>On-screen Show (16:9)</PresentationFormat>
  <Paragraphs>185</Paragraphs>
  <Slides>32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BenchNine</vt:lpstr>
      <vt:lpstr>Montserrat</vt:lpstr>
      <vt:lpstr>Muli</vt:lpstr>
      <vt:lpstr>Noto Sans</vt:lpstr>
      <vt:lpstr>Open Sans</vt:lpstr>
      <vt:lpstr>Professional Company Report by Slidesgo</vt:lpstr>
      <vt:lpstr>PowerPoint Presentation</vt:lpstr>
      <vt:lpstr>Ievads</vt:lpstr>
      <vt:lpstr>A: Ievads tēmā izglītojošas digitālās izlaušanās istabas kā pedagoģisks rīks</vt:lpstr>
      <vt:lpstr>A1: Kas ir izglītojošas digitālās izlaušanās istabas?</vt:lpstr>
      <vt:lpstr>PowerPoint Presentation</vt:lpstr>
      <vt:lpstr>PowerPoint Presentation</vt:lpstr>
      <vt:lpstr>PowerPoint Presentation</vt:lpstr>
      <vt:lpstr>A2: Iemesli, kāpēc izmantot izglītojošās izlaušanās istabas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A3: Kā izveidot izglītojošu izlaušanās istabu?</vt:lpstr>
      <vt:lpstr>PowerPoint Presentation</vt:lpstr>
      <vt:lpstr>PowerPoint Presentation</vt:lpstr>
      <vt:lpstr>PowerPoint Presentation</vt:lpstr>
      <vt:lpstr>PowerPoint Presentation</vt:lpstr>
      <vt:lpstr>PowerPoint Presentation</vt:lpstr>
      <vt:lpstr>PowerPoint Presentation</vt:lpstr>
      <vt:lpstr>A4: Izglītotāja loma</vt:lpstr>
      <vt:lpstr>PowerPoint Presentation</vt:lpstr>
      <vt:lpstr>PowerPoint Presentation</vt:lpstr>
      <vt:lpstr>PowerPoint Presentation</vt:lpstr>
      <vt:lpstr>B. Apguves fāze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Daiga Kalniņa</cp:lastModifiedBy>
  <cp:revision>148</cp:revision>
  <dcterms:modified xsi:type="dcterms:W3CDTF">2024-01-13T14:07:48Z</dcterms:modified>
</cp:coreProperties>
</file>