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73" r:id="rId1"/>
  </p:sldMasterIdLst>
  <p:notesMasterIdLst>
    <p:notesMasterId r:id="rId19"/>
  </p:notesMasterIdLst>
  <p:sldIdLst>
    <p:sldId id="307" r:id="rId2"/>
    <p:sldId id="260" r:id="rId3"/>
    <p:sldId id="256" r:id="rId4"/>
    <p:sldId id="334" r:id="rId5"/>
    <p:sldId id="258" r:id="rId6"/>
    <p:sldId id="335" r:id="rId7"/>
    <p:sldId id="375" r:id="rId8"/>
    <p:sldId id="392" r:id="rId9"/>
    <p:sldId id="393" r:id="rId10"/>
    <p:sldId id="391" r:id="rId11"/>
    <p:sldId id="338" r:id="rId12"/>
    <p:sldId id="395" r:id="rId13"/>
    <p:sldId id="261" r:id="rId14"/>
    <p:sldId id="352" r:id="rId15"/>
    <p:sldId id="390" r:id="rId16"/>
    <p:sldId id="312" r:id="rId17"/>
    <p:sldId id="311"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1F2126"/>
    <a:srgbClr val="529BD9"/>
    <a:srgbClr val="CC6600"/>
    <a:srgbClr val="666BF0"/>
    <a:srgbClr val="5BF08B"/>
    <a:srgbClr val="42AB8C"/>
    <a:srgbClr val="E54759"/>
    <a:srgbClr val="262626"/>
    <a:srgbClr val="AA1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D50EAF-3163-4F20-88ED-F5F79476F2F4}">
  <a:tblStyle styleId="{03D50EAF-3163-4F20-88ED-F5F79476F2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4660"/>
  </p:normalViewPr>
  <p:slideViewPr>
    <p:cSldViewPr snapToGrid="0">
      <p:cViewPr varScale="1">
        <p:scale>
          <a:sx n="161" d="100"/>
          <a:sy n="161" d="100"/>
        </p:scale>
        <p:origin x="114" y="240"/>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23c2e0530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623c2e0530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3023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23c2e0530_1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623c2e0530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508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5449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1894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229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2972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1182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dk1"/>
            </a:gs>
            <a:gs pos="100000">
              <a:schemeClr val="lt2"/>
            </a:gs>
          </a:gsLst>
          <a:lin ang="2698631" scaled="0"/>
        </a:gradFill>
        <a:effectLst/>
      </p:bgPr>
    </p:bg>
    <p:spTree>
      <p:nvGrpSpPr>
        <p:cNvPr id="1" name="Shape 8"/>
        <p:cNvGrpSpPr/>
        <p:nvPr/>
      </p:nvGrpSpPr>
      <p:grpSpPr>
        <a:xfrm>
          <a:off x="0" y="0"/>
          <a:ext cx="0" cy="0"/>
          <a:chOff x="0" y="0"/>
          <a:chExt cx="0" cy="0"/>
        </a:xfrm>
      </p:grpSpPr>
      <p:sp>
        <p:nvSpPr>
          <p:cNvPr id="13" name="Google Shape;13;p2"/>
          <p:cNvSpPr txBox="1">
            <a:spLocks noGrp="1"/>
          </p:cNvSpPr>
          <p:nvPr>
            <p:ph type="ctrTitle"/>
          </p:nvPr>
        </p:nvSpPr>
        <p:spPr>
          <a:xfrm>
            <a:off x="720000" y="1683965"/>
            <a:ext cx="5045700" cy="2340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6205575" y="3547225"/>
            <a:ext cx="22152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400">
                <a:latin typeface="Open Sans" panose="020B0606030504020204" pitchFamily="34" charset="0"/>
                <a:ea typeface="Open Sans" panose="020B0606030504020204" pitchFamily="34" charset="0"/>
                <a:cs typeface="Open Sans" panose="020B0606030504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lt2"/>
            </a:gs>
            <a:gs pos="100000">
              <a:schemeClr val="dk1"/>
            </a:gs>
          </a:gsLst>
          <a:lin ang="2698631" scaled="0"/>
        </a:gradFill>
        <a:effectLst/>
      </p:bgPr>
    </p:bg>
    <p:spTree>
      <p:nvGrpSpPr>
        <p:cNvPr id="1" name="Shape 15"/>
        <p:cNvGrpSpPr/>
        <p:nvPr/>
      </p:nvGrpSpPr>
      <p:grpSpPr>
        <a:xfrm>
          <a:off x="0" y="0"/>
          <a:ext cx="0" cy="0"/>
          <a:chOff x="0" y="0"/>
          <a:chExt cx="0" cy="0"/>
        </a:xfrm>
      </p:grpSpPr>
      <p:sp>
        <p:nvSpPr>
          <p:cNvPr id="20" name="Google Shape;20;p3"/>
          <p:cNvSpPr txBox="1">
            <a:spLocks noGrp="1"/>
          </p:cNvSpPr>
          <p:nvPr>
            <p:ph type="title"/>
          </p:nvPr>
        </p:nvSpPr>
        <p:spPr>
          <a:xfrm>
            <a:off x="5573475" y="1621225"/>
            <a:ext cx="2847300" cy="8418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21" name="Google Shape;21;p3"/>
          <p:cNvSpPr txBox="1">
            <a:spLocks noGrp="1"/>
          </p:cNvSpPr>
          <p:nvPr>
            <p:ph type="subTitle" idx="1"/>
          </p:nvPr>
        </p:nvSpPr>
        <p:spPr>
          <a:xfrm>
            <a:off x="4634100" y="2571750"/>
            <a:ext cx="37866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2800"/>
              <a:buNone/>
              <a:defRPr sz="16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gradFill>
          <a:gsLst>
            <a:gs pos="0">
              <a:schemeClr val="dk1"/>
            </a:gs>
            <a:gs pos="100000">
              <a:schemeClr val="lt2"/>
            </a:gs>
          </a:gsLst>
          <a:lin ang="2698631" scaled="0"/>
        </a:gradFill>
        <a:effectLst/>
      </p:bgPr>
    </p:bg>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0" name="Google Shape;50;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atin typeface="Open Sans" panose="020B0606030504020204" pitchFamily="34" charset="0"/>
                <a:ea typeface="Open Sans" panose="020B0606030504020204" pitchFamily="34" charset="0"/>
                <a:cs typeface="Open Sans" panose="020B0606030504020204" pitchFamily="34"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userDrawn="1">
  <p:cSld name="CAPTION_ONLY">
    <p:bg>
      <p:bgPr>
        <a:gradFill>
          <a:gsLst>
            <a:gs pos="0">
              <a:schemeClr val="dk1"/>
            </a:gs>
            <a:gs pos="100000">
              <a:schemeClr val="lt2"/>
            </a:gs>
          </a:gsLst>
          <a:lin ang="2698631" scaled="0"/>
        </a:gra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SECTION_TITLE_AND_DESCRIPTION_2">
    <p:bg>
      <p:bgPr>
        <a:gradFill>
          <a:gsLst>
            <a:gs pos="0">
              <a:schemeClr val="lt2"/>
            </a:gs>
            <a:gs pos="100000">
              <a:schemeClr val="dk1"/>
            </a:gs>
          </a:gsLst>
          <a:lin ang="0" scaled="0"/>
        </a:gradFill>
        <a:effectLst/>
      </p:bgPr>
    </p:bg>
    <p:spTree>
      <p:nvGrpSpPr>
        <p:cNvPr id="1" name="Shape 70"/>
        <p:cNvGrpSpPr/>
        <p:nvPr/>
      </p:nvGrpSpPr>
      <p:grpSpPr>
        <a:xfrm>
          <a:off x="0" y="0"/>
          <a:ext cx="0" cy="0"/>
          <a:chOff x="0" y="0"/>
          <a:chExt cx="0" cy="0"/>
        </a:xfrm>
      </p:grpSpPr>
      <p:sp>
        <p:nvSpPr>
          <p:cNvPr id="75" name="Google Shape;75;p14"/>
          <p:cNvSpPr txBox="1">
            <a:spLocks noGrp="1"/>
          </p:cNvSpPr>
          <p:nvPr>
            <p:ph type="title"/>
          </p:nvPr>
        </p:nvSpPr>
        <p:spPr>
          <a:xfrm>
            <a:off x="720000" y="1233175"/>
            <a:ext cx="4461300" cy="14823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3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6" name="Google Shape;76;p14"/>
          <p:cNvSpPr txBox="1">
            <a:spLocks noGrp="1"/>
          </p:cNvSpPr>
          <p:nvPr>
            <p:ph type="subTitle" idx="1"/>
          </p:nvPr>
        </p:nvSpPr>
        <p:spPr>
          <a:xfrm>
            <a:off x="720000" y="2872425"/>
            <a:ext cx="4828200" cy="159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800"/>
              <a:buFont typeface="Open Sans"/>
              <a:buChar char="●"/>
              <a:defRPr sz="1400">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SzPts val="800"/>
              <a:buFont typeface="Open Sans"/>
              <a:buChar char="○"/>
              <a:defRPr sz="2100"/>
            </a:lvl2pPr>
            <a:lvl3pPr lvl="2" algn="ctr" rtl="0">
              <a:lnSpc>
                <a:spcPct val="100000"/>
              </a:lnSpc>
              <a:spcBef>
                <a:spcPts val="0"/>
              </a:spcBef>
              <a:spcAft>
                <a:spcPts val="0"/>
              </a:spcAft>
              <a:buSzPts val="800"/>
              <a:buFont typeface="Open Sans"/>
              <a:buChar char="■"/>
              <a:defRPr sz="2100"/>
            </a:lvl3pPr>
            <a:lvl4pPr lvl="3" algn="ctr" rtl="0">
              <a:lnSpc>
                <a:spcPct val="100000"/>
              </a:lnSpc>
              <a:spcBef>
                <a:spcPts val="0"/>
              </a:spcBef>
              <a:spcAft>
                <a:spcPts val="0"/>
              </a:spcAft>
              <a:buSzPts val="800"/>
              <a:buFont typeface="Open Sans"/>
              <a:buChar char="●"/>
              <a:defRPr sz="2100"/>
            </a:lvl4pPr>
            <a:lvl5pPr lvl="4" algn="ctr" rtl="0">
              <a:lnSpc>
                <a:spcPct val="100000"/>
              </a:lnSpc>
              <a:spcBef>
                <a:spcPts val="0"/>
              </a:spcBef>
              <a:spcAft>
                <a:spcPts val="0"/>
              </a:spcAft>
              <a:buSzPts val="1100"/>
              <a:buFont typeface="Open Sans"/>
              <a:buChar char="○"/>
              <a:defRPr sz="2100"/>
            </a:lvl5pPr>
            <a:lvl6pPr lvl="5" algn="ctr" rtl="0">
              <a:lnSpc>
                <a:spcPct val="100000"/>
              </a:lnSpc>
              <a:spcBef>
                <a:spcPts val="0"/>
              </a:spcBef>
              <a:spcAft>
                <a:spcPts val="0"/>
              </a:spcAft>
              <a:buSzPts val="1100"/>
              <a:buFont typeface="Open Sans"/>
              <a:buChar char="■"/>
              <a:defRPr sz="2100"/>
            </a:lvl6pPr>
            <a:lvl7pPr lvl="6" algn="ctr" rtl="0">
              <a:lnSpc>
                <a:spcPct val="100000"/>
              </a:lnSpc>
              <a:spcBef>
                <a:spcPts val="0"/>
              </a:spcBef>
              <a:spcAft>
                <a:spcPts val="0"/>
              </a:spcAft>
              <a:buSzPts val="700"/>
              <a:buFont typeface="Open Sans"/>
              <a:buChar char="●"/>
              <a:defRPr sz="2100"/>
            </a:lvl7pPr>
            <a:lvl8pPr lvl="7" algn="ctr" rtl="0">
              <a:lnSpc>
                <a:spcPct val="100000"/>
              </a:lnSpc>
              <a:spcBef>
                <a:spcPts val="0"/>
              </a:spcBef>
              <a:spcAft>
                <a:spcPts val="0"/>
              </a:spcAft>
              <a:buSzPts val="700"/>
              <a:buFont typeface="Open Sans"/>
              <a:buChar char="○"/>
              <a:defRPr sz="2100"/>
            </a:lvl8pPr>
            <a:lvl9pPr lvl="8" algn="ctr" rtl="0">
              <a:lnSpc>
                <a:spcPct val="100000"/>
              </a:lnSpc>
              <a:spcBef>
                <a:spcPts val="0"/>
              </a:spcBef>
              <a:spcAft>
                <a:spcPts val="0"/>
              </a:spcAft>
              <a:buSzPts val="600"/>
              <a:buFont typeface="Open Sans"/>
              <a:buChar char="■"/>
              <a:defRPr sz="2100"/>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genda">
  <p:cSld name="BLANK_1_1">
    <p:bg>
      <p:bgPr>
        <a:gradFill>
          <a:gsLst>
            <a:gs pos="0">
              <a:schemeClr val="dk1"/>
            </a:gs>
            <a:gs pos="100000">
              <a:schemeClr val="lt2"/>
            </a:gs>
          </a:gsLst>
          <a:lin ang="0" scaled="0"/>
        </a:gradFill>
        <a:effectLst/>
      </p:bgPr>
    </p:bg>
    <p:spTree>
      <p:nvGrpSpPr>
        <p:cNvPr id="1" name="Shape 84"/>
        <p:cNvGrpSpPr/>
        <p:nvPr/>
      </p:nvGrpSpPr>
      <p:grpSpPr>
        <a:xfrm>
          <a:off x="0" y="0"/>
          <a:ext cx="0" cy="0"/>
          <a:chOff x="0" y="0"/>
          <a:chExt cx="0" cy="0"/>
        </a:xfrm>
      </p:grpSpPr>
      <p:sp>
        <p:nvSpPr>
          <p:cNvPr id="89" name="Google Shape;89;p16"/>
          <p:cNvSpPr txBox="1">
            <a:spLocks noGrp="1"/>
          </p:cNvSpPr>
          <p:nvPr>
            <p:ph type="title"/>
          </p:nvPr>
        </p:nvSpPr>
        <p:spPr>
          <a:xfrm>
            <a:off x="1560825" y="1587425"/>
            <a:ext cx="2799000" cy="4215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400"/>
              <a:buNone/>
              <a:defRPr sz="1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90" name="Google Shape;90;p16"/>
          <p:cNvSpPr txBox="1">
            <a:spLocks noGrp="1"/>
          </p:cNvSpPr>
          <p:nvPr>
            <p:ph type="subTitle" idx="1"/>
          </p:nvPr>
        </p:nvSpPr>
        <p:spPr>
          <a:xfrm>
            <a:off x="2355900" y="1874500"/>
            <a:ext cx="2003700" cy="644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dirty="0"/>
          </a:p>
        </p:txBody>
      </p:sp>
      <p:sp>
        <p:nvSpPr>
          <p:cNvPr id="91" name="Google Shape;91;p16"/>
          <p:cNvSpPr txBox="1">
            <a:spLocks noGrp="1"/>
          </p:cNvSpPr>
          <p:nvPr>
            <p:ph type="title" idx="2"/>
          </p:nvPr>
        </p:nvSpPr>
        <p:spPr>
          <a:xfrm>
            <a:off x="4784275" y="1587400"/>
            <a:ext cx="27990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2" name="Google Shape;92;p16"/>
          <p:cNvSpPr txBox="1">
            <a:spLocks noGrp="1"/>
          </p:cNvSpPr>
          <p:nvPr>
            <p:ph type="subTitle" idx="3"/>
          </p:nvPr>
        </p:nvSpPr>
        <p:spPr>
          <a:xfrm>
            <a:off x="4784275" y="1874500"/>
            <a:ext cx="19179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dirty="0"/>
          </a:p>
        </p:txBody>
      </p:sp>
      <p:sp>
        <p:nvSpPr>
          <p:cNvPr id="93" name="Google Shape;93;p16"/>
          <p:cNvSpPr txBox="1">
            <a:spLocks noGrp="1"/>
          </p:cNvSpPr>
          <p:nvPr>
            <p:ph type="title" idx="4"/>
          </p:nvPr>
        </p:nvSpPr>
        <p:spPr>
          <a:xfrm>
            <a:off x="4784275" y="3110125"/>
            <a:ext cx="27990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4" name="Google Shape;94;p16"/>
          <p:cNvSpPr txBox="1">
            <a:spLocks noGrp="1"/>
          </p:cNvSpPr>
          <p:nvPr>
            <p:ph type="subTitle" idx="5"/>
          </p:nvPr>
        </p:nvSpPr>
        <p:spPr>
          <a:xfrm>
            <a:off x="4784275" y="3397225"/>
            <a:ext cx="19179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dirty="0"/>
          </a:p>
        </p:txBody>
      </p:sp>
      <p:sp>
        <p:nvSpPr>
          <p:cNvPr id="95" name="Google Shape;95;p16"/>
          <p:cNvSpPr txBox="1">
            <a:spLocks noGrp="1"/>
          </p:cNvSpPr>
          <p:nvPr>
            <p:ph type="title" idx="6"/>
          </p:nvPr>
        </p:nvSpPr>
        <p:spPr>
          <a:xfrm>
            <a:off x="1560900" y="3110150"/>
            <a:ext cx="2799000" cy="4215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400"/>
              <a:buNone/>
              <a:defRPr sz="1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96" name="Google Shape;96;p16"/>
          <p:cNvSpPr txBox="1">
            <a:spLocks noGrp="1"/>
          </p:cNvSpPr>
          <p:nvPr>
            <p:ph type="subTitle" idx="7"/>
          </p:nvPr>
        </p:nvSpPr>
        <p:spPr>
          <a:xfrm>
            <a:off x="2355900" y="3397225"/>
            <a:ext cx="2003700" cy="644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dirty="0"/>
          </a:p>
        </p:txBody>
      </p:sp>
      <p:sp>
        <p:nvSpPr>
          <p:cNvPr id="97" name="Google Shape;97;p16"/>
          <p:cNvSpPr txBox="1">
            <a:spLocks noGrp="1"/>
          </p:cNvSpPr>
          <p:nvPr>
            <p:ph type="title" idx="8" hasCustomPrompt="1"/>
          </p:nvPr>
        </p:nvSpPr>
        <p:spPr>
          <a:xfrm>
            <a:off x="717604" y="1363904"/>
            <a:ext cx="1028700" cy="554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8" name="Google Shape;98;p16"/>
          <p:cNvSpPr txBox="1">
            <a:spLocks noGrp="1"/>
          </p:cNvSpPr>
          <p:nvPr>
            <p:ph type="title" idx="9" hasCustomPrompt="1"/>
          </p:nvPr>
        </p:nvSpPr>
        <p:spPr>
          <a:xfrm>
            <a:off x="7393940" y="1363904"/>
            <a:ext cx="1028700" cy="55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
        <p:nvSpPr>
          <p:cNvPr id="99" name="Google Shape;99;p16"/>
          <p:cNvSpPr txBox="1">
            <a:spLocks noGrp="1"/>
          </p:cNvSpPr>
          <p:nvPr>
            <p:ph type="title" idx="13" hasCustomPrompt="1"/>
          </p:nvPr>
        </p:nvSpPr>
        <p:spPr>
          <a:xfrm>
            <a:off x="717604" y="2885223"/>
            <a:ext cx="1028700" cy="554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00" name="Google Shape;100;p16"/>
          <p:cNvSpPr txBox="1">
            <a:spLocks noGrp="1"/>
          </p:cNvSpPr>
          <p:nvPr>
            <p:ph type="title" idx="14" hasCustomPrompt="1"/>
          </p:nvPr>
        </p:nvSpPr>
        <p:spPr>
          <a:xfrm>
            <a:off x="7393940" y="2885223"/>
            <a:ext cx="1028700" cy="55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p:cSld name="BLANK_1_1_1">
    <p:bg>
      <p:bgPr>
        <a:gradFill>
          <a:gsLst>
            <a:gs pos="0">
              <a:schemeClr val="lt2"/>
            </a:gs>
            <a:gs pos="100000">
              <a:schemeClr val="dk1"/>
            </a:gs>
          </a:gsLst>
          <a:lin ang="0" scaled="0"/>
        </a:gradFill>
        <a:effectLst/>
      </p:bgPr>
    </p:bg>
    <p:spTree>
      <p:nvGrpSpPr>
        <p:cNvPr id="1" name="Shape 101"/>
        <p:cNvGrpSpPr/>
        <p:nvPr/>
      </p:nvGrpSpPr>
      <p:grpSpPr>
        <a:xfrm>
          <a:off x="0" y="0"/>
          <a:ext cx="0" cy="0"/>
          <a:chOff x="0" y="0"/>
          <a:chExt cx="0" cy="0"/>
        </a:xfrm>
      </p:grpSpPr>
      <p:sp>
        <p:nvSpPr>
          <p:cNvPr id="105" name="Google Shape;105;p17"/>
          <p:cNvSpPr txBox="1">
            <a:spLocks noGrp="1"/>
          </p:cNvSpPr>
          <p:nvPr>
            <p:ph type="title"/>
          </p:nvPr>
        </p:nvSpPr>
        <p:spPr>
          <a:xfrm flipH="1">
            <a:off x="720000" y="1233175"/>
            <a:ext cx="4529700" cy="1482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36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6" name="Google Shape;106;p17"/>
          <p:cNvSpPr txBox="1">
            <a:spLocks noGrp="1"/>
          </p:cNvSpPr>
          <p:nvPr>
            <p:ph type="subTitle" idx="1"/>
          </p:nvPr>
        </p:nvSpPr>
        <p:spPr>
          <a:xfrm flipH="1">
            <a:off x="720000" y="2715475"/>
            <a:ext cx="2909400" cy="76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2pPr>
            <a:lvl3pPr lvl="2">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3pPr>
            <a:lvl4pPr lvl="3">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4pPr>
            <a:lvl5pPr lvl="4">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5pPr>
            <a:lvl6pPr lvl="5">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6pPr>
            <a:lvl7pPr lvl="6">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7pPr>
            <a:lvl8pPr lvl="7">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8pPr>
            <a:lvl9pPr lvl="8">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Muli"/>
              <a:buChar char="●"/>
              <a:defRPr sz="1800">
                <a:solidFill>
                  <a:schemeClr val="lt1"/>
                </a:solidFill>
                <a:latin typeface="Muli"/>
                <a:ea typeface="Muli"/>
                <a:cs typeface="Muli"/>
                <a:sym typeface="Muli"/>
              </a:defRPr>
            </a:lvl1pPr>
            <a:lvl2pPr marL="914400" lvl="1"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2pPr>
            <a:lvl3pPr marL="1371600" lvl="2"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3pPr>
            <a:lvl4pPr marL="1828800" lvl="3"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4pPr>
            <a:lvl5pPr marL="2286000" lvl="4"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5pPr>
            <a:lvl6pPr marL="2743200" lvl="5"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6pPr>
            <a:lvl7pPr marL="3200400" lvl="6"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7pPr>
            <a:lvl8pPr marL="3657600" lvl="7"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8pPr>
            <a:lvl9pPr marL="4114800" lvl="8" indent="-317500">
              <a:lnSpc>
                <a:spcPct val="115000"/>
              </a:lnSpc>
              <a:spcBef>
                <a:spcPts val="1600"/>
              </a:spcBef>
              <a:spcAft>
                <a:spcPts val="1600"/>
              </a:spcAft>
              <a:buClr>
                <a:schemeClr val="lt1"/>
              </a:buClr>
              <a:buSzPts val="1400"/>
              <a:buFont typeface="Muli"/>
              <a:buChar char="■"/>
              <a:defRPr>
                <a:solidFill>
                  <a:schemeClr val="lt1"/>
                </a:solidFill>
                <a:latin typeface="Muli"/>
                <a:ea typeface="Muli"/>
                <a:cs typeface="Muli"/>
                <a:sym typeface="Muli"/>
              </a:defRPr>
            </a:lvl9pPr>
          </a:lstStyle>
          <a:p>
            <a:endParaRPr dirty="0"/>
          </a:p>
        </p:txBody>
      </p:sp>
      <p:sp>
        <p:nvSpPr>
          <p:cNvPr id="2" name="Textfeld 1">
            <a:extLst>
              <a:ext uri="{FF2B5EF4-FFF2-40B4-BE49-F238E27FC236}">
                <a16:creationId xmlns:a16="http://schemas.microsoft.com/office/drawing/2014/main" id="{3924BF3E-73A2-4A12-9ABB-D2D3F072FD77}"/>
              </a:ext>
            </a:extLst>
          </p:cNvPr>
          <p:cNvSpPr txBox="1"/>
          <p:nvPr userDrawn="1"/>
        </p:nvSpPr>
        <p:spPr>
          <a:xfrm>
            <a:off x="8155641" y="4655872"/>
            <a:ext cx="786653" cy="338554"/>
          </a:xfrm>
          <a:prstGeom prst="rect">
            <a:avLst/>
          </a:prstGeom>
          <a:noFill/>
        </p:spPr>
        <p:txBody>
          <a:bodyPr wrap="square" rtlCol="0">
            <a:spAutoFit/>
          </a:bodyPr>
          <a:lstStyle/>
          <a:p>
            <a:r>
              <a:rPr lang="de-DE" sz="1600" dirty="0">
                <a:solidFill>
                  <a:srgbClr val="1F2126"/>
                </a:solidFill>
              </a:rPr>
              <a:t>-</a:t>
            </a:r>
            <a:fld id="{83AE4949-827F-45F4-BE9C-09CD89F9EB62}" type="slidenum">
              <a:rPr lang="de-DE" sz="1600" smtClean="0">
                <a:solidFill>
                  <a:srgbClr val="1F2126"/>
                </a:solidFill>
              </a:rPr>
              <a:t>‹Nr.›</a:t>
            </a:fld>
            <a:r>
              <a:rPr lang="de-DE" sz="1600" dirty="0">
                <a:solidFill>
                  <a:srgbClr val="1F2126"/>
                </a:solidFill>
              </a:rPr>
              <a:t>-</a:t>
            </a:r>
            <a:endParaRPr lang="en-GB" sz="1600" dirty="0">
              <a:solidFill>
                <a:srgbClr val="1F2126"/>
              </a:solidFill>
            </a:endParaRPr>
          </a:p>
        </p:txBody>
      </p:sp>
      <p:pic>
        <p:nvPicPr>
          <p:cNvPr id="8" name="Picture 15">
            <a:extLst>
              <a:ext uri="{FF2B5EF4-FFF2-40B4-BE49-F238E27FC236}">
                <a16:creationId xmlns:a16="http://schemas.microsoft.com/office/drawing/2014/main" id="{CDD55FED-D7A8-4AC2-9106-1F47479145E0}"/>
              </a:ext>
            </a:extLst>
          </p:cNvPr>
          <p:cNvPicPr>
            <a:picLocks noChangeAspect="1"/>
          </p:cNvPicPr>
          <p:nvPr userDrawn="1"/>
        </p:nvPicPr>
        <p:blipFill>
          <a:blip r:embed="rId10"/>
          <a:srcRect/>
          <a:stretch/>
        </p:blipFill>
        <p:spPr>
          <a:xfrm>
            <a:off x="6807458" y="36752"/>
            <a:ext cx="2070292" cy="474357"/>
          </a:xfrm>
          <a:prstGeom prst="rect">
            <a:avLst/>
          </a:prstGeom>
        </p:spPr>
      </p:pic>
      <p:pic>
        <p:nvPicPr>
          <p:cNvPr id="10" name="Picture 17" descr="Text&#10;&#10;Description automatically generated with medium confidence">
            <a:extLst>
              <a:ext uri="{FF2B5EF4-FFF2-40B4-BE49-F238E27FC236}">
                <a16:creationId xmlns:a16="http://schemas.microsoft.com/office/drawing/2014/main" id="{F689D618-57A4-4609-A444-63737BBCAE0A}"/>
              </a:ext>
            </a:extLst>
          </p:cNvPr>
          <p:cNvPicPr>
            <a:picLocks noChangeAspect="1"/>
          </p:cNvPicPr>
          <p:nvPr userDrawn="1"/>
        </p:nvPicPr>
        <p:blipFill>
          <a:blip r:embed="rId11"/>
          <a:stretch>
            <a:fillRect/>
          </a:stretch>
        </p:blipFill>
        <p:spPr>
          <a:xfrm>
            <a:off x="266250" y="71894"/>
            <a:ext cx="1778558" cy="373131"/>
          </a:xfrm>
          <a:prstGeom prst="rect">
            <a:avLst/>
          </a:prstGeom>
        </p:spPr>
      </p:pic>
      <p:sp>
        <p:nvSpPr>
          <p:cNvPr id="11" name="TextBox 19">
            <a:extLst>
              <a:ext uri="{FF2B5EF4-FFF2-40B4-BE49-F238E27FC236}">
                <a16:creationId xmlns:a16="http://schemas.microsoft.com/office/drawing/2014/main" id="{A7980B84-B7AD-408E-979D-4DBE9CDC451C}"/>
              </a:ext>
            </a:extLst>
          </p:cNvPr>
          <p:cNvSpPr txBox="1"/>
          <p:nvPr userDrawn="1"/>
        </p:nvSpPr>
        <p:spPr>
          <a:xfrm>
            <a:off x="1887416" y="4655872"/>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12" name="Grafik 11">
            <a:extLst>
              <a:ext uri="{FF2B5EF4-FFF2-40B4-BE49-F238E27FC236}">
                <a16:creationId xmlns:a16="http://schemas.microsoft.com/office/drawing/2014/main" id="{98D67078-DB48-4C81-9461-6B526271E3AB}"/>
              </a:ext>
            </a:extLst>
          </p:cNvPr>
          <p:cNvPicPr>
            <a:picLocks noChangeAspect="1"/>
          </p:cNvPicPr>
          <p:nvPr userDrawn="1"/>
        </p:nvPicPr>
        <p:blipFill>
          <a:blip r:embed="rId12"/>
          <a:stretch>
            <a:fillRect/>
          </a:stretch>
        </p:blipFill>
        <p:spPr>
          <a:xfrm>
            <a:off x="201706" y="4667252"/>
            <a:ext cx="838200" cy="295275"/>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7" r:id="rId4"/>
    <p:sldLayoutId id="2147483659" r:id="rId5"/>
    <p:sldLayoutId id="2147483660" r:id="rId6"/>
    <p:sldLayoutId id="2147483662" r:id="rId7"/>
    <p:sldLayoutId id="214748366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K-YU0Ea9JKg?feature=oembed" TargetMode="External"/><Relationship Id="rId4" Type="http://schemas.openxmlformats.org/officeDocument/2006/relationships/hyperlink" Target="https://youtu.be/K-YU0Ea9JK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2.tuhh.de/zll/challenged-based-learn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utwente.nl/en/cbl/documents/cbl-eciu-tools-and-sources-for-teamchers.pdf" TargetMode="External"/><Relationship Id="rId7" Type="http://schemas.openxmlformats.org/officeDocument/2006/relationships/image" Target="../media/image9.svg"/><Relationship Id="rId2" Type="http://schemas.openxmlformats.org/officeDocument/2006/relationships/hyperlink" Target="https://www.challengebasedlearning.org/toolkit/" TargetMode="Externa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1.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2.tuhh.de/zll/challenged-based-learn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2.tuhh.de/zll/challenged-based-learn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2.tuhh.de/zll/challenged-based-learn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1EAD-B0AB-43FE-8897-46C0A002121B}"/>
              </a:ext>
            </a:extLst>
          </p:cNvPr>
          <p:cNvSpPr txBox="1">
            <a:spLocks/>
          </p:cNvSpPr>
          <p:nvPr/>
        </p:nvSpPr>
        <p:spPr>
          <a:xfrm>
            <a:off x="401683" y="2571750"/>
            <a:ext cx="8340634" cy="191954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Montserrat"/>
              <a:buNone/>
              <a:defRPr sz="3600" b="1"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2pPr>
            <a:lvl3pPr marR="0" lvl="2"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3pPr>
            <a:lvl4pPr marR="0" lvl="3"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4pPr>
            <a:lvl5pPr marR="0" lvl="4"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5pPr>
            <a:lvl6pPr marR="0" lvl="5"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6pPr>
            <a:lvl7pPr marR="0" lvl="6"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7pPr>
            <a:lvl8pPr marR="0" lvl="7"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8pPr>
            <a:lvl9pPr marR="0" lvl="8"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9pPr>
          </a:lstStyle>
          <a:p>
            <a:pPr algn="ctr"/>
            <a:r>
              <a:rPr lang="en-US" sz="2400" dirty="0">
                <a:solidFill>
                  <a:srgbClr val="1F2126"/>
                </a:solidFill>
              </a:rPr>
              <a:t>In-Service Training Programme</a:t>
            </a:r>
            <a:br>
              <a:rPr lang="en-US" sz="2400" dirty="0">
                <a:solidFill>
                  <a:srgbClr val="1F2126"/>
                </a:solidFill>
              </a:rPr>
            </a:br>
            <a:r>
              <a:rPr lang="en-US" sz="2400" dirty="0">
                <a:solidFill>
                  <a:srgbClr val="1F2126"/>
                </a:solidFill>
              </a:rPr>
              <a:t>and Toolkit for Validation of Skills</a:t>
            </a:r>
            <a:br>
              <a:rPr lang="en-US" sz="2400" b="0" dirty="0">
                <a:solidFill>
                  <a:srgbClr val="1F2126"/>
                </a:solidFill>
              </a:rPr>
            </a:br>
            <a:br>
              <a:rPr lang="en-US" sz="1000" b="0" dirty="0">
                <a:solidFill>
                  <a:srgbClr val="1F2126"/>
                </a:solidFill>
              </a:rPr>
            </a:br>
            <a:r>
              <a:rPr lang="en-US" sz="2000" dirty="0">
                <a:solidFill>
                  <a:srgbClr val="1F2126"/>
                </a:solidFill>
              </a:rPr>
              <a:t>Part A: Building the digital pedagogic skills for VET tutors</a:t>
            </a:r>
            <a:br>
              <a:rPr lang="en-US" sz="2000" dirty="0">
                <a:solidFill>
                  <a:srgbClr val="1F2126"/>
                </a:solidFill>
              </a:rPr>
            </a:br>
            <a:r>
              <a:rPr lang="en-US" sz="2000" dirty="0">
                <a:solidFill>
                  <a:srgbClr val="1F2126"/>
                </a:solidFill>
              </a:rPr>
              <a:t> </a:t>
            </a:r>
            <a:r>
              <a:rPr lang="en-US" sz="2000" dirty="0">
                <a:solidFill>
                  <a:schemeClr val="tx1"/>
                </a:solidFill>
              </a:rPr>
              <a:t>Module A: Pedagogical approaches with focus on challenge-based leaning theory</a:t>
            </a:r>
          </a:p>
        </p:txBody>
      </p:sp>
      <p:pic>
        <p:nvPicPr>
          <p:cNvPr id="3" name="Picture 2">
            <a:extLst>
              <a:ext uri="{FF2B5EF4-FFF2-40B4-BE49-F238E27FC236}">
                <a16:creationId xmlns:a16="http://schemas.microsoft.com/office/drawing/2014/main" id="{66AD6F01-BBF9-4D92-922D-26E3E81D5775}"/>
              </a:ext>
            </a:extLst>
          </p:cNvPr>
          <p:cNvPicPr>
            <a:picLocks noChangeAspect="1"/>
          </p:cNvPicPr>
          <p:nvPr/>
        </p:nvPicPr>
        <p:blipFill>
          <a:blip r:embed="rId2"/>
          <a:srcRect/>
          <a:stretch/>
        </p:blipFill>
        <p:spPr>
          <a:xfrm>
            <a:off x="1587896" y="1070218"/>
            <a:ext cx="5968208" cy="1367470"/>
          </a:xfrm>
          <a:prstGeom prst="rect">
            <a:avLst/>
          </a:prstGeom>
        </p:spPr>
      </p:pic>
    </p:spTree>
    <p:extLst>
      <p:ext uri="{BB962C8B-B14F-4D97-AF65-F5344CB8AC3E}">
        <p14:creationId xmlns:p14="http://schemas.microsoft.com/office/powerpoint/2010/main" val="2345685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en 3" title="Challenge Based Learning Explained">
            <a:hlinkClick r:id="" action="ppaction://media"/>
            <a:extLst>
              <a:ext uri="{FF2B5EF4-FFF2-40B4-BE49-F238E27FC236}">
                <a16:creationId xmlns:a16="http://schemas.microsoft.com/office/drawing/2014/main" id="{A45D1BAE-45F8-3B9F-DD1E-3820BD480C60}"/>
              </a:ext>
            </a:extLst>
          </p:cNvPr>
          <p:cNvPicPr>
            <a:picLocks noRot="1" noChangeAspect="1"/>
          </p:cNvPicPr>
          <p:nvPr>
            <a:videoFile r:link="rId1"/>
          </p:nvPr>
        </p:nvPicPr>
        <p:blipFill>
          <a:blip r:embed="rId3"/>
          <a:stretch>
            <a:fillRect/>
          </a:stretch>
        </p:blipFill>
        <p:spPr>
          <a:xfrm>
            <a:off x="4516846" y="1450937"/>
            <a:ext cx="3967480" cy="2241626"/>
          </a:xfrm>
          <a:prstGeom prst="rect">
            <a:avLst/>
          </a:prstGeom>
        </p:spPr>
      </p:pic>
      <p:sp>
        <p:nvSpPr>
          <p:cNvPr id="5" name="Google Shape;176;p28">
            <a:extLst>
              <a:ext uri="{FF2B5EF4-FFF2-40B4-BE49-F238E27FC236}">
                <a16:creationId xmlns:a16="http://schemas.microsoft.com/office/drawing/2014/main" id="{FC47AF8E-711E-1023-3785-7D209324DA68}"/>
              </a:ext>
            </a:extLst>
          </p:cNvPr>
          <p:cNvSpPr txBox="1">
            <a:spLocks/>
          </p:cNvSpPr>
          <p:nvPr/>
        </p:nvSpPr>
        <p:spPr>
          <a:xfrm>
            <a:off x="300446" y="1930517"/>
            <a:ext cx="4668428" cy="128246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Montserrat"/>
              <a:buNone/>
              <a:defRPr sz="3600" b="1"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2pPr>
            <a:lvl3pPr marR="0" lvl="2"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3pPr>
            <a:lvl4pPr marR="0" lvl="3"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4pPr>
            <a:lvl5pPr marR="0" lvl="4"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5pPr>
            <a:lvl6pPr marR="0" lvl="5"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6pPr>
            <a:lvl7pPr marR="0" lvl="6"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7pPr>
            <a:lvl8pPr marR="0" lvl="7"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8pPr>
            <a:lvl9pPr marR="0" lvl="8"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9pPr>
          </a:lstStyle>
          <a:p>
            <a:pPr algn="l"/>
            <a:r>
              <a:rPr lang="en-US" sz="3200" dirty="0">
                <a:solidFill>
                  <a:srgbClr val="FFFF00"/>
                </a:solidFill>
              </a:rPr>
              <a:t>Challenge-based learning </a:t>
            </a:r>
            <a:r>
              <a:rPr lang="en-US" sz="3200" dirty="0">
                <a:solidFill>
                  <a:schemeClr val="bg2"/>
                </a:solidFill>
              </a:rPr>
              <a:t>explained</a:t>
            </a:r>
          </a:p>
        </p:txBody>
      </p:sp>
      <p:sp>
        <p:nvSpPr>
          <p:cNvPr id="6" name="Textfeld 5">
            <a:extLst>
              <a:ext uri="{FF2B5EF4-FFF2-40B4-BE49-F238E27FC236}">
                <a16:creationId xmlns:a16="http://schemas.microsoft.com/office/drawing/2014/main" id="{71B888A8-6007-0CBA-EBC5-502B0D2FEEFE}"/>
              </a:ext>
            </a:extLst>
          </p:cNvPr>
          <p:cNvSpPr txBox="1"/>
          <p:nvPr/>
        </p:nvSpPr>
        <p:spPr>
          <a:xfrm>
            <a:off x="6500586" y="3692563"/>
            <a:ext cx="2122714" cy="261610"/>
          </a:xfrm>
          <a:prstGeom prst="rect">
            <a:avLst/>
          </a:prstGeom>
          <a:noFill/>
        </p:spPr>
        <p:txBody>
          <a:bodyPr wrap="square" rtlCol="0">
            <a:spAutoFit/>
          </a:bodyPr>
          <a:lstStyle/>
          <a:p>
            <a:r>
              <a:rPr lang="de-DE" sz="1100" dirty="0">
                <a:hlinkClick r:id="rId4"/>
              </a:rPr>
              <a:t>https://youtu.be/K-YU0Ea9JKg</a:t>
            </a:r>
            <a:r>
              <a:rPr lang="de-DE" sz="1100" dirty="0"/>
              <a:t> </a:t>
            </a:r>
          </a:p>
        </p:txBody>
      </p:sp>
      <p:sp>
        <p:nvSpPr>
          <p:cNvPr id="7" name="Google Shape;204;p30">
            <a:extLst>
              <a:ext uri="{FF2B5EF4-FFF2-40B4-BE49-F238E27FC236}">
                <a16:creationId xmlns:a16="http://schemas.microsoft.com/office/drawing/2014/main" id="{725931AB-7B1F-2F84-D3FD-21B00B17E4C0}"/>
              </a:ext>
            </a:extLst>
          </p:cNvPr>
          <p:cNvSpPr/>
          <p:nvPr/>
        </p:nvSpPr>
        <p:spPr>
          <a:xfrm>
            <a:off x="4571386" y="4434455"/>
            <a:ext cx="93600" cy="93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4;p30">
            <a:extLst>
              <a:ext uri="{FF2B5EF4-FFF2-40B4-BE49-F238E27FC236}">
                <a16:creationId xmlns:a16="http://schemas.microsoft.com/office/drawing/2014/main" id="{8095B147-8705-AD70-461F-6C0B9929B26B}"/>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4;p30">
            <a:extLst>
              <a:ext uri="{FF2B5EF4-FFF2-40B4-BE49-F238E27FC236}">
                <a16:creationId xmlns:a16="http://schemas.microsoft.com/office/drawing/2014/main" id="{F852B731-F9BE-7111-08BC-68B50CBB0D36}"/>
              </a:ext>
            </a:extLst>
          </p:cNvPr>
          <p:cNvSpPr/>
          <p:nvPr/>
        </p:nvSpPr>
        <p:spPr>
          <a:xfrm>
            <a:off x="4886074" y="4395541"/>
            <a:ext cx="165600"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456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813861" y="1590861"/>
            <a:ext cx="7130777"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bg1"/>
                </a:solidFill>
              </a:rPr>
              <a:t>A3:</a:t>
            </a:r>
            <a:br>
              <a:rPr lang="en-GB" dirty="0">
                <a:solidFill>
                  <a:srgbClr val="FFFF00"/>
                </a:solidFill>
              </a:rPr>
            </a:br>
            <a:r>
              <a:rPr lang="en-GB" dirty="0">
                <a:solidFill>
                  <a:schemeClr val="bg1"/>
                </a:solidFill>
              </a:rPr>
              <a:t>Faces and formats of </a:t>
            </a:r>
            <a:br>
              <a:rPr lang="en-GB" dirty="0">
                <a:solidFill>
                  <a:schemeClr val="bg1"/>
                </a:solidFill>
              </a:rPr>
            </a:br>
            <a:r>
              <a:rPr lang="en-GB" dirty="0">
                <a:solidFill>
                  <a:srgbClr val="FFFF00"/>
                </a:solidFill>
              </a:rPr>
              <a:t>challenge-based learning</a:t>
            </a:r>
            <a:endParaRPr b="1" dirty="0">
              <a:solidFill>
                <a:srgbClr val="FFFF00"/>
              </a:solidFill>
              <a:sym typeface="Montserrat"/>
            </a:endParaRPr>
          </a:p>
        </p:txBody>
      </p:sp>
      <p:sp>
        <p:nvSpPr>
          <p:cNvPr id="2" name="Google Shape;204;p30">
            <a:extLst>
              <a:ext uri="{FF2B5EF4-FFF2-40B4-BE49-F238E27FC236}">
                <a16:creationId xmlns:a16="http://schemas.microsoft.com/office/drawing/2014/main" id="{777441F2-41BE-4621-94B7-F6B15A023AE8}"/>
              </a:ext>
            </a:extLst>
          </p:cNvPr>
          <p:cNvSpPr/>
          <p:nvPr/>
        </p:nvSpPr>
        <p:spPr>
          <a:xfrm>
            <a:off x="4571386" y="4434455"/>
            <a:ext cx="93600" cy="93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04;p30">
            <a:extLst>
              <a:ext uri="{FF2B5EF4-FFF2-40B4-BE49-F238E27FC236}">
                <a16:creationId xmlns:a16="http://schemas.microsoft.com/office/drawing/2014/main" id="{9961FF28-9A80-E671-D689-68540ED82867}"/>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4;p30">
            <a:extLst>
              <a:ext uri="{FF2B5EF4-FFF2-40B4-BE49-F238E27FC236}">
                <a16:creationId xmlns:a16="http://schemas.microsoft.com/office/drawing/2014/main" id="{7C9EB0CE-C3B1-00F1-D50A-6FA31110E345}"/>
              </a:ext>
            </a:extLst>
          </p:cNvPr>
          <p:cNvSpPr/>
          <p:nvPr/>
        </p:nvSpPr>
        <p:spPr>
          <a:xfrm>
            <a:off x="4886074" y="4395541"/>
            <a:ext cx="165600"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823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en-IE" b="1" dirty="0"/>
              <a:t>Faces and formats of </a:t>
            </a:r>
            <a:r>
              <a:rPr lang="en-IE" b="1" dirty="0">
                <a:solidFill>
                  <a:srgbClr val="FFFF00"/>
                </a:solidFill>
              </a:rPr>
              <a:t>challenge-based learning :</a:t>
            </a:r>
            <a:endParaRPr lang="en-GB" b="1" dirty="0"/>
          </a:p>
          <a:p>
            <a:pPr algn="l"/>
            <a:r>
              <a:rPr lang="en-IE" sz="1500" dirty="0"/>
              <a:t> </a:t>
            </a:r>
            <a:endParaRPr lang="en-GB" sz="1500" dirty="0"/>
          </a:p>
          <a:p>
            <a:pPr marL="114300" indent="0" algn="just"/>
            <a:endParaRPr lang="en-GB" sz="1800" b="1" dirty="0">
              <a:solidFill>
                <a:srgbClr val="FFFF00"/>
              </a:solidFill>
            </a:endParaRPr>
          </a:p>
          <a:p>
            <a:pPr marL="114300" indent="0" algn="just"/>
            <a:r>
              <a:rPr lang="en-US" sz="1200" dirty="0">
                <a:solidFill>
                  <a:srgbClr val="FFFF00"/>
                </a:solidFill>
              </a:rPr>
              <a:t>“Challenges – whether they are called hackathons, competitions or design projects – are activities that challenge students of all levels to solve difficult problems and can serve as a powerful tool for education and engagement. They provide an incentive to advance technical and mathematical skills and enhance teamwork and effective communication, so called 21st century skills.”</a:t>
            </a:r>
          </a:p>
          <a:p>
            <a:pPr marL="114300" indent="0" algn="just"/>
            <a:endParaRPr lang="en-US" sz="1200" dirty="0">
              <a:solidFill>
                <a:srgbClr val="FFFF00"/>
              </a:solidFill>
            </a:endParaRPr>
          </a:p>
          <a:p>
            <a:pPr marL="114300" indent="0" algn="just"/>
            <a:r>
              <a:rPr lang="en-US" sz="1200" dirty="0">
                <a:solidFill>
                  <a:srgbClr val="FFFF00"/>
                </a:solidFill>
              </a:rPr>
              <a:t>There are different dimensions in which challenges occur:</a:t>
            </a:r>
          </a:p>
          <a:p>
            <a:pPr marL="285750" indent="-171450" algn="just">
              <a:buSzPct val="83000"/>
              <a:buFont typeface="Wingdings" panose="05000000000000000000" pitchFamily="2" charset="2"/>
              <a:buChar char="§"/>
            </a:pPr>
            <a:r>
              <a:rPr lang="en-US" sz="1200" b="1" dirty="0">
                <a:solidFill>
                  <a:schemeClr val="bg2"/>
                </a:solidFill>
              </a:rPr>
              <a:t>duration and workload – </a:t>
            </a:r>
            <a:r>
              <a:rPr lang="en-US" sz="1200" dirty="0">
                <a:solidFill>
                  <a:srgbClr val="FFFF00"/>
                </a:solidFill>
              </a:rPr>
              <a:t>The amount of work that have to be done (e.g., ECTS or working days)</a:t>
            </a:r>
          </a:p>
          <a:p>
            <a:pPr marL="285750" indent="-171450" algn="just">
              <a:buSzPct val="83000"/>
              <a:buFont typeface="Wingdings" panose="05000000000000000000" pitchFamily="2" charset="2"/>
              <a:buChar char="§"/>
            </a:pPr>
            <a:r>
              <a:rPr lang="en-US" sz="1200" b="1" dirty="0">
                <a:solidFill>
                  <a:schemeClr val="bg2"/>
                </a:solidFill>
              </a:rPr>
              <a:t>level of engagement –</a:t>
            </a:r>
            <a:r>
              <a:rPr lang="en-US" sz="1200" b="1" dirty="0">
                <a:solidFill>
                  <a:srgbClr val="FFFF00"/>
                </a:solidFill>
              </a:rPr>
              <a:t> </a:t>
            </a:r>
            <a:r>
              <a:rPr lang="en-US" sz="1200" dirty="0">
                <a:solidFill>
                  <a:srgbClr val="FFFF00"/>
                </a:solidFill>
              </a:rPr>
              <a:t>The point of time where students starts to find a solution </a:t>
            </a:r>
          </a:p>
          <a:p>
            <a:pPr marL="285750" indent="-171450" algn="just">
              <a:buSzPct val="83000"/>
              <a:buFont typeface="Wingdings" panose="05000000000000000000" pitchFamily="2" charset="2"/>
              <a:buChar char="§"/>
            </a:pPr>
            <a:r>
              <a:rPr lang="en-US" sz="1200" b="1" dirty="0">
                <a:solidFill>
                  <a:schemeClr val="bg2"/>
                </a:solidFill>
              </a:rPr>
              <a:t>level of investigation –</a:t>
            </a:r>
            <a:r>
              <a:rPr lang="en-US" sz="1200" dirty="0">
                <a:solidFill>
                  <a:srgbClr val="FFFF00"/>
                </a:solidFill>
              </a:rPr>
              <a:t> The level of research and variety of activities that are used to find a solution </a:t>
            </a:r>
          </a:p>
          <a:p>
            <a:pPr marL="285750" indent="-171450" algn="just">
              <a:buSzPct val="83000"/>
              <a:buFont typeface="Wingdings" panose="05000000000000000000" pitchFamily="2" charset="2"/>
              <a:buChar char="§"/>
            </a:pPr>
            <a:r>
              <a:rPr lang="en-US" sz="1200" b="1" dirty="0">
                <a:solidFill>
                  <a:schemeClr val="bg2"/>
                </a:solidFill>
              </a:rPr>
              <a:t>level of action –</a:t>
            </a:r>
            <a:r>
              <a:rPr lang="en-US" sz="1200" dirty="0">
                <a:solidFill>
                  <a:srgbClr val="FFFF00"/>
                </a:solidFill>
              </a:rPr>
              <a:t> Opening the made solutions/finding to the society</a:t>
            </a:r>
            <a:endParaRPr lang="en-GB" sz="12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2" name="Rechteck 1">
            <a:extLst>
              <a:ext uri="{FF2B5EF4-FFF2-40B4-BE49-F238E27FC236}">
                <a16:creationId xmlns:a16="http://schemas.microsoft.com/office/drawing/2014/main" id="{B1DB98F0-6942-41FA-A6D4-461AD8B48FC3}"/>
              </a:ext>
            </a:extLst>
          </p:cNvPr>
          <p:cNvSpPr/>
          <p:nvPr/>
        </p:nvSpPr>
        <p:spPr>
          <a:xfrm>
            <a:off x="5994032" y="3992376"/>
            <a:ext cx="3241408" cy="523220"/>
          </a:xfrm>
          <a:prstGeom prst="rect">
            <a:avLst/>
          </a:prstGeom>
        </p:spPr>
        <p:txBody>
          <a:bodyPr wrap="square">
            <a:spAutoFit/>
          </a:bodyPr>
          <a:lstStyle/>
          <a:p>
            <a:r>
              <a:rPr lang="de-DE" dirty="0">
                <a:solidFill>
                  <a:srgbClr val="FFFF00"/>
                </a:solidFill>
                <a:hlinkClick r:id="rId3">
                  <a:extLst>
                    <a:ext uri="{A12FA001-AC4F-418D-AE19-62706E023703}">
                      <ahyp:hlinkClr xmlns:ahyp="http://schemas.microsoft.com/office/drawing/2018/hyperlinkcolor" val="tx"/>
                    </a:ext>
                  </a:extLst>
                </a:hlinkClick>
              </a:rPr>
              <a:t>https://www2.tuhh.de/zll/challenged-based-learning/</a:t>
            </a:r>
            <a:r>
              <a:rPr lang="de-DE" dirty="0">
                <a:solidFill>
                  <a:srgbClr val="FFFF00"/>
                </a:solidFill>
              </a:rPr>
              <a:t> </a:t>
            </a:r>
          </a:p>
        </p:txBody>
      </p:sp>
      <p:sp>
        <p:nvSpPr>
          <p:cNvPr id="3" name="Google Shape;204;p30">
            <a:extLst>
              <a:ext uri="{FF2B5EF4-FFF2-40B4-BE49-F238E27FC236}">
                <a16:creationId xmlns:a16="http://schemas.microsoft.com/office/drawing/2014/main" id="{89D0302D-8F3E-BACF-D931-2A49B7056D70}"/>
              </a:ext>
            </a:extLst>
          </p:cNvPr>
          <p:cNvSpPr/>
          <p:nvPr/>
        </p:nvSpPr>
        <p:spPr>
          <a:xfrm>
            <a:off x="4571386" y="4434455"/>
            <a:ext cx="93600" cy="93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4;p30">
            <a:extLst>
              <a:ext uri="{FF2B5EF4-FFF2-40B4-BE49-F238E27FC236}">
                <a16:creationId xmlns:a16="http://schemas.microsoft.com/office/drawing/2014/main" id="{D74F5D54-C00F-EF9F-F1C8-D1384143F0BE}"/>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4;p30">
            <a:extLst>
              <a:ext uri="{FF2B5EF4-FFF2-40B4-BE49-F238E27FC236}">
                <a16:creationId xmlns:a16="http://schemas.microsoft.com/office/drawing/2014/main" id="{691AFD0D-6B7C-71C6-435C-ADCD5273593D}"/>
              </a:ext>
            </a:extLst>
          </p:cNvPr>
          <p:cNvSpPr/>
          <p:nvPr/>
        </p:nvSpPr>
        <p:spPr>
          <a:xfrm>
            <a:off x="4886074" y="4395541"/>
            <a:ext cx="165600"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4694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Training phase</a:t>
            </a:r>
            <a:endParaRPr dirty="0"/>
          </a:p>
        </p:txBody>
      </p:sp>
      <p:cxnSp>
        <p:nvCxnSpPr>
          <p:cNvPr id="263" name="Google Shape;263;p33"/>
          <p:cNvCxnSpPr/>
          <p:nvPr/>
        </p:nvCxnSpPr>
        <p:spPr>
          <a:xfrm>
            <a:off x="722027" y="2715475"/>
            <a:ext cx="0" cy="872100"/>
          </a:xfrm>
          <a:prstGeom prst="straightConnector1">
            <a:avLst/>
          </a:prstGeom>
          <a:noFill/>
          <a:ln w="19050" cap="flat" cmpd="sng">
            <a:solidFill>
              <a:schemeClr val="lt1"/>
            </a:solidFill>
            <a:prstDash val="solid"/>
            <a:round/>
            <a:headEnd type="none" w="med" len="med"/>
            <a:tailEnd type="none" w="med" len="med"/>
          </a:ln>
        </p:spPr>
      </p:cxnSp>
      <p:sp>
        <p:nvSpPr>
          <p:cNvPr id="3" name="Untertitel 2">
            <a:extLst>
              <a:ext uri="{FF2B5EF4-FFF2-40B4-BE49-F238E27FC236}">
                <a16:creationId xmlns:a16="http://schemas.microsoft.com/office/drawing/2014/main" id="{344A6B59-5E9A-45D6-A410-ECDC4CE3AB3C}"/>
              </a:ext>
            </a:extLst>
          </p:cNvPr>
          <p:cNvSpPr>
            <a:spLocks noGrp="1"/>
          </p:cNvSpPr>
          <p:nvPr>
            <p:ph type="subTitle" idx="1"/>
          </p:nvPr>
        </p:nvSpPr>
        <p:spPr/>
        <p:txBody>
          <a:bodyPr/>
          <a:lstStyle/>
          <a:p>
            <a:r>
              <a:rPr lang="de-DE" b="1" dirty="0">
                <a:solidFill>
                  <a:srgbClr val="FFFF00"/>
                </a:solidFill>
              </a:rPr>
              <a:t>W</a:t>
            </a:r>
            <a:r>
              <a:rPr lang="en-GB" b="1" dirty="0" err="1">
                <a:solidFill>
                  <a:srgbClr val="FFFF00"/>
                </a:solidFill>
              </a:rPr>
              <a:t>ork</a:t>
            </a:r>
            <a:r>
              <a:rPr lang="en-GB" b="1" dirty="0">
                <a:solidFill>
                  <a:srgbClr val="FFFF00"/>
                </a:solidFill>
              </a:rPr>
              <a:t> session in small groups</a:t>
            </a:r>
          </a:p>
          <a:p>
            <a:endParaRPr lang="de-DE" dirty="0">
              <a:solidFill>
                <a:srgbClr val="FFFF00"/>
              </a:solidFill>
            </a:endParaRPr>
          </a:p>
        </p:txBody>
      </p:sp>
      <p:sp>
        <p:nvSpPr>
          <p:cNvPr id="2" name="Minuszeichen 1">
            <a:extLst>
              <a:ext uri="{FF2B5EF4-FFF2-40B4-BE49-F238E27FC236}">
                <a16:creationId xmlns:a16="http://schemas.microsoft.com/office/drawing/2014/main" id="{E41CB9F8-58D5-4B99-A233-0B6CA4EB97DF}"/>
              </a:ext>
            </a:extLst>
          </p:cNvPr>
          <p:cNvSpPr/>
          <p:nvPr/>
        </p:nvSpPr>
        <p:spPr>
          <a:xfrm>
            <a:off x="5083550" y="3271836"/>
            <a:ext cx="3863283" cy="206239"/>
          </a:xfrm>
          <a:prstGeom prst="mathMinus">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descr="Ein Bild, das Text, dunkel, Licht enthält.&#10;&#10;Automatisch generierte Beschreibung">
            <a:extLst>
              <a:ext uri="{FF2B5EF4-FFF2-40B4-BE49-F238E27FC236}">
                <a16:creationId xmlns:a16="http://schemas.microsoft.com/office/drawing/2014/main" id="{4B4F1D22-CE82-16D2-09E5-2AEBC65205E7}"/>
              </a:ext>
            </a:extLst>
          </p:cNvPr>
          <p:cNvPicPr>
            <a:picLocks noChangeAspect="1"/>
          </p:cNvPicPr>
          <p:nvPr/>
        </p:nvPicPr>
        <p:blipFill>
          <a:blip r:embed="rId3"/>
          <a:stretch>
            <a:fillRect/>
          </a:stretch>
        </p:blipFill>
        <p:spPr>
          <a:xfrm>
            <a:off x="5514602" y="1330254"/>
            <a:ext cx="2575198" cy="198370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8A1A40B-40B4-443C-8AAF-257C3EEDFF8F}"/>
              </a:ext>
            </a:extLst>
          </p:cNvPr>
          <p:cNvSpPr/>
          <p:nvPr/>
        </p:nvSpPr>
        <p:spPr>
          <a:xfrm>
            <a:off x="1559169" y="1335953"/>
            <a:ext cx="4685842" cy="2308324"/>
          </a:xfrm>
          <a:prstGeom prst="rect">
            <a:avLst/>
          </a:prstGeom>
          <a:ln>
            <a:noFill/>
          </a:ln>
        </p:spPr>
        <p:txBody>
          <a:bodyPr wrap="square">
            <a:spAutoFit/>
          </a:bodyPr>
          <a:lstStyle/>
          <a:p>
            <a:pPr marL="285750" indent="-285750">
              <a:buClr>
                <a:schemeClr val="bg1"/>
              </a:buClr>
              <a:buFont typeface="Arial" panose="020B0604020202020204" pitchFamily="34" charset="0"/>
              <a:buChar char="•"/>
            </a:pPr>
            <a:r>
              <a:rPr lang="en-US" sz="1800" dirty="0">
                <a:solidFill>
                  <a:schemeClr val="bg1"/>
                </a:solidFill>
              </a:rPr>
              <a:t>What does CBL mean for my role as a teacher?</a:t>
            </a:r>
            <a:endParaRPr lang="en-GB" sz="1800" dirty="0">
              <a:solidFill>
                <a:schemeClr val="bg1"/>
              </a:solidFill>
            </a:endParaRPr>
          </a:p>
          <a:p>
            <a:pPr marL="285750" indent="-285750">
              <a:buClr>
                <a:schemeClr val="bg1"/>
              </a:buClr>
              <a:buFont typeface="Arial" panose="020B0604020202020204" pitchFamily="34" charset="0"/>
              <a:buChar char="•"/>
            </a:pPr>
            <a:endParaRPr lang="en-GB" sz="1800" dirty="0">
              <a:solidFill>
                <a:schemeClr val="bg1"/>
              </a:solidFill>
            </a:endParaRPr>
          </a:p>
          <a:p>
            <a:pPr marL="285750" indent="-285750">
              <a:buClr>
                <a:schemeClr val="bg1"/>
              </a:buClr>
              <a:buFont typeface="Arial" panose="020B0604020202020204" pitchFamily="34" charset="0"/>
              <a:buChar char="•"/>
            </a:pPr>
            <a:r>
              <a:rPr lang="en-GB" sz="1800" dirty="0">
                <a:solidFill>
                  <a:schemeClr val="bg1"/>
                </a:solidFill>
              </a:rPr>
              <a:t>You have 20 minutes.</a:t>
            </a:r>
            <a:br>
              <a:rPr lang="en-GB" sz="1800" dirty="0">
                <a:solidFill>
                  <a:schemeClr val="bg1"/>
                </a:solidFill>
              </a:rPr>
            </a:br>
            <a:r>
              <a:rPr lang="en-GB" sz="1800" dirty="0">
                <a:solidFill>
                  <a:schemeClr val="bg1"/>
                </a:solidFill>
              </a:rPr>
              <a:t>Please, collaborate with another person.</a:t>
            </a:r>
            <a:br>
              <a:rPr lang="en-GB" sz="1800" dirty="0">
                <a:solidFill>
                  <a:schemeClr val="bg1"/>
                </a:solidFill>
              </a:rPr>
            </a:br>
            <a:endParaRPr lang="en-GB" sz="1800" dirty="0">
              <a:solidFill>
                <a:schemeClr val="bg1"/>
              </a:solidFill>
            </a:endParaRPr>
          </a:p>
          <a:p>
            <a:pPr marL="285750" indent="-285750">
              <a:buClr>
                <a:schemeClr val="bg1"/>
              </a:buClr>
              <a:buFont typeface="Arial" panose="020B0604020202020204" pitchFamily="34" charset="0"/>
              <a:buChar char="•"/>
            </a:pPr>
            <a:endParaRPr lang="en-GB" sz="1800" dirty="0">
              <a:solidFill>
                <a:schemeClr val="bg1"/>
              </a:solidFill>
            </a:endParaRPr>
          </a:p>
          <a:p>
            <a:pPr marL="285750" indent="-285750">
              <a:buClr>
                <a:schemeClr val="bg1"/>
              </a:buClr>
              <a:buFont typeface="Arial" panose="020B0604020202020204" pitchFamily="34" charset="0"/>
              <a:buChar char="•"/>
            </a:pPr>
            <a:r>
              <a:rPr lang="en-GB" sz="1800" dirty="0">
                <a:solidFill>
                  <a:schemeClr val="bg1"/>
                </a:solidFill>
              </a:rPr>
              <a:t>Afterwards, everyone should share ideas.</a:t>
            </a:r>
          </a:p>
        </p:txBody>
      </p:sp>
      <p:pic>
        <p:nvPicPr>
          <p:cNvPr id="6" name="Grafik 5" descr="Stoppuhr">
            <a:extLst>
              <a:ext uri="{FF2B5EF4-FFF2-40B4-BE49-F238E27FC236}">
                <a16:creationId xmlns:a16="http://schemas.microsoft.com/office/drawing/2014/main" id="{46E182AE-9A82-44C1-8C0A-831C8CE8A3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66745" y="2103423"/>
            <a:ext cx="822960" cy="822960"/>
          </a:xfrm>
          <a:prstGeom prst="rect">
            <a:avLst/>
          </a:prstGeom>
        </p:spPr>
      </p:pic>
      <p:pic>
        <p:nvPicPr>
          <p:cNvPr id="7" name="Grafik 6" descr="Bleistift">
            <a:extLst>
              <a:ext uri="{FF2B5EF4-FFF2-40B4-BE49-F238E27FC236}">
                <a16:creationId xmlns:a16="http://schemas.microsoft.com/office/drawing/2014/main" id="{9D1F76F0-CAF9-469B-80D2-32ADF37121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97131" y="1298363"/>
            <a:ext cx="562187" cy="562187"/>
          </a:xfrm>
          <a:prstGeom prst="rect">
            <a:avLst/>
          </a:prstGeom>
        </p:spPr>
      </p:pic>
      <p:sp>
        <p:nvSpPr>
          <p:cNvPr id="8" name="Textfeld 7">
            <a:extLst>
              <a:ext uri="{FF2B5EF4-FFF2-40B4-BE49-F238E27FC236}">
                <a16:creationId xmlns:a16="http://schemas.microsoft.com/office/drawing/2014/main" id="{39749A98-D1E1-4396-BC44-B5C6C57C150C}"/>
              </a:ext>
            </a:extLst>
          </p:cNvPr>
          <p:cNvSpPr txBox="1"/>
          <p:nvPr/>
        </p:nvSpPr>
        <p:spPr>
          <a:xfrm>
            <a:off x="3142827" y="318347"/>
            <a:ext cx="2052320" cy="584775"/>
          </a:xfrm>
          <a:prstGeom prst="rect">
            <a:avLst/>
          </a:prstGeom>
          <a:noFill/>
        </p:spPr>
        <p:txBody>
          <a:bodyPr wrap="square" rtlCol="0">
            <a:spAutoFit/>
          </a:bodyPr>
          <a:lstStyle/>
          <a:p>
            <a:pPr algn="ctr"/>
            <a:r>
              <a:rPr lang="de-DE" sz="3200" dirty="0">
                <a:solidFill>
                  <a:schemeClr val="bg1"/>
                </a:solidFill>
              </a:rPr>
              <a:t>Task 1</a:t>
            </a:r>
            <a:endParaRPr lang="en-GB" sz="3200" dirty="0">
              <a:solidFill>
                <a:schemeClr val="bg1"/>
              </a:solidFill>
            </a:endParaRPr>
          </a:p>
        </p:txBody>
      </p:sp>
      <p:pic>
        <p:nvPicPr>
          <p:cNvPr id="10" name="Grafik 9" descr="Lehrer">
            <a:extLst>
              <a:ext uri="{FF2B5EF4-FFF2-40B4-BE49-F238E27FC236}">
                <a16:creationId xmlns:a16="http://schemas.microsoft.com/office/drawing/2014/main" id="{6AD76696-0D7C-4439-AC0C-48E08CD080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66745" y="3028950"/>
            <a:ext cx="914400" cy="914400"/>
          </a:xfrm>
          <a:prstGeom prst="rect">
            <a:avLst/>
          </a:prstGeom>
        </p:spPr>
      </p:pic>
      <p:sp>
        <p:nvSpPr>
          <p:cNvPr id="2" name="Minuszeichen 1">
            <a:extLst>
              <a:ext uri="{FF2B5EF4-FFF2-40B4-BE49-F238E27FC236}">
                <a16:creationId xmlns:a16="http://schemas.microsoft.com/office/drawing/2014/main" id="{89454C4D-0D80-6525-9DF8-319B259B5569}"/>
              </a:ext>
            </a:extLst>
          </p:cNvPr>
          <p:cNvSpPr/>
          <p:nvPr/>
        </p:nvSpPr>
        <p:spPr>
          <a:xfrm>
            <a:off x="239422" y="4525489"/>
            <a:ext cx="793360" cy="152400"/>
          </a:xfrm>
          <a:prstGeom prst="mathMinus">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dunkel, Licht enthält.&#10;&#10;Automatisch generierte Beschreibung">
            <a:extLst>
              <a:ext uri="{FF2B5EF4-FFF2-40B4-BE49-F238E27FC236}">
                <a16:creationId xmlns:a16="http://schemas.microsoft.com/office/drawing/2014/main" id="{DBC0B550-9620-F97E-1CE9-788BE411946F}"/>
              </a:ext>
            </a:extLst>
          </p:cNvPr>
          <p:cNvPicPr>
            <a:picLocks noChangeAspect="1"/>
          </p:cNvPicPr>
          <p:nvPr/>
        </p:nvPicPr>
        <p:blipFill>
          <a:blip r:embed="rId8"/>
          <a:stretch>
            <a:fillRect/>
          </a:stretch>
        </p:blipFill>
        <p:spPr>
          <a:xfrm>
            <a:off x="328917" y="4082123"/>
            <a:ext cx="614370" cy="473257"/>
          </a:xfrm>
          <a:prstGeom prst="rect">
            <a:avLst/>
          </a:prstGeom>
        </p:spPr>
      </p:pic>
    </p:spTree>
    <p:extLst>
      <p:ext uri="{BB962C8B-B14F-4D97-AF65-F5344CB8AC3E}">
        <p14:creationId xmlns:p14="http://schemas.microsoft.com/office/powerpoint/2010/main" val="3745672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8A1A40B-40B4-443C-8AAF-257C3EEDFF8F}"/>
              </a:ext>
            </a:extLst>
          </p:cNvPr>
          <p:cNvSpPr/>
          <p:nvPr/>
        </p:nvSpPr>
        <p:spPr>
          <a:xfrm>
            <a:off x="1097038" y="844833"/>
            <a:ext cx="6248400" cy="3139321"/>
          </a:xfrm>
          <a:prstGeom prst="rect">
            <a:avLst/>
          </a:prstGeom>
          <a:ln>
            <a:noFill/>
          </a:ln>
        </p:spPr>
        <p:txBody>
          <a:bodyPr wrap="square">
            <a:spAutoFit/>
          </a:bodyPr>
          <a:lstStyle/>
          <a:p>
            <a:pPr marL="285750" indent="-285750">
              <a:buClr>
                <a:schemeClr val="bg1"/>
              </a:buClr>
              <a:buFont typeface="Arial" panose="020B0604020202020204" pitchFamily="34" charset="0"/>
              <a:buChar char="•"/>
            </a:pPr>
            <a:r>
              <a:rPr lang="en-GB" sz="1800" dirty="0">
                <a:solidFill>
                  <a:schemeClr val="bg1"/>
                </a:solidFill>
              </a:rPr>
              <a:t>Have a look at</a:t>
            </a:r>
            <a:br>
              <a:rPr lang="en-GB" sz="1800" dirty="0">
                <a:solidFill>
                  <a:schemeClr val="bg1"/>
                </a:solidFill>
              </a:rPr>
            </a:br>
            <a:r>
              <a:rPr lang="en-GB" sz="1800" b="1" dirty="0">
                <a:solidFill>
                  <a:schemeClr val="bg1"/>
                </a:solidFill>
                <a:hlinkClick r:id="rId2"/>
              </a:rPr>
              <a:t>https://www.challengebasedlearning.org/toolkit/</a:t>
            </a:r>
            <a:r>
              <a:rPr lang="en-GB" sz="1800" b="1" dirty="0">
                <a:solidFill>
                  <a:schemeClr val="bg1"/>
                </a:solidFill>
              </a:rPr>
              <a:t> </a:t>
            </a:r>
            <a:r>
              <a:rPr lang="en-GB" sz="1800" dirty="0">
                <a:solidFill>
                  <a:schemeClr val="bg1"/>
                </a:solidFill>
              </a:rPr>
              <a:t>as well as </a:t>
            </a:r>
            <a:r>
              <a:rPr lang="en-GB" sz="1800" b="1" dirty="0">
                <a:solidFill>
                  <a:schemeClr val="bg1"/>
                </a:solidFill>
                <a:hlinkClick r:id="rId3"/>
              </a:rPr>
              <a:t>https://www.utwente.nl/en/cbl/documents/cbl-eciu-tools-and-sources-for-teamchers.pdf</a:t>
            </a:r>
            <a:r>
              <a:rPr lang="en-GB" sz="1800" b="1" dirty="0">
                <a:solidFill>
                  <a:schemeClr val="bg1"/>
                </a:solidFill>
              </a:rPr>
              <a:t> </a:t>
            </a:r>
            <a:r>
              <a:rPr lang="en-GB" sz="1800" dirty="0">
                <a:solidFill>
                  <a:schemeClr val="bg1"/>
                </a:solidFill>
              </a:rPr>
              <a:t>and create</a:t>
            </a:r>
            <a:br>
              <a:rPr lang="en-GB" sz="1800" dirty="0">
                <a:solidFill>
                  <a:schemeClr val="bg1"/>
                </a:solidFill>
              </a:rPr>
            </a:br>
            <a:r>
              <a:rPr lang="en-GB" sz="1800" dirty="0">
                <a:solidFill>
                  <a:schemeClr val="bg1"/>
                </a:solidFill>
              </a:rPr>
              <a:t>your own 45minute lesson by using the pedagogical approach of challenge-based learning</a:t>
            </a:r>
          </a:p>
          <a:p>
            <a:pPr marL="285750" indent="-285750">
              <a:buClr>
                <a:schemeClr val="bg1"/>
              </a:buClr>
              <a:buFont typeface="Arial" panose="020B0604020202020204" pitchFamily="34" charset="0"/>
              <a:buChar char="•"/>
            </a:pPr>
            <a:endParaRPr lang="en-GB" sz="1800" dirty="0">
              <a:solidFill>
                <a:schemeClr val="bg1"/>
              </a:solidFill>
            </a:endParaRPr>
          </a:p>
          <a:p>
            <a:pPr marL="285750" indent="-285750">
              <a:buClr>
                <a:schemeClr val="bg1"/>
              </a:buClr>
              <a:buFont typeface="Arial" panose="020B0604020202020204" pitchFamily="34" charset="0"/>
              <a:buChar char="•"/>
            </a:pPr>
            <a:r>
              <a:rPr lang="en-GB" sz="1800" dirty="0">
                <a:solidFill>
                  <a:schemeClr val="bg1"/>
                </a:solidFill>
              </a:rPr>
              <a:t>You have 90 minutes. Please work on your own.</a:t>
            </a:r>
            <a:br>
              <a:rPr lang="en-GB" sz="1800" dirty="0">
                <a:solidFill>
                  <a:schemeClr val="bg1"/>
                </a:solidFill>
              </a:rPr>
            </a:br>
            <a:endParaRPr lang="en-GB" sz="1800" dirty="0">
              <a:solidFill>
                <a:schemeClr val="bg1"/>
              </a:solidFill>
            </a:endParaRPr>
          </a:p>
          <a:p>
            <a:pPr marL="285750" indent="-285750">
              <a:buClr>
                <a:schemeClr val="bg1"/>
              </a:buClr>
              <a:buFont typeface="Arial" panose="020B0604020202020204" pitchFamily="34" charset="0"/>
              <a:buChar char="•"/>
            </a:pPr>
            <a:r>
              <a:rPr lang="en-GB" sz="1800" dirty="0">
                <a:solidFill>
                  <a:schemeClr val="bg1"/>
                </a:solidFill>
              </a:rPr>
              <a:t>Afterwards, everyone should share the impressions on the basis what you all wrote down.</a:t>
            </a:r>
          </a:p>
        </p:txBody>
      </p:sp>
      <p:pic>
        <p:nvPicPr>
          <p:cNvPr id="6" name="Grafik 5" descr="Stoppuhr">
            <a:extLst>
              <a:ext uri="{FF2B5EF4-FFF2-40B4-BE49-F238E27FC236}">
                <a16:creationId xmlns:a16="http://schemas.microsoft.com/office/drawing/2014/main" id="{46E182AE-9A82-44C1-8C0A-831C8CE8A3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39429" y="2435265"/>
            <a:ext cx="822960" cy="822960"/>
          </a:xfrm>
          <a:prstGeom prst="rect">
            <a:avLst/>
          </a:prstGeom>
        </p:spPr>
      </p:pic>
      <p:pic>
        <p:nvPicPr>
          <p:cNvPr id="7" name="Grafik 6" descr="Bleistift">
            <a:extLst>
              <a:ext uri="{FF2B5EF4-FFF2-40B4-BE49-F238E27FC236}">
                <a16:creationId xmlns:a16="http://schemas.microsoft.com/office/drawing/2014/main" id="{9D1F76F0-CAF9-469B-80D2-32ADF37121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69815" y="1316558"/>
            <a:ext cx="562187" cy="562187"/>
          </a:xfrm>
          <a:prstGeom prst="rect">
            <a:avLst/>
          </a:prstGeom>
        </p:spPr>
      </p:pic>
      <p:sp>
        <p:nvSpPr>
          <p:cNvPr id="8" name="Textfeld 7">
            <a:extLst>
              <a:ext uri="{FF2B5EF4-FFF2-40B4-BE49-F238E27FC236}">
                <a16:creationId xmlns:a16="http://schemas.microsoft.com/office/drawing/2014/main" id="{39749A98-D1E1-4396-BC44-B5C6C57C150C}"/>
              </a:ext>
            </a:extLst>
          </p:cNvPr>
          <p:cNvSpPr txBox="1"/>
          <p:nvPr/>
        </p:nvSpPr>
        <p:spPr>
          <a:xfrm>
            <a:off x="3142827" y="318347"/>
            <a:ext cx="2052320" cy="584775"/>
          </a:xfrm>
          <a:prstGeom prst="rect">
            <a:avLst/>
          </a:prstGeom>
          <a:noFill/>
        </p:spPr>
        <p:txBody>
          <a:bodyPr wrap="square" rtlCol="0">
            <a:spAutoFit/>
          </a:bodyPr>
          <a:lstStyle/>
          <a:p>
            <a:pPr algn="ctr"/>
            <a:r>
              <a:rPr lang="de-DE" sz="3200" dirty="0">
                <a:solidFill>
                  <a:schemeClr val="bg1"/>
                </a:solidFill>
              </a:rPr>
              <a:t>Task 2</a:t>
            </a:r>
            <a:endParaRPr lang="en-GB" sz="3200" dirty="0">
              <a:solidFill>
                <a:schemeClr val="bg1"/>
              </a:solidFill>
            </a:endParaRPr>
          </a:p>
        </p:txBody>
      </p:sp>
      <p:pic>
        <p:nvPicPr>
          <p:cNvPr id="10" name="Grafik 9" descr="Lehrer">
            <a:extLst>
              <a:ext uri="{FF2B5EF4-FFF2-40B4-BE49-F238E27FC236}">
                <a16:creationId xmlns:a16="http://schemas.microsoft.com/office/drawing/2014/main" id="{6AD76696-0D7C-4439-AC0C-48E08CD080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09043" y="3346753"/>
            <a:ext cx="914400" cy="914400"/>
          </a:xfrm>
          <a:prstGeom prst="rect">
            <a:avLst/>
          </a:prstGeom>
        </p:spPr>
      </p:pic>
      <p:sp>
        <p:nvSpPr>
          <p:cNvPr id="5" name="Minuszeichen 4">
            <a:extLst>
              <a:ext uri="{FF2B5EF4-FFF2-40B4-BE49-F238E27FC236}">
                <a16:creationId xmlns:a16="http://schemas.microsoft.com/office/drawing/2014/main" id="{89D7E276-F31F-DCA4-ABE3-BF2C17C10DA4}"/>
              </a:ext>
            </a:extLst>
          </p:cNvPr>
          <p:cNvSpPr/>
          <p:nvPr/>
        </p:nvSpPr>
        <p:spPr>
          <a:xfrm>
            <a:off x="239422" y="4525489"/>
            <a:ext cx="793360" cy="152400"/>
          </a:xfrm>
          <a:prstGeom prst="mathMinus">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descr="Ein Bild, das Text, dunkel, Licht enthält.&#10;&#10;Automatisch generierte Beschreibung">
            <a:extLst>
              <a:ext uri="{FF2B5EF4-FFF2-40B4-BE49-F238E27FC236}">
                <a16:creationId xmlns:a16="http://schemas.microsoft.com/office/drawing/2014/main" id="{9061D3FA-279E-4869-2E63-D9A463338F24}"/>
              </a:ext>
            </a:extLst>
          </p:cNvPr>
          <p:cNvPicPr>
            <a:picLocks noChangeAspect="1"/>
          </p:cNvPicPr>
          <p:nvPr/>
        </p:nvPicPr>
        <p:blipFill>
          <a:blip r:embed="rId10"/>
          <a:stretch>
            <a:fillRect/>
          </a:stretch>
        </p:blipFill>
        <p:spPr>
          <a:xfrm>
            <a:off x="328917" y="4082123"/>
            <a:ext cx="614370" cy="473257"/>
          </a:xfrm>
          <a:prstGeom prst="rect">
            <a:avLst/>
          </a:prstGeom>
        </p:spPr>
      </p:pic>
    </p:spTree>
    <p:extLst>
      <p:ext uri="{BB962C8B-B14F-4D97-AF65-F5344CB8AC3E}">
        <p14:creationId xmlns:p14="http://schemas.microsoft.com/office/powerpoint/2010/main" val="3970969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64;p58">
            <a:extLst>
              <a:ext uri="{FF2B5EF4-FFF2-40B4-BE49-F238E27FC236}">
                <a16:creationId xmlns:a16="http://schemas.microsoft.com/office/drawing/2014/main" id="{96EBF432-EF2C-4F19-B9C1-8FD2068CFC2E}"/>
              </a:ext>
            </a:extLst>
          </p:cNvPr>
          <p:cNvSpPr txBox="1">
            <a:spLocks/>
          </p:cNvSpPr>
          <p:nvPr/>
        </p:nvSpPr>
        <p:spPr>
          <a:xfrm>
            <a:off x="215537" y="1155107"/>
            <a:ext cx="8712925" cy="28332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800"/>
              <a:buFont typeface="Montserrat"/>
              <a:buNone/>
              <a:defRPr sz="60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2pPr>
            <a:lvl3pPr marR="0" lvl="2"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3pPr>
            <a:lvl4pPr marR="0" lvl="3"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4pPr>
            <a:lvl5pPr marR="0" lvl="4"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5pPr>
            <a:lvl6pPr marR="0" lvl="5"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6pPr>
            <a:lvl7pPr marR="0" lvl="6"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7pPr>
            <a:lvl8pPr marR="0" lvl="7"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8pPr>
            <a:lvl9pPr marR="0" lvl="8"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9pPr>
          </a:lstStyle>
          <a:p>
            <a:pPr algn="l"/>
            <a:r>
              <a:rPr lang="en-GB" dirty="0"/>
              <a:t>Congratulation!</a:t>
            </a:r>
          </a:p>
          <a:p>
            <a:pPr algn="just"/>
            <a:endParaRPr lang="en-GB" sz="3200" dirty="0"/>
          </a:p>
          <a:p>
            <a:pPr algn="just"/>
            <a:r>
              <a:rPr lang="en-GB" sz="3200" dirty="0"/>
              <a:t>You mastered module A on </a:t>
            </a:r>
            <a:r>
              <a:rPr lang="en-US" sz="3200" dirty="0"/>
              <a:t>pedagogical approaches with focus on challenge-based leaning theory</a:t>
            </a:r>
            <a:r>
              <a:rPr lang="en-GB" sz="3200" dirty="0"/>
              <a:t>!</a:t>
            </a:r>
          </a:p>
          <a:p>
            <a:pPr algn="l"/>
            <a:endParaRPr lang="en-GB" dirty="0"/>
          </a:p>
        </p:txBody>
      </p:sp>
    </p:spTree>
    <p:extLst>
      <p:ext uri="{BB962C8B-B14F-4D97-AF65-F5344CB8AC3E}">
        <p14:creationId xmlns:p14="http://schemas.microsoft.com/office/powerpoint/2010/main" val="3464715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165D8DB-3183-4BE7-A738-31923CAA71CF}"/>
              </a:ext>
            </a:extLst>
          </p:cNvPr>
          <p:cNvPicPr>
            <a:picLocks noChangeAspect="1"/>
          </p:cNvPicPr>
          <p:nvPr/>
        </p:nvPicPr>
        <p:blipFill>
          <a:blip r:embed="rId2"/>
          <a:srcRect/>
          <a:stretch/>
        </p:blipFill>
        <p:spPr>
          <a:xfrm>
            <a:off x="2344057" y="535202"/>
            <a:ext cx="4455886" cy="1020958"/>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FD99CB96-9427-E787-7028-916FA61125AF}"/>
              </a:ext>
            </a:extLst>
          </p:cNvPr>
          <p:cNvPicPr>
            <a:picLocks noChangeAspect="1"/>
          </p:cNvPicPr>
          <p:nvPr/>
        </p:nvPicPr>
        <p:blipFill>
          <a:blip r:embed="rId3"/>
          <a:stretch>
            <a:fillRect/>
          </a:stretch>
        </p:blipFill>
        <p:spPr>
          <a:xfrm>
            <a:off x="1545773" y="2571750"/>
            <a:ext cx="6052456" cy="1620140"/>
          </a:xfrm>
          <a:prstGeom prst="rect">
            <a:avLst/>
          </a:prstGeom>
        </p:spPr>
      </p:pic>
      <p:pic>
        <p:nvPicPr>
          <p:cNvPr id="4" name="Grafik 3">
            <a:extLst>
              <a:ext uri="{FF2B5EF4-FFF2-40B4-BE49-F238E27FC236}">
                <a16:creationId xmlns:a16="http://schemas.microsoft.com/office/drawing/2014/main" id="{E9DE5D32-9C65-476B-A40C-15807016D87C}"/>
              </a:ext>
            </a:extLst>
          </p:cNvPr>
          <p:cNvPicPr>
            <a:picLocks noChangeAspect="1"/>
          </p:cNvPicPr>
          <p:nvPr/>
        </p:nvPicPr>
        <p:blipFill>
          <a:blip r:embed="rId4"/>
          <a:stretch>
            <a:fillRect/>
          </a:stretch>
        </p:blipFill>
        <p:spPr>
          <a:xfrm>
            <a:off x="3167803" y="3594778"/>
            <a:ext cx="1496985" cy="597112"/>
          </a:xfrm>
          <a:prstGeom prst="rect">
            <a:avLst/>
          </a:prstGeom>
        </p:spPr>
      </p:pic>
    </p:spTree>
    <p:extLst>
      <p:ext uri="{BB962C8B-B14F-4D97-AF65-F5344CB8AC3E}">
        <p14:creationId xmlns:p14="http://schemas.microsoft.com/office/powerpoint/2010/main" val="476810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0" scaled="0"/>
        </a:gradFill>
        <a:effectLst/>
      </p:bgPr>
    </p:bg>
    <p:spTree>
      <p:nvGrpSpPr>
        <p:cNvPr id="1" name="Shape 226"/>
        <p:cNvGrpSpPr/>
        <p:nvPr/>
      </p:nvGrpSpPr>
      <p:grpSpPr>
        <a:xfrm>
          <a:off x="0" y="0"/>
          <a:ext cx="0" cy="0"/>
          <a:chOff x="0" y="0"/>
          <a:chExt cx="0" cy="0"/>
        </a:xfrm>
      </p:grpSpPr>
      <p:sp>
        <p:nvSpPr>
          <p:cNvPr id="228" name="Google Shape;228;p32"/>
          <p:cNvSpPr txBox="1">
            <a:spLocks noGrp="1"/>
          </p:cNvSpPr>
          <p:nvPr>
            <p:ph type="title"/>
          </p:nvPr>
        </p:nvSpPr>
        <p:spPr>
          <a:xfrm>
            <a:off x="1560825" y="1587425"/>
            <a:ext cx="2164505" cy="421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1800" dirty="0"/>
              <a:t>Introduction</a:t>
            </a:r>
            <a:endParaRPr sz="1800" dirty="0"/>
          </a:p>
        </p:txBody>
      </p:sp>
      <p:sp>
        <p:nvSpPr>
          <p:cNvPr id="230" name="Google Shape;230;p32"/>
          <p:cNvSpPr txBox="1">
            <a:spLocks noGrp="1"/>
          </p:cNvSpPr>
          <p:nvPr>
            <p:ph type="title" idx="2"/>
          </p:nvPr>
        </p:nvSpPr>
        <p:spPr>
          <a:xfrm>
            <a:off x="4359599" y="1710971"/>
            <a:ext cx="3450261" cy="414665"/>
          </a:xfrm>
          <a:prstGeom prst="rect">
            <a:avLst/>
          </a:prstGeom>
        </p:spPr>
        <p:txBody>
          <a:bodyPr spcFirstLastPara="1" wrap="square" lIns="0" tIns="0" rIns="0" bIns="0" anchor="ctr" anchorCtr="0">
            <a:noAutofit/>
          </a:bodyPr>
          <a:lstStyle/>
          <a:p>
            <a:r>
              <a:rPr lang="de-DE" dirty="0" err="1"/>
              <a:t>about</a:t>
            </a:r>
            <a:r>
              <a:rPr lang="de-DE" dirty="0"/>
              <a:t> the </a:t>
            </a:r>
            <a:r>
              <a:rPr lang="de-DE" dirty="0" err="1"/>
              <a:t>topic</a:t>
            </a:r>
            <a:r>
              <a:rPr lang="de-DE" dirty="0"/>
              <a:t> </a:t>
            </a:r>
            <a:br>
              <a:rPr lang="de-DE" dirty="0"/>
            </a:br>
            <a:r>
              <a:rPr lang="en-US" dirty="0">
                <a:solidFill>
                  <a:srgbClr val="FFFF00"/>
                </a:solidFill>
              </a:rPr>
              <a:t>Pedagogical approaches with focus on challenge-based leaning theory</a:t>
            </a:r>
            <a:endParaRPr dirty="0"/>
          </a:p>
        </p:txBody>
      </p:sp>
      <p:sp>
        <p:nvSpPr>
          <p:cNvPr id="246" name="Google Shape;246;p32"/>
          <p:cNvSpPr txBox="1">
            <a:spLocks noGrp="1"/>
          </p:cNvSpPr>
          <p:nvPr>
            <p:ph type="title" idx="8"/>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A</a:t>
            </a:r>
            <a:endParaRPr dirty="0"/>
          </a:p>
        </p:txBody>
      </p:sp>
      <p:sp>
        <p:nvSpPr>
          <p:cNvPr id="247" name="Google Shape;247;p32"/>
          <p:cNvSpPr txBox="1">
            <a:spLocks noGrp="1"/>
          </p:cNvSpPr>
          <p:nvPr>
            <p:ph type="title" idx="9"/>
          </p:nvPr>
        </p:nvSpPr>
        <p:spPr>
          <a:xfrm>
            <a:off x="0" y="2143222"/>
            <a:ext cx="1028700" cy="554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dirty="0"/>
              <a:t>B</a:t>
            </a:r>
            <a:endParaRPr dirty="0"/>
          </a:p>
        </p:txBody>
      </p:sp>
      <p:cxnSp>
        <p:nvCxnSpPr>
          <p:cNvPr id="236" name="Google Shape;236;p32"/>
          <p:cNvCxnSpPr/>
          <p:nvPr/>
        </p:nvCxnSpPr>
        <p:spPr>
          <a:xfrm rot="10800000">
            <a:off x="720000" y="2697622"/>
            <a:ext cx="1635900" cy="0"/>
          </a:xfrm>
          <a:prstGeom prst="straightConnector1">
            <a:avLst/>
          </a:prstGeom>
          <a:noFill/>
          <a:ln w="19050" cap="flat" cmpd="sng">
            <a:solidFill>
              <a:schemeClr val="lt1"/>
            </a:solidFill>
            <a:prstDash val="solid"/>
            <a:round/>
            <a:headEnd type="none" w="med" len="med"/>
            <a:tailEnd type="none" w="med" len="med"/>
          </a:ln>
        </p:spPr>
      </p:cxnSp>
      <p:cxnSp>
        <p:nvCxnSpPr>
          <p:cNvPr id="238" name="Google Shape;238;p32"/>
          <p:cNvCxnSpPr/>
          <p:nvPr/>
        </p:nvCxnSpPr>
        <p:spPr>
          <a:xfrm rot="10800000">
            <a:off x="720000" y="1892060"/>
            <a:ext cx="1635900" cy="0"/>
          </a:xfrm>
          <a:prstGeom prst="straightConnector1">
            <a:avLst/>
          </a:prstGeom>
          <a:noFill/>
          <a:ln w="19050" cap="flat" cmpd="sng">
            <a:solidFill>
              <a:schemeClr val="lt1"/>
            </a:solidFill>
            <a:prstDash val="solid"/>
            <a:round/>
            <a:headEnd type="none" w="med" len="med"/>
            <a:tailEnd type="none" w="med" len="med"/>
          </a:ln>
        </p:spPr>
      </p:cxnSp>
      <p:cxnSp>
        <p:nvCxnSpPr>
          <p:cNvPr id="240" name="Google Shape;240;p32"/>
          <p:cNvCxnSpPr>
            <a:cxnSpLocks/>
          </p:cNvCxnSpPr>
          <p:nvPr/>
        </p:nvCxnSpPr>
        <p:spPr>
          <a:xfrm>
            <a:off x="657614" y="1287444"/>
            <a:ext cx="0" cy="2662820"/>
          </a:xfrm>
          <a:prstGeom prst="straightConnector1">
            <a:avLst/>
          </a:prstGeom>
          <a:noFill/>
          <a:ln w="19050" cap="flat" cmpd="sng">
            <a:solidFill>
              <a:schemeClr val="lt1"/>
            </a:solidFill>
            <a:prstDash val="solid"/>
            <a:round/>
            <a:headEnd type="none" w="med" len="med"/>
            <a:tailEnd type="none" w="med" len="med"/>
          </a:ln>
        </p:spPr>
      </p:cxnSp>
      <p:sp>
        <p:nvSpPr>
          <p:cNvPr id="33" name="Google Shape;228;p32">
            <a:extLst>
              <a:ext uri="{FF2B5EF4-FFF2-40B4-BE49-F238E27FC236}">
                <a16:creationId xmlns:a16="http://schemas.microsoft.com/office/drawing/2014/main" id="{D48773A4-A640-42C3-A73F-58EC066A2BBE}"/>
              </a:ext>
            </a:extLst>
          </p:cNvPr>
          <p:cNvSpPr txBox="1">
            <a:spLocks/>
          </p:cNvSpPr>
          <p:nvPr/>
        </p:nvSpPr>
        <p:spPr>
          <a:xfrm>
            <a:off x="1537949" y="2364694"/>
            <a:ext cx="2187378" cy="4215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400"/>
              <a:buFont typeface="Montserrat"/>
              <a:buNone/>
              <a:defRPr sz="1400" b="1" i="0" u="none" strike="noStrike" cap="none">
                <a:solidFill>
                  <a:schemeClr val="lt1"/>
                </a:solidFill>
                <a:latin typeface="Montserrat"/>
                <a:ea typeface="Montserrat"/>
                <a:cs typeface="Montserrat"/>
                <a:sym typeface="Montserrat"/>
              </a:defRPr>
            </a:lvl1pPr>
            <a:lvl2pPr marR="0" lvl="1"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2pPr>
            <a:lvl3pPr marR="0" lvl="2"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3pPr>
            <a:lvl4pPr marR="0" lvl="3"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4pPr>
            <a:lvl5pPr marR="0" lvl="4"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5pPr>
            <a:lvl6pPr marR="0" lvl="5"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6pPr>
            <a:lvl7pPr marR="0" lvl="6"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7pPr>
            <a:lvl8pPr marR="0" lvl="7"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8pPr>
            <a:lvl9pPr marR="0" lvl="8"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9pPr>
          </a:lstStyle>
          <a:p>
            <a:r>
              <a:rPr lang="en-GB" sz="1800" dirty="0"/>
              <a:t>Training phase </a:t>
            </a:r>
          </a:p>
        </p:txBody>
      </p:sp>
      <p:sp>
        <p:nvSpPr>
          <p:cNvPr id="34" name="Google Shape;230;p32">
            <a:extLst>
              <a:ext uri="{FF2B5EF4-FFF2-40B4-BE49-F238E27FC236}">
                <a16:creationId xmlns:a16="http://schemas.microsoft.com/office/drawing/2014/main" id="{49137F48-784B-42AB-90A2-5632C077AB5A}"/>
              </a:ext>
            </a:extLst>
          </p:cNvPr>
          <p:cNvSpPr txBox="1">
            <a:spLocks/>
          </p:cNvSpPr>
          <p:nvPr/>
        </p:nvSpPr>
        <p:spPr>
          <a:xfrm>
            <a:off x="4373154" y="2571750"/>
            <a:ext cx="3436699" cy="41466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Montserrat"/>
              <a:buNone/>
              <a:defRPr sz="14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2pPr>
            <a:lvl3pPr marR="0" lvl="2"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3pPr>
            <a:lvl4pPr marR="0" lvl="3"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4pPr>
            <a:lvl5pPr marR="0" lvl="4"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5pPr>
            <a:lvl6pPr marR="0" lvl="5"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6pPr>
            <a:lvl7pPr marR="0" lvl="6"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7pPr>
            <a:lvl8pPr marR="0" lvl="7"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8pPr>
            <a:lvl9pPr marR="0" lvl="8"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9pPr>
          </a:lstStyle>
          <a:p>
            <a:r>
              <a:rPr lang="de-DE" dirty="0"/>
              <a:t>Small </a:t>
            </a:r>
            <a:r>
              <a:rPr lang="de-DE" dirty="0" err="1"/>
              <a:t>group</a:t>
            </a:r>
            <a:r>
              <a:rPr lang="de-DE" dirty="0"/>
              <a:t> </a:t>
            </a:r>
            <a:r>
              <a:rPr lang="de-DE" dirty="0" err="1"/>
              <a:t>work</a:t>
            </a:r>
            <a:r>
              <a:rPr lang="de-DE" dirty="0"/>
              <a:t> to the </a:t>
            </a:r>
            <a:r>
              <a:rPr lang="de-DE" dirty="0" err="1"/>
              <a:t>topic</a:t>
            </a:r>
            <a:br>
              <a:rPr lang="de-DE" dirty="0"/>
            </a:br>
            <a:r>
              <a:rPr lang="en-US" dirty="0">
                <a:solidFill>
                  <a:srgbClr val="FFFF00"/>
                </a:solidFill>
              </a:rPr>
              <a:t>Pedagogical approaches with focus on challenge-based leaning theory</a:t>
            </a:r>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674793" y="2709399"/>
            <a:ext cx="7794413" cy="2340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dirty="0">
                <a:solidFill>
                  <a:schemeClr val="bg1"/>
                </a:solidFill>
              </a:rPr>
              <a:t>A:</a:t>
            </a:r>
            <a:br>
              <a:rPr lang="en-GB" dirty="0">
                <a:solidFill>
                  <a:srgbClr val="FFFF00"/>
                </a:solidFill>
              </a:rPr>
            </a:br>
            <a:r>
              <a:rPr lang="en-GB" dirty="0">
                <a:solidFill>
                  <a:schemeClr val="bg1"/>
                </a:solidFill>
              </a:rPr>
              <a:t>Introduction to the topic </a:t>
            </a:r>
            <a:r>
              <a:rPr lang="en-US" dirty="0">
                <a:solidFill>
                  <a:srgbClr val="FFFF00"/>
                </a:solidFill>
              </a:rPr>
              <a:t>Pedagogical approaches with focus on challenge-based leaning theory</a:t>
            </a:r>
            <a:br>
              <a:rPr lang="en-GB" dirty="0">
                <a:solidFill>
                  <a:srgbClr val="FFFF00"/>
                </a:solidFill>
              </a:rPr>
            </a:br>
            <a:endParaRPr b="1" dirty="0">
              <a:solidFill>
                <a:srgbClr val="FFFF00"/>
              </a:solidFill>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09834" y="1879908"/>
            <a:ext cx="8201932"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bg1"/>
                </a:solidFill>
              </a:rPr>
              <a:t>A1:</a:t>
            </a:r>
            <a:br>
              <a:rPr lang="en-GB" dirty="0">
                <a:solidFill>
                  <a:schemeClr val="bg1"/>
                </a:solidFill>
              </a:rPr>
            </a:br>
            <a:r>
              <a:rPr lang="en-GB" dirty="0">
                <a:solidFill>
                  <a:schemeClr val="bg1"/>
                </a:solidFill>
              </a:rPr>
              <a:t>What is</a:t>
            </a:r>
            <a:br>
              <a:rPr lang="en-GB" dirty="0">
                <a:solidFill>
                  <a:schemeClr val="bg1"/>
                </a:solidFill>
              </a:rPr>
            </a:br>
            <a:r>
              <a:rPr lang="en-US" dirty="0">
                <a:solidFill>
                  <a:srgbClr val="FFFF00"/>
                </a:solidFill>
              </a:rPr>
              <a:t>a pedagogical approach with focus on challenge-based leaning theory</a:t>
            </a:r>
            <a:r>
              <a:rPr lang="en-US" dirty="0">
                <a:solidFill>
                  <a:schemeClr val="bg2"/>
                </a:solidFill>
              </a:rPr>
              <a:t>?</a:t>
            </a:r>
            <a:endParaRPr b="1" dirty="0">
              <a:solidFill>
                <a:schemeClr val="bg2"/>
              </a:solidFill>
              <a:sym typeface="Montserrat"/>
            </a:endParaRPr>
          </a:p>
        </p:txBody>
      </p:sp>
      <p:sp>
        <p:nvSpPr>
          <p:cNvPr id="9" name="Google Shape;204;p30">
            <a:extLst>
              <a:ext uri="{FF2B5EF4-FFF2-40B4-BE49-F238E27FC236}">
                <a16:creationId xmlns:a16="http://schemas.microsoft.com/office/drawing/2014/main" id="{66EB9341-25BF-4A95-BC37-4985FB40B470}"/>
              </a:ext>
            </a:extLst>
          </p:cNvPr>
          <p:cNvSpPr/>
          <p:nvPr/>
        </p:nvSpPr>
        <p:spPr>
          <a:xfrm>
            <a:off x="4261209" y="4384372"/>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437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IE" b="1" dirty="0"/>
              <a:t>What is</a:t>
            </a:r>
            <a:r>
              <a:rPr lang="en-US" b="1" dirty="0">
                <a:solidFill>
                  <a:srgbClr val="FFFF00"/>
                </a:solidFill>
              </a:rPr>
              <a:t> challenge-based leaning</a:t>
            </a:r>
            <a:r>
              <a:rPr lang="en-IE" b="1" dirty="0"/>
              <a:t>?</a:t>
            </a:r>
            <a:endParaRPr lang="en-GB" b="1" dirty="0"/>
          </a:p>
          <a:p>
            <a:pPr algn="l"/>
            <a:r>
              <a:rPr lang="en-IE" dirty="0"/>
              <a:t> </a:t>
            </a:r>
            <a:endParaRPr lang="en-GB" dirty="0"/>
          </a:p>
          <a:p>
            <a:pPr algn="just"/>
            <a:r>
              <a:rPr lang="en-US" dirty="0">
                <a:solidFill>
                  <a:srgbClr val="FFFF00"/>
                </a:solidFill>
              </a:rPr>
              <a:t>“Challenge-Based Learning (CBL) is a pedagogical approach that actively engages students in a situation that is real, relevant and related to their environment. Core to CBL is that learning is driven by challenging, open-ended problems that have multiple solutions. CBL builds on the foundation of experiential learning (learning by doing, surprises, and set backs). In CBL the learning process is more important than the outcome (solutions)” </a:t>
            </a:r>
            <a:r>
              <a:rPr lang="en-US" cap="small" dirty="0" err="1">
                <a:solidFill>
                  <a:srgbClr val="FFFF00"/>
                </a:solidFill>
              </a:rPr>
              <a:t>Vremann</a:t>
            </a:r>
            <a:r>
              <a:rPr lang="en-US" cap="small" dirty="0">
                <a:solidFill>
                  <a:srgbClr val="FFFF00"/>
                </a:solidFill>
              </a:rPr>
              <a:t>-De Olde et. Al. </a:t>
            </a:r>
            <a:r>
              <a:rPr lang="en-US" dirty="0">
                <a:solidFill>
                  <a:srgbClr val="FFFF00"/>
                </a:solidFill>
              </a:rPr>
              <a:t>2021, P. 3).</a:t>
            </a:r>
            <a:endParaRPr lang="en-IE" dirty="0"/>
          </a:p>
          <a:p>
            <a:pPr algn="l"/>
            <a:endParaRPr lang="en-IE" dirty="0"/>
          </a:p>
          <a:p>
            <a:pPr algn="l"/>
            <a:endParaRPr lang="en-GB" dirty="0"/>
          </a:p>
          <a:p>
            <a:pPr algn="just"/>
            <a:r>
              <a:rPr lang="en-US" sz="1200" cap="small" dirty="0" err="1">
                <a:solidFill>
                  <a:srgbClr val="FFFF00"/>
                </a:solidFill>
              </a:rPr>
              <a:t>Vremann</a:t>
            </a:r>
            <a:r>
              <a:rPr lang="en-US" sz="1200" cap="small" dirty="0">
                <a:solidFill>
                  <a:srgbClr val="FFFF00"/>
                </a:solidFill>
              </a:rPr>
              <a:t>-De Olde, C./  Van der Meer, F./ Van der Voort, M. et. Al. </a:t>
            </a:r>
            <a:r>
              <a:rPr lang="en-US" sz="1200" dirty="0">
                <a:solidFill>
                  <a:srgbClr val="FFFF00"/>
                </a:solidFill>
              </a:rPr>
              <a:t>(2021): </a:t>
            </a:r>
            <a:r>
              <a:rPr lang="en-US" sz="1200" dirty="0" err="1">
                <a:solidFill>
                  <a:srgbClr val="FFFF00"/>
                </a:solidFill>
              </a:rPr>
              <a:t>Challege</a:t>
            </a:r>
            <a:r>
              <a:rPr lang="en-US" sz="1200" dirty="0">
                <a:solidFill>
                  <a:srgbClr val="FFFF00"/>
                </a:solidFill>
              </a:rPr>
              <a:t> Based Learning @UT. Why, What, How. Response of Shaping Expert Group Innovation of Education to Assignment of UCOW. Twente: University of Twente.</a:t>
            </a:r>
            <a:endParaRPr lang="en-GB" sz="12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2" name="Google Shape;204;p30">
            <a:extLst>
              <a:ext uri="{FF2B5EF4-FFF2-40B4-BE49-F238E27FC236}">
                <a16:creationId xmlns:a16="http://schemas.microsoft.com/office/drawing/2014/main" id="{F57063FE-ABF9-CD10-26A0-3473AC6146EE}"/>
              </a:ext>
            </a:extLst>
          </p:cNvPr>
          <p:cNvSpPr/>
          <p:nvPr/>
        </p:nvSpPr>
        <p:spPr>
          <a:xfrm>
            <a:off x="4261209" y="4384372"/>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04;p30">
            <a:extLst>
              <a:ext uri="{FF2B5EF4-FFF2-40B4-BE49-F238E27FC236}">
                <a16:creationId xmlns:a16="http://schemas.microsoft.com/office/drawing/2014/main" id="{CA26CBB3-C1FB-F9B0-8F8E-19D115E5D354}"/>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4;p30">
            <a:extLst>
              <a:ext uri="{FF2B5EF4-FFF2-40B4-BE49-F238E27FC236}">
                <a16:creationId xmlns:a16="http://schemas.microsoft.com/office/drawing/2014/main" id="{10A5E088-CD4B-AB9D-27C9-2A3E97D7FD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19999" y="1683965"/>
            <a:ext cx="6670152"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bg1"/>
                </a:solidFill>
              </a:rPr>
              <a:t>A2:</a:t>
            </a:r>
            <a:br>
              <a:rPr lang="en-GB" dirty="0">
                <a:solidFill>
                  <a:srgbClr val="FFFF00"/>
                </a:solidFill>
              </a:rPr>
            </a:br>
            <a:r>
              <a:rPr lang="en-GB" dirty="0">
                <a:solidFill>
                  <a:schemeClr val="bg1"/>
                </a:solidFill>
              </a:rPr>
              <a:t>The structure of the </a:t>
            </a:r>
            <a:r>
              <a:rPr lang="en-GB" dirty="0">
                <a:solidFill>
                  <a:srgbClr val="FFFF00"/>
                </a:solidFill>
              </a:rPr>
              <a:t>challenge-based learning approach!</a:t>
            </a:r>
            <a:endParaRPr b="1" dirty="0">
              <a:solidFill>
                <a:srgbClr val="FFFF00"/>
              </a:solidFill>
              <a:sym typeface="Montserrat"/>
            </a:endParaRPr>
          </a:p>
        </p:txBody>
      </p:sp>
      <p:sp>
        <p:nvSpPr>
          <p:cNvPr id="2" name="Google Shape;204;p30">
            <a:extLst>
              <a:ext uri="{FF2B5EF4-FFF2-40B4-BE49-F238E27FC236}">
                <a16:creationId xmlns:a16="http://schemas.microsoft.com/office/drawing/2014/main" id="{F8AE7073-1D12-4D46-E783-FC305AFF77F0}"/>
              </a:ext>
            </a:extLst>
          </p:cNvPr>
          <p:cNvSpPr/>
          <p:nvPr/>
        </p:nvSpPr>
        <p:spPr>
          <a:xfrm>
            <a:off x="4545728" y="4397705"/>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04;p30">
            <a:extLst>
              <a:ext uri="{FF2B5EF4-FFF2-40B4-BE49-F238E27FC236}">
                <a16:creationId xmlns:a16="http://schemas.microsoft.com/office/drawing/2014/main" id="{F863C4C4-6B02-D5B8-0677-CE900E13A88A}"/>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4;p30">
            <a:extLst>
              <a:ext uri="{FF2B5EF4-FFF2-40B4-BE49-F238E27FC236}">
                <a16:creationId xmlns:a16="http://schemas.microsoft.com/office/drawing/2014/main" id="{A4B1511C-1B8E-6E7B-F354-1AB95048D8C2}"/>
              </a:ext>
            </a:extLst>
          </p:cNvPr>
          <p:cNvSpPr/>
          <p:nvPr/>
        </p:nvSpPr>
        <p:spPr>
          <a:xfrm>
            <a:off x="4905249"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4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en-IE" b="1" dirty="0"/>
              <a:t>The structure of the </a:t>
            </a:r>
            <a:r>
              <a:rPr lang="en-IE" b="1" dirty="0">
                <a:solidFill>
                  <a:srgbClr val="FFFF00"/>
                </a:solidFill>
              </a:rPr>
              <a:t>challenge-based learning approach:</a:t>
            </a:r>
            <a:endParaRPr lang="en-GB" b="1" dirty="0"/>
          </a:p>
          <a:p>
            <a:pPr algn="l"/>
            <a:r>
              <a:rPr lang="en-IE" sz="1500" dirty="0"/>
              <a:t> </a:t>
            </a:r>
            <a:endParaRPr lang="en-GB" sz="1500" dirty="0"/>
          </a:p>
          <a:p>
            <a:pPr marL="114300" indent="0" algn="l"/>
            <a:r>
              <a:rPr lang="en-GB" sz="1800" b="1" dirty="0">
                <a:solidFill>
                  <a:srgbClr val="FFFF00"/>
                </a:solidFill>
              </a:rPr>
              <a:t>1. Engage</a:t>
            </a:r>
          </a:p>
          <a:p>
            <a:pPr marL="571500" indent="-457200" algn="l">
              <a:buFont typeface="Arial" panose="020B0604020202020204" pitchFamily="34" charset="0"/>
              <a:buChar char="•"/>
            </a:pPr>
            <a:r>
              <a:rPr lang="en-GB" sz="1800" dirty="0">
                <a:solidFill>
                  <a:srgbClr val="FFFF00"/>
                </a:solidFill>
              </a:rPr>
              <a:t>Begin with a </a:t>
            </a:r>
            <a:r>
              <a:rPr lang="en-GB" sz="1800" b="1" dirty="0">
                <a:solidFill>
                  <a:srgbClr val="FFFF00"/>
                </a:solidFill>
              </a:rPr>
              <a:t>BIG IDEA </a:t>
            </a:r>
            <a:r>
              <a:rPr lang="en-GB" sz="1800" dirty="0">
                <a:solidFill>
                  <a:srgbClr val="FFFF00"/>
                </a:solidFill>
              </a:rPr>
              <a:t>(e.g. a theme or concept that could be explored in different ways and has an importance for the learners)</a:t>
            </a:r>
          </a:p>
          <a:p>
            <a:pPr marL="571500" indent="-457200" algn="l">
              <a:buFont typeface="Arial" panose="020B0604020202020204" pitchFamily="34" charset="0"/>
              <a:buChar char="•"/>
            </a:pPr>
            <a:r>
              <a:rPr lang="en-GB" sz="1800" dirty="0">
                <a:solidFill>
                  <a:srgbClr val="FFFF00"/>
                </a:solidFill>
              </a:rPr>
              <a:t>Agree on a </a:t>
            </a:r>
            <a:r>
              <a:rPr lang="en-GB" sz="1800" b="1" dirty="0">
                <a:solidFill>
                  <a:srgbClr val="FFFF00"/>
                </a:solidFill>
              </a:rPr>
              <a:t>FINAL QUESTION </a:t>
            </a:r>
            <a:r>
              <a:rPr lang="en-GB" sz="1800" dirty="0">
                <a:solidFill>
                  <a:srgbClr val="FFFF00"/>
                </a:solidFill>
              </a:rPr>
              <a:t>where all participants (students, teachers, externals etc.) agree on a question to work on</a:t>
            </a:r>
          </a:p>
          <a:p>
            <a:pPr marL="571500" indent="-457200" algn="l">
              <a:buFont typeface="Arial" panose="020B0604020202020204" pitchFamily="34" charset="0"/>
              <a:buChar char="•"/>
            </a:pPr>
            <a:r>
              <a:rPr lang="en-GB" sz="1800" dirty="0">
                <a:solidFill>
                  <a:srgbClr val="FFFF00"/>
                </a:solidFill>
              </a:rPr>
              <a:t>Turn the final question into a </a:t>
            </a:r>
            <a:r>
              <a:rPr lang="en-GB" sz="1800" b="1" dirty="0">
                <a:solidFill>
                  <a:srgbClr val="FFFF00"/>
                </a:solidFill>
              </a:rPr>
              <a:t>CALL TO ACTION </a:t>
            </a:r>
            <a:r>
              <a:rPr lang="en-GB" sz="1800" dirty="0">
                <a:solidFill>
                  <a:srgbClr val="FFFF00"/>
                </a:solidFill>
              </a:rPr>
              <a:t>where the participants learn about the subject in depth</a:t>
            </a:r>
          </a:p>
          <a:p>
            <a:pPr marL="114300" indent="0" algn="l"/>
            <a:endParaRPr lang="en-GB" sz="12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2" name="Rechteck 1">
            <a:extLst>
              <a:ext uri="{FF2B5EF4-FFF2-40B4-BE49-F238E27FC236}">
                <a16:creationId xmlns:a16="http://schemas.microsoft.com/office/drawing/2014/main" id="{B1DB98F0-6942-41FA-A6D4-461AD8B48FC3}"/>
              </a:ext>
            </a:extLst>
          </p:cNvPr>
          <p:cNvSpPr/>
          <p:nvPr/>
        </p:nvSpPr>
        <p:spPr>
          <a:xfrm>
            <a:off x="5994032" y="3992376"/>
            <a:ext cx="3241408" cy="523220"/>
          </a:xfrm>
          <a:prstGeom prst="rect">
            <a:avLst/>
          </a:prstGeom>
        </p:spPr>
        <p:txBody>
          <a:bodyPr wrap="square">
            <a:spAutoFit/>
          </a:bodyPr>
          <a:lstStyle/>
          <a:p>
            <a:r>
              <a:rPr lang="de-DE" dirty="0">
                <a:solidFill>
                  <a:srgbClr val="FFFF00"/>
                </a:solidFill>
                <a:hlinkClick r:id="rId3">
                  <a:extLst>
                    <a:ext uri="{A12FA001-AC4F-418D-AE19-62706E023703}">
                      <ahyp:hlinkClr xmlns:ahyp="http://schemas.microsoft.com/office/drawing/2018/hyperlinkcolor" val="tx"/>
                    </a:ext>
                  </a:extLst>
                </a:hlinkClick>
              </a:rPr>
              <a:t>https://www2.tuhh.de/zll/challenged-based-learning/</a:t>
            </a:r>
            <a:r>
              <a:rPr lang="de-DE" dirty="0">
                <a:solidFill>
                  <a:srgbClr val="FFFF00"/>
                </a:solidFill>
              </a:rPr>
              <a:t> </a:t>
            </a:r>
          </a:p>
        </p:txBody>
      </p:sp>
      <p:sp>
        <p:nvSpPr>
          <p:cNvPr id="3" name="Google Shape;204;p30">
            <a:extLst>
              <a:ext uri="{FF2B5EF4-FFF2-40B4-BE49-F238E27FC236}">
                <a16:creationId xmlns:a16="http://schemas.microsoft.com/office/drawing/2014/main" id="{80076DC5-9014-9090-C8D4-1F84BE5D0582}"/>
              </a:ext>
            </a:extLst>
          </p:cNvPr>
          <p:cNvSpPr/>
          <p:nvPr/>
        </p:nvSpPr>
        <p:spPr>
          <a:xfrm>
            <a:off x="4545728" y="4397705"/>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4;p30">
            <a:extLst>
              <a:ext uri="{FF2B5EF4-FFF2-40B4-BE49-F238E27FC236}">
                <a16:creationId xmlns:a16="http://schemas.microsoft.com/office/drawing/2014/main" id="{7F35BB96-921E-BE4B-BAB4-E823422FE998}"/>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4;p30">
            <a:extLst>
              <a:ext uri="{FF2B5EF4-FFF2-40B4-BE49-F238E27FC236}">
                <a16:creationId xmlns:a16="http://schemas.microsoft.com/office/drawing/2014/main" id="{2715D0F0-56AA-98CA-DC14-5DFEC1B8CF6D}"/>
              </a:ext>
            </a:extLst>
          </p:cNvPr>
          <p:cNvSpPr/>
          <p:nvPr/>
        </p:nvSpPr>
        <p:spPr>
          <a:xfrm>
            <a:off x="4905249"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377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254064"/>
          </a:xfrm>
          <a:prstGeom prst="rect">
            <a:avLst/>
          </a:prstGeom>
        </p:spPr>
        <p:txBody>
          <a:bodyPr spcFirstLastPara="1" wrap="square" lIns="91425" tIns="91425" rIns="91425" bIns="91425" anchor="t" anchorCtr="0">
            <a:noAutofit/>
          </a:bodyPr>
          <a:lstStyle/>
          <a:p>
            <a:pPr algn="l"/>
            <a:r>
              <a:rPr lang="en-IE" b="1" dirty="0"/>
              <a:t>The structure of the </a:t>
            </a:r>
            <a:r>
              <a:rPr lang="en-IE" b="1" dirty="0">
                <a:solidFill>
                  <a:srgbClr val="FFFF00"/>
                </a:solidFill>
              </a:rPr>
              <a:t>challenge-based learning approach:</a:t>
            </a:r>
            <a:endParaRPr lang="en-GB" b="1" dirty="0"/>
          </a:p>
          <a:p>
            <a:pPr algn="l"/>
            <a:r>
              <a:rPr lang="en-IE" sz="1500" dirty="0"/>
              <a:t> </a:t>
            </a:r>
            <a:endParaRPr lang="en-GB" sz="1500" dirty="0"/>
          </a:p>
          <a:p>
            <a:pPr marL="114300" indent="0" algn="l"/>
            <a:r>
              <a:rPr lang="en-GB" sz="1800" b="1" dirty="0">
                <a:solidFill>
                  <a:srgbClr val="FFFF00"/>
                </a:solidFill>
              </a:rPr>
              <a:t>2. Investigate</a:t>
            </a:r>
          </a:p>
          <a:p>
            <a:pPr marL="571500" indent="-457200" algn="l">
              <a:buFont typeface="Arial" panose="020B0604020202020204" pitchFamily="34" charset="0"/>
              <a:buChar char="•"/>
            </a:pPr>
            <a:r>
              <a:rPr lang="en-GB" sz="1800" dirty="0">
                <a:solidFill>
                  <a:srgbClr val="FFFF00"/>
                </a:solidFill>
              </a:rPr>
              <a:t>This phase should make shure that </a:t>
            </a:r>
            <a:r>
              <a:rPr lang="en-US" sz="1800" b="1" dirty="0">
                <a:solidFill>
                  <a:srgbClr val="FFFF00"/>
                </a:solidFill>
              </a:rPr>
              <a:t>all participants of the challenge contribute with their knowledge and skills </a:t>
            </a:r>
            <a:r>
              <a:rPr lang="en-US" sz="1800" dirty="0">
                <a:solidFill>
                  <a:srgbClr val="FFFF00"/>
                </a:solidFill>
              </a:rPr>
              <a:t>which means that they should work on a common basis for the creation of sustainable solutions</a:t>
            </a:r>
          </a:p>
          <a:p>
            <a:pPr marL="571500" indent="-457200" algn="l">
              <a:buFont typeface="Arial" panose="020B0604020202020204" pitchFamily="34" charset="0"/>
              <a:buChar char="•"/>
            </a:pPr>
            <a:r>
              <a:rPr lang="en-US" sz="1800" dirty="0">
                <a:solidFill>
                  <a:srgbClr val="FFFF00"/>
                </a:solidFill>
              </a:rPr>
              <a:t>The activities could consist of </a:t>
            </a:r>
            <a:r>
              <a:rPr lang="en-US" sz="1800" b="1" dirty="0">
                <a:solidFill>
                  <a:srgbClr val="FFFF00"/>
                </a:solidFill>
              </a:rPr>
              <a:t>simulations, experiments, projects, problem sets, research, and games</a:t>
            </a:r>
          </a:p>
          <a:p>
            <a:pPr marL="571500" indent="-457200" algn="l">
              <a:buFont typeface="Arial" panose="020B0604020202020204" pitchFamily="34" charset="0"/>
              <a:buChar char="•"/>
            </a:pPr>
            <a:r>
              <a:rPr lang="en-US" sz="1800" dirty="0">
                <a:solidFill>
                  <a:srgbClr val="FFFF00"/>
                </a:solidFill>
              </a:rPr>
              <a:t>A </a:t>
            </a:r>
            <a:r>
              <a:rPr lang="en-US" sz="1800" b="1" dirty="0">
                <a:solidFill>
                  <a:srgbClr val="FFFF00"/>
                </a:solidFill>
              </a:rPr>
              <a:t>clear conclusions that will set the foundation for the solution </a:t>
            </a:r>
            <a:r>
              <a:rPr lang="en-US" sz="1800" dirty="0">
                <a:solidFill>
                  <a:srgbClr val="FFFF00"/>
                </a:solidFill>
              </a:rPr>
              <a:t>is set at the end of the phase. The conclusion consists of  reports and presentations that demonstrate the learners</a:t>
            </a:r>
          </a:p>
          <a:p>
            <a:pPr marL="571500" indent="-457200" algn="l">
              <a:buFont typeface="Arial" panose="020B0604020202020204" pitchFamily="34" charset="0"/>
              <a:buChar char="•"/>
            </a:pPr>
            <a:endParaRPr lang="en-GB" sz="12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2" name="Rechteck 1">
            <a:extLst>
              <a:ext uri="{FF2B5EF4-FFF2-40B4-BE49-F238E27FC236}">
                <a16:creationId xmlns:a16="http://schemas.microsoft.com/office/drawing/2014/main" id="{B1DB98F0-6942-41FA-A6D4-461AD8B48FC3}"/>
              </a:ext>
            </a:extLst>
          </p:cNvPr>
          <p:cNvSpPr/>
          <p:nvPr/>
        </p:nvSpPr>
        <p:spPr>
          <a:xfrm>
            <a:off x="5994032" y="4077284"/>
            <a:ext cx="3241408" cy="523220"/>
          </a:xfrm>
          <a:prstGeom prst="rect">
            <a:avLst/>
          </a:prstGeom>
        </p:spPr>
        <p:txBody>
          <a:bodyPr wrap="square">
            <a:spAutoFit/>
          </a:bodyPr>
          <a:lstStyle/>
          <a:p>
            <a:r>
              <a:rPr lang="de-DE" dirty="0">
                <a:solidFill>
                  <a:srgbClr val="FFFF00"/>
                </a:solidFill>
                <a:hlinkClick r:id="rId3">
                  <a:extLst>
                    <a:ext uri="{A12FA001-AC4F-418D-AE19-62706E023703}">
                      <ahyp:hlinkClr xmlns:ahyp="http://schemas.microsoft.com/office/drawing/2018/hyperlinkcolor" val="tx"/>
                    </a:ext>
                  </a:extLst>
                </a:hlinkClick>
              </a:rPr>
              <a:t>https://www2.tuhh.de/zll/challenged-based-learning/</a:t>
            </a:r>
            <a:r>
              <a:rPr lang="de-DE" dirty="0">
                <a:solidFill>
                  <a:srgbClr val="FFFF00"/>
                </a:solidFill>
              </a:rPr>
              <a:t> </a:t>
            </a:r>
          </a:p>
        </p:txBody>
      </p:sp>
      <p:sp>
        <p:nvSpPr>
          <p:cNvPr id="5" name="Google Shape;204;p30">
            <a:extLst>
              <a:ext uri="{FF2B5EF4-FFF2-40B4-BE49-F238E27FC236}">
                <a16:creationId xmlns:a16="http://schemas.microsoft.com/office/drawing/2014/main" id="{1D505435-8A06-6398-5F19-571434833394}"/>
              </a:ext>
            </a:extLst>
          </p:cNvPr>
          <p:cNvSpPr/>
          <p:nvPr/>
        </p:nvSpPr>
        <p:spPr>
          <a:xfrm>
            <a:off x="4545728" y="4397705"/>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4;p30">
            <a:extLst>
              <a:ext uri="{FF2B5EF4-FFF2-40B4-BE49-F238E27FC236}">
                <a16:creationId xmlns:a16="http://schemas.microsoft.com/office/drawing/2014/main" id="{C8C7712F-0568-A942-E061-8CD22C16AD06}"/>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4;p30">
            <a:extLst>
              <a:ext uri="{FF2B5EF4-FFF2-40B4-BE49-F238E27FC236}">
                <a16:creationId xmlns:a16="http://schemas.microsoft.com/office/drawing/2014/main" id="{E38B7305-C9BC-9C2F-3AD5-8056C1757838}"/>
              </a:ext>
            </a:extLst>
          </p:cNvPr>
          <p:cNvSpPr/>
          <p:nvPr/>
        </p:nvSpPr>
        <p:spPr>
          <a:xfrm>
            <a:off x="4905249"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2789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56747" y="738312"/>
            <a:ext cx="7667244" cy="3041207"/>
          </a:xfrm>
          <a:prstGeom prst="rect">
            <a:avLst/>
          </a:prstGeom>
        </p:spPr>
        <p:txBody>
          <a:bodyPr spcFirstLastPara="1" wrap="square" lIns="91425" tIns="91425" rIns="91425" bIns="91425" anchor="t" anchorCtr="0">
            <a:noAutofit/>
          </a:bodyPr>
          <a:lstStyle/>
          <a:p>
            <a:pPr algn="l"/>
            <a:r>
              <a:rPr lang="en-IE" b="1" dirty="0"/>
              <a:t>The structure of the </a:t>
            </a:r>
            <a:r>
              <a:rPr lang="en-IE" b="1" dirty="0">
                <a:solidFill>
                  <a:srgbClr val="FFFF00"/>
                </a:solidFill>
              </a:rPr>
              <a:t>challenge-based learning approach:</a:t>
            </a:r>
            <a:endParaRPr lang="en-GB" b="1" dirty="0"/>
          </a:p>
          <a:p>
            <a:pPr algn="l"/>
            <a:r>
              <a:rPr lang="en-IE" sz="1500" dirty="0"/>
              <a:t> </a:t>
            </a:r>
            <a:endParaRPr lang="en-GB" sz="1500" dirty="0"/>
          </a:p>
          <a:p>
            <a:pPr marL="114300" indent="0" algn="l"/>
            <a:r>
              <a:rPr lang="en-GB" sz="1800" b="1" dirty="0">
                <a:solidFill>
                  <a:srgbClr val="FFFF00"/>
                </a:solidFill>
              </a:rPr>
              <a:t>3. Act</a:t>
            </a:r>
          </a:p>
          <a:p>
            <a:pPr marL="571500" indent="-457200" algn="l">
              <a:buFont typeface="Arial" panose="020B0604020202020204" pitchFamily="34" charset="0"/>
              <a:buChar char="•"/>
            </a:pPr>
            <a:r>
              <a:rPr lang="en-GB" sz="1800" dirty="0">
                <a:solidFill>
                  <a:srgbClr val="FFFF00"/>
                </a:solidFill>
              </a:rPr>
              <a:t>In the action phase, </a:t>
            </a:r>
            <a:r>
              <a:rPr lang="en-US" sz="1800" dirty="0">
                <a:solidFill>
                  <a:srgbClr val="FFFF00"/>
                </a:solidFill>
              </a:rPr>
              <a:t>Solutions are </a:t>
            </a:r>
            <a:r>
              <a:rPr lang="en-US" sz="1800" b="1" dirty="0">
                <a:solidFill>
                  <a:srgbClr val="FFFF00"/>
                </a:solidFill>
              </a:rPr>
              <a:t>developed and implemented </a:t>
            </a:r>
            <a:r>
              <a:rPr lang="en-US" sz="1800" dirty="0">
                <a:solidFill>
                  <a:srgbClr val="FFFF00"/>
                </a:solidFill>
              </a:rPr>
              <a:t>with an authentic audience and the results evaluated</a:t>
            </a:r>
          </a:p>
          <a:p>
            <a:pPr marL="571500" indent="-457200" algn="l">
              <a:buFont typeface="Arial" panose="020B0604020202020204" pitchFamily="34" charset="0"/>
              <a:buChar char="•"/>
            </a:pPr>
            <a:r>
              <a:rPr lang="en-US" sz="1800" dirty="0">
                <a:solidFill>
                  <a:srgbClr val="FFFF00"/>
                </a:solidFill>
              </a:rPr>
              <a:t>The partners can use the knowledge to design </a:t>
            </a:r>
            <a:r>
              <a:rPr lang="en-US" sz="1800" b="1" dirty="0">
                <a:solidFill>
                  <a:srgbClr val="FFFF00"/>
                </a:solidFill>
              </a:rPr>
              <a:t>new solutions </a:t>
            </a:r>
            <a:r>
              <a:rPr lang="en-US" sz="1800" dirty="0">
                <a:solidFill>
                  <a:srgbClr val="FFFF00"/>
                </a:solidFill>
              </a:rPr>
              <a:t>which are then </a:t>
            </a:r>
            <a:r>
              <a:rPr lang="en-US" sz="1800" b="1" dirty="0">
                <a:solidFill>
                  <a:srgbClr val="FFFF00"/>
                </a:solidFill>
              </a:rPr>
              <a:t>implemented and evaluated </a:t>
            </a:r>
            <a:r>
              <a:rPr lang="en-US" sz="1800" dirty="0">
                <a:solidFill>
                  <a:srgbClr val="FFFF00"/>
                </a:solidFill>
              </a:rPr>
              <a:t>(e.g., evaluation of a prototype)</a:t>
            </a:r>
            <a:endParaRPr lang="en-US" sz="1800" b="1" dirty="0">
              <a:solidFill>
                <a:srgbClr val="FFFF00"/>
              </a:solidFill>
            </a:endParaRPr>
          </a:p>
          <a:p>
            <a:pPr marL="571500" indent="-457200" algn="l">
              <a:buFont typeface="Arial" panose="020B0604020202020204" pitchFamily="34" charset="0"/>
              <a:buChar char="•"/>
            </a:pPr>
            <a:r>
              <a:rPr lang="en-GB" sz="1800" dirty="0">
                <a:solidFill>
                  <a:srgbClr val="FFFF00"/>
                </a:solidFill>
              </a:rPr>
              <a:t>A </a:t>
            </a:r>
            <a:r>
              <a:rPr lang="en-GB" sz="1800" b="1" dirty="0">
                <a:solidFill>
                  <a:srgbClr val="FFFF00"/>
                </a:solidFill>
              </a:rPr>
              <a:t>final presentation in public </a:t>
            </a:r>
            <a:r>
              <a:rPr lang="en-GB" sz="1800" dirty="0">
                <a:solidFill>
                  <a:srgbClr val="FFFF00"/>
                </a:solidFill>
              </a:rPr>
              <a:t>offers the possibility to show differences to other solutions</a:t>
            </a:r>
          </a:p>
          <a:p>
            <a:pPr marL="114300" indent="0" algn="l"/>
            <a:endParaRPr lang="en-GB" sz="1200"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sp>
        <p:nvSpPr>
          <p:cNvPr id="2" name="Rechteck 1">
            <a:extLst>
              <a:ext uri="{FF2B5EF4-FFF2-40B4-BE49-F238E27FC236}">
                <a16:creationId xmlns:a16="http://schemas.microsoft.com/office/drawing/2014/main" id="{B1DB98F0-6942-41FA-A6D4-461AD8B48FC3}"/>
              </a:ext>
            </a:extLst>
          </p:cNvPr>
          <p:cNvSpPr/>
          <p:nvPr/>
        </p:nvSpPr>
        <p:spPr>
          <a:xfrm>
            <a:off x="5994032" y="3992376"/>
            <a:ext cx="3241408" cy="523220"/>
          </a:xfrm>
          <a:prstGeom prst="rect">
            <a:avLst/>
          </a:prstGeom>
        </p:spPr>
        <p:txBody>
          <a:bodyPr wrap="square">
            <a:spAutoFit/>
          </a:bodyPr>
          <a:lstStyle/>
          <a:p>
            <a:r>
              <a:rPr lang="de-DE" dirty="0">
                <a:solidFill>
                  <a:srgbClr val="FFFF00"/>
                </a:solidFill>
                <a:hlinkClick r:id="rId3">
                  <a:extLst>
                    <a:ext uri="{A12FA001-AC4F-418D-AE19-62706E023703}">
                      <ahyp:hlinkClr xmlns:ahyp="http://schemas.microsoft.com/office/drawing/2018/hyperlinkcolor" val="tx"/>
                    </a:ext>
                  </a:extLst>
                </a:hlinkClick>
              </a:rPr>
              <a:t>https://www2.tuhh.de/zll/challenged-based-learning/</a:t>
            </a:r>
            <a:r>
              <a:rPr lang="de-DE" dirty="0">
                <a:solidFill>
                  <a:srgbClr val="FFFF00"/>
                </a:solidFill>
              </a:rPr>
              <a:t> </a:t>
            </a:r>
          </a:p>
        </p:txBody>
      </p:sp>
      <p:sp>
        <p:nvSpPr>
          <p:cNvPr id="6" name="Google Shape;204;p30">
            <a:extLst>
              <a:ext uri="{FF2B5EF4-FFF2-40B4-BE49-F238E27FC236}">
                <a16:creationId xmlns:a16="http://schemas.microsoft.com/office/drawing/2014/main" id="{335A1F59-3AAB-801A-C25E-14248092EEBD}"/>
              </a:ext>
            </a:extLst>
          </p:cNvPr>
          <p:cNvSpPr/>
          <p:nvPr/>
        </p:nvSpPr>
        <p:spPr>
          <a:xfrm>
            <a:off x="4545728" y="4397705"/>
            <a:ext cx="164091" cy="165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4;p30">
            <a:extLst>
              <a:ext uri="{FF2B5EF4-FFF2-40B4-BE49-F238E27FC236}">
                <a16:creationId xmlns:a16="http://schemas.microsoft.com/office/drawing/2014/main" id="{62789E37-0AC9-3C6C-4B95-D4FB1F894034}"/>
              </a:ext>
            </a:extLst>
          </p:cNvPr>
          <p:cNvSpPr/>
          <p:nvPr/>
        </p:nvSpPr>
        <p:spPr>
          <a:xfrm>
            <a:off x="4258198"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4;p30">
            <a:extLst>
              <a:ext uri="{FF2B5EF4-FFF2-40B4-BE49-F238E27FC236}">
                <a16:creationId xmlns:a16="http://schemas.microsoft.com/office/drawing/2014/main" id="{5BD6B886-98AE-A276-ABD6-01E84F367B7B}"/>
              </a:ext>
            </a:extLst>
          </p:cNvPr>
          <p:cNvSpPr/>
          <p:nvPr/>
        </p:nvSpPr>
        <p:spPr>
          <a:xfrm>
            <a:off x="4905249" y="4434455"/>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5848394"/>
      </p:ext>
    </p:extLst>
  </p:cSld>
  <p:clrMapOvr>
    <a:masterClrMapping/>
  </p:clrMapOvr>
</p:sld>
</file>

<file path=ppt/theme/theme1.xml><?xml version="1.0" encoding="utf-8"?>
<a:theme xmlns:a="http://schemas.openxmlformats.org/drawingml/2006/main" name="Professional Company Report by Slidesgo">
  <a:themeElements>
    <a:clrScheme name="INTERFACE">
      <a:dk1>
        <a:srgbClr val="353AA2"/>
      </a:dk1>
      <a:lt1>
        <a:srgbClr val="FFFFFF"/>
      </a:lt1>
      <a:dk2>
        <a:srgbClr val="FFFFFF"/>
      </a:dk2>
      <a:lt2>
        <a:srgbClr val="666CEF"/>
      </a:lt2>
      <a:accent1>
        <a:srgbClr val="495ED5"/>
      </a:accent1>
      <a:accent2>
        <a:srgbClr val="7CDFFE"/>
      </a:accent2>
      <a:accent3>
        <a:srgbClr val="495ED5"/>
      </a:accent3>
      <a:accent4>
        <a:srgbClr val="7CDFFE"/>
      </a:accent4>
      <a:accent5>
        <a:srgbClr val="495ED5"/>
      </a:accent5>
      <a:accent6>
        <a:srgbClr val="7CDFFE"/>
      </a:accent6>
      <a:hlink>
        <a:srgbClr val="FFFFFF"/>
      </a:hlink>
      <a:folHlink>
        <a:srgbClr val="0097A7"/>
      </a:folHlink>
    </a:clrScheme>
    <a:fontScheme name="Custom 1">
      <a:majorFont>
        <a:latin typeface="Montserrat"/>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863</Words>
  <Application>Microsoft Office PowerPoint</Application>
  <PresentationFormat>Bildschirmpräsentation (16:9)</PresentationFormat>
  <Paragraphs>67</Paragraphs>
  <Slides>17</Slides>
  <Notes>11</Notes>
  <HiddenSlides>0</HiddenSlides>
  <MMClips>1</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17</vt:i4>
      </vt:variant>
    </vt:vector>
  </HeadingPairs>
  <TitlesOfParts>
    <vt:vector size="26" baseType="lpstr">
      <vt:lpstr>Arial</vt:lpstr>
      <vt:lpstr>Josefin Sans</vt:lpstr>
      <vt:lpstr>Montserrat</vt:lpstr>
      <vt:lpstr>Muli</vt:lpstr>
      <vt:lpstr>Noto Sans</vt:lpstr>
      <vt:lpstr>Open Sans</vt:lpstr>
      <vt:lpstr>Source Sans Pro</vt:lpstr>
      <vt:lpstr>Wingdings</vt:lpstr>
      <vt:lpstr>Professional Company Report by Slidesgo</vt:lpstr>
      <vt:lpstr>PowerPoint-Präsentation</vt:lpstr>
      <vt:lpstr>Introduction</vt:lpstr>
      <vt:lpstr>A: Introduction to the topic Pedagogical approaches with focus on challenge-based leaning theory </vt:lpstr>
      <vt:lpstr>A1: What is a pedagogical approach with focus on challenge-based leaning theory?</vt:lpstr>
      <vt:lpstr>PowerPoint-Präsentation</vt:lpstr>
      <vt:lpstr>A2: The structure of the challenge-based learning approach!</vt:lpstr>
      <vt:lpstr>PowerPoint-Präsentation</vt:lpstr>
      <vt:lpstr>PowerPoint-Präsentation</vt:lpstr>
      <vt:lpstr>PowerPoint-Präsentation</vt:lpstr>
      <vt:lpstr>PowerPoint-Präsentation</vt:lpstr>
      <vt:lpstr>A3: Faces and formats of  challenge-based learning</vt:lpstr>
      <vt:lpstr>PowerPoint-Präsentation</vt:lpstr>
      <vt:lpstr>Training phase</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UPB;Marc Beutner</dc:creator>
  <cp:lastModifiedBy>Niclas Grüttner</cp:lastModifiedBy>
  <cp:revision>145</cp:revision>
  <dcterms:modified xsi:type="dcterms:W3CDTF">2023-02-02T10:17:15Z</dcterms:modified>
</cp:coreProperties>
</file>