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73" r:id="rId1"/>
  </p:sldMasterIdLst>
  <p:notesMasterIdLst>
    <p:notesMasterId r:id="rId38"/>
  </p:notesMasterIdLst>
  <p:sldIdLst>
    <p:sldId id="307" r:id="rId2"/>
    <p:sldId id="260" r:id="rId3"/>
    <p:sldId id="391" r:id="rId4"/>
    <p:sldId id="334" r:id="rId5"/>
    <p:sldId id="399" r:id="rId6"/>
    <p:sldId id="424" r:id="rId7"/>
    <p:sldId id="401" r:id="rId8"/>
    <p:sldId id="402" r:id="rId9"/>
    <p:sldId id="403" r:id="rId10"/>
    <p:sldId id="395" r:id="rId11"/>
    <p:sldId id="400" r:id="rId12"/>
    <p:sldId id="404" r:id="rId13"/>
    <p:sldId id="405" r:id="rId14"/>
    <p:sldId id="406" r:id="rId15"/>
    <p:sldId id="396" r:id="rId16"/>
    <p:sldId id="407" r:id="rId17"/>
    <p:sldId id="408" r:id="rId18"/>
    <p:sldId id="409" r:id="rId19"/>
    <p:sldId id="425" r:id="rId20"/>
    <p:sldId id="397" r:id="rId21"/>
    <p:sldId id="410" r:id="rId22"/>
    <p:sldId id="411" r:id="rId23"/>
    <p:sldId id="412" r:id="rId24"/>
    <p:sldId id="398" r:id="rId25"/>
    <p:sldId id="413" r:id="rId26"/>
    <p:sldId id="414" r:id="rId27"/>
    <p:sldId id="415" r:id="rId28"/>
    <p:sldId id="416" r:id="rId29"/>
    <p:sldId id="426" r:id="rId30"/>
    <p:sldId id="394" r:id="rId31"/>
    <p:sldId id="417" r:id="rId32"/>
    <p:sldId id="418" r:id="rId33"/>
    <p:sldId id="420" r:id="rId34"/>
    <p:sldId id="422" r:id="rId35"/>
    <p:sldId id="312" r:id="rId36"/>
    <p:sldId id="419"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F2126"/>
    <a:srgbClr val="529BD9"/>
    <a:srgbClr val="CC6600"/>
    <a:srgbClr val="666BF0"/>
    <a:srgbClr val="5BF08B"/>
    <a:srgbClr val="42AB8C"/>
    <a:srgbClr val="E54759"/>
    <a:srgbClr val="262626"/>
    <a:srgbClr val="AA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50EAF-3163-4F20-88ED-F5F79476F2F4}">
  <a:tblStyle styleId="{03D50EAF-3163-4F20-88ED-F5F79476F2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14" autoAdjust="0"/>
    <p:restoredTop sz="94660"/>
  </p:normalViewPr>
  <p:slideViewPr>
    <p:cSldViewPr snapToGrid="0">
      <p:cViewPr>
        <p:scale>
          <a:sx n="125" d="100"/>
          <a:sy n="125" d="100"/>
        </p:scale>
        <p:origin x="804" y="456"/>
      </p:cViewPr>
      <p:guideLst/>
    </p:cSldViewPr>
  </p:slideViewPr>
  <p:notesTextViewPr>
    <p:cViewPr>
      <p:scale>
        <a:sx n="3" d="2"/>
        <a:sy n="3" d="2"/>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PL 29" userId="94289675-f470-482c-b126-3df7208a1893" providerId="ADAL" clId="{E7963558-909A-48E7-93C0-558EB4CE2E16}"/>
    <pc:docChg chg="custSel modSld">
      <pc:chgData name="FIPL 29" userId="94289675-f470-482c-b126-3df7208a1893" providerId="ADAL" clId="{E7963558-909A-48E7-93C0-558EB4CE2E16}" dt="2023-05-23T14:01:50.460" v="821" actId="313"/>
      <pc:docMkLst>
        <pc:docMk/>
      </pc:docMkLst>
      <pc:sldChg chg="modSp mod">
        <pc:chgData name="FIPL 29" userId="94289675-f470-482c-b126-3df7208a1893" providerId="ADAL" clId="{E7963558-909A-48E7-93C0-558EB4CE2E16}" dt="2023-05-23T13:26:32.938" v="235" actId="20577"/>
        <pc:sldMkLst>
          <pc:docMk/>
          <pc:sldMk cId="630919851" sldId="394"/>
        </pc:sldMkLst>
        <pc:spChg chg="mod">
          <ac:chgData name="FIPL 29" userId="94289675-f470-482c-b126-3df7208a1893" providerId="ADAL" clId="{E7963558-909A-48E7-93C0-558EB4CE2E16}" dt="2023-05-23T13:26:32.938" v="235" actId="20577"/>
          <ac:spMkLst>
            <pc:docMk/>
            <pc:sldMk cId="630919851" sldId="394"/>
            <ac:spMk id="176" creationId="{00000000-0000-0000-0000-000000000000}"/>
          </ac:spMkLst>
        </pc:spChg>
      </pc:sldChg>
      <pc:sldChg chg="modSp mod">
        <pc:chgData name="FIPL 29" userId="94289675-f470-482c-b126-3df7208a1893" providerId="ADAL" clId="{E7963558-909A-48E7-93C0-558EB4CE2E16}" dt="2023-05-23T11:34:32.795" v="44" actId="20577"/>
        <pc:sldMkLst>
          <pc:docMk/>
          <pc:sldMk cId="3755580017" sldId="395"/>
        </pc:sldMkLst>
        <pc:spChg chg="mod">
          <ac:chgData name="FIPL 29" userId="94289675-f470-482c-b126-3df7208a1893" providerId="ADAL" clId="{E7963558-909A-48E7-93C0-558EB4CE2E16}" dt="2023-05-23T11:34:32.795" v="44" actId="20577"/>
          <ac:spMkLst>
            <pc:docMk/>
            <pc:sldMk cId="3755580017" sldId="395"/>
            <ac:spMk id="176" creationId="{00000000-0000-0000-0000-000000000000}"/>
          </ac:spMkLst>
        </pc:spChg>
      </pc:sldChg>
      <pc:sldChg chg="modSp mod">
        <pc:chgData name="FIPL 29" userId="94289675-f470-482c-b126-3df7208a1893" providerId="ADAL" clId="{E7963558-909A-48E7-93C0-558EB4CE2E16}" dt="2023-05-23T11:56:46.599" v="152" actId="20577"/>
        <pc:sldMkLst>
          <pc:docMk/>
          <pc:sldMk cId="1438865722" sldId="398"/>
        </pc:sldMkLst>
        <pc:spChg chg="mod">
          <ac:chgData name="FIPL 29" userId="94289675-f470-482c-b126-3df7208a1893" providerId="ADAL" clId="{E7963558-909A-48E7-93C0-558EB4CE2E16}" dt="2023-05-23T11:56:46.599" v="152" actId="20577"/>
          <ac:spMkLst>
            <pc:docMk/>
            <pc:sldMk cId="1438865722" sldId="398"/>
            <ac:spMk id="176" creationId="{00000000-0000-0000-0000-000000000000}"/>
          </ac:spMkLst>
        </pc:spChg>
      </pc:sldChg>
      <pc:sldChg chg="modSp mod">
        <pc:chgData name="FIPL 29" userId="94289675-f470-482c-b126-3df7208a1893" providerId="ADAL" clId="{E7963558-909A-48E7-93C0-558EB4CE2E16}" dt="2023-05-23T11:34:54.242" v="56" actId="20577"/>
        <pc:sldMkLst>
          <pc:docMk/>
          <pc:sldMk cId="1826829143" sldId="400"/>
        </pc:sldMkLst>
        <pc:spChg chg="mod">
          <ac:chgData name="FIPL 29" userId="94289675-f470-482c-b126-3df7208a1893" providerId="ADAL" clId="{E7963558-909A-48E7-93C0-558EB4CE2E16}" dt="2023-05-23T11:34:54.242" v="56" actId="20577"/>
          <ac:spMkLst>
            <pc:docMk/>
            <pc:sldMk cId="1826829143" sldId="400"/>
            <ac:spMk id="201" creationId="{00000000-0000-0000-0000-000000000000}"/>
          </ac:spMkLst>
        </pc:spChg>
      </pc:sldChg>
      <pc:sldChg chg="modSp mod">
        <pc:chgData name="FIPL 29" userId="94289675-f470-482c-b126-3df7208a1893" providerId="ADAL" clId="{E7963558-909A-48E7-93C0-558EB4CE2E16}" dt="2023-05-23T13:43:20.485" v="535" actId="20577"/>
        <pc:sldMkLst>
          <pc:docMk/>
          <pc:sldMk cId="999420664" sldId="401"/>
        </pc:sldMkLst>
        <pc:spChg chg="mod">
          <ac:chgData name="FIPL 29" userId="94289675-f470-482c-b126-3df7208a1893" providerId="ADAL" clId="{E7963558-909A-48E7-93C0-558EB4CE2E16}" dt="2023-05-23T13:43:20.485" v="535" actId="20577"/>
          <ac:spMkLst>
            <pc:docMk/>
            <pc:sldMk cId="999420664" sldId="401"/>
            <ac:spMk id="201" creationId="{00000000-0000-0000-0000-000000000000}"/>
          </ac:spMkLst>
        </pc:spChg>
      </pc:sldChg>
      <pc:sldChg chg="modSp mod">
        <pc:chgData name="FIPL 29" userId="94289675-f470-482c-b126-3df7208a1893" providerId="ADAL" clId="{E7963558-909A-48E7-93C0-558EB4CE2E16}" dt="2023-05-23T11:37:20.135" v="68" actId="20577"/>
        <pc:sldMkLst>
          <pc:docMk/>
          <pc:sldMk cId="1265925694" sldId="404"/>
        </pc:sldMkLst>
        <pc:spChg chg="mod">
          <ac:chgData name="FIPL 29" userId="94289675-f470-482c-b126-3df7208a1893" providerId="ADAL" clId="{E7963558-909A-48E7-93C0-558EB4CE2E16}" dt="2023-05-23T11:37:20.135" v="68" actId="20577"/>
          <ac:spMkLst>
            <pc:docMk/>
            <pc:sldMk cId="1265925694" sldId="404"/>
            <ac:spMk id="201" creationId="{00000000-0000-0000-0000-000000000000}"/>
          </ac:spMkLst>
        </pc:spChg>
      </pc:sldChg>
      <pc:sldChg chg="modSp mod">
        <pc:chgData name="FIPL 29" userId="94289675-f470-482c-b126-3df7208a1893" providerId="ADAL" clId="{E7963558-909A-48E7-93C0-558EB4CE2E16}" dt="2023-05-23T11:43:08.510" v="99" actId="20577"/>
        <pc:sldMkLst>
          <pc:docMk/>
          <pc:sldMk cId="3135331338" sldId="405"/>
        </pc:sldMkLst>
        <pc:spChg chg="mod">
          <ac:chgData name="FIPL 29" userId="94289675-f470-482c-b126-3df7208a1893" providerId="ADAL" clId="{E7963558-909A-48E7-93C0-558EB4CE2E16}" dt="2023-05-23T11:43:08.510" v="99" actId="20577"/>
          <ac:spMkLst>
            <pc:docMk/>
            <pc:sldMk cId="3135331338" sldId="405"/>
            <ac:spMk id="201" creationId="{00000000-0000-0000-0000-000000000000}"/>
          </ac:spMkLst>
        </pc:spChg>
      </pc:sldChg>
      <pc:sldChg chg="modSp mod">
        <pc:chgData name="FIPL 29" userId="94289675-f470-482c-b126-3df7208a1893" providerId="ADAL" clId="{E7963558-909A-48E7-93C0-558EB4CE2E16}" dt="2023-05-23T11:45:58.981" v="114" actId="33524"/>
        <pc:sldMkLst>
          <pc:docMk/>
          <pc:sldMk cId="3246389970" sldId="406"/>
        </pc:sldMkLst>
        <pc:spChg chg="mod">
          <ac:chgData name="FIPL 29" userId="94289675-f470-482c-b126-3df7208a1893" providerId="ADAL" clId="{E7963558-909A-48E7-93C0-558EB4CE2E16}" dt="2023-05-23T11:45:58.981" v="114" actId="33524"/>
          <ac:spMkLst>
            <pc:docMk/>
            <pc:sldMk cId="3246389970" sldId="406"/>
            <ac:spMk id="201" creationId="{00000000-0000-0000-0000-000000000000}"/>
          </ac:spMkLst>
        </pc:spChg>
      </pc:sldChg>
      <pc:sldChg chg="modSp mod">
        <pc:chgData name="FIPL 29" userId="94289675-f470-482c-b126-3df7208a1893" providerId="ADAL" clId="{E7963558-909A-48E7-93C0-558EB4CE2E16}" dt="2023-05-23T11:48:13.352" v="136" actId="20577"/>
        <pc:sldMkLst>
          <pc:docMk/>
          <pc:sldMk cId="2982997318" sldId="407"/>
        </pc:sldMkLst>
        <pc:spChg chg="mod">
          <ac:chgData name="FIPL 29" userId="94289675-f470-482c-b126-3df7208a1893" providerId="ADAL" clId="{E7963558-909A-48E7-93C0-558EB4CE2E16}" dt="2023-05-23T11:48:13.352" v="136" actId="20577"/>
          <ac:spMkLst>
            <pc:docMk/>
            <pc:sldMk cId="2982997318" sldId="407"/>
            <ac:spMk id="201" creationId="{00000000-0000-0000-0000-000000000000}"/>
          </ac:spMkLst>
        </pc:spChg>
      </pc:sldChg>
      <pc:sldChg chg="modSp mod">
        <pc:chgData name="FIPL 29" userId="94289675-f470-482c-b126-3df7208a1893" providerId="ADAL" clId="{E7963558-909A-48E7-93C0-558EB4CE2E16}" dt="2023-05-23T11:54:28.348" v="150" actId="20577"/>
        <pc:sldMkLst>
          <pc:docMk/>
          <pc:sldMk cId="1260040691" sldId="412"/>
        </pc:sldMkLst>
        <pc:spChg chg="mod">
          <ac:chgData name="FIPL 29" userId="94289675-f470-482c-b126-3df7208a1893" providerId="ADAL" clId="{E7963558-909A-48E7-93C0-558EB4CE2E16}" dt="2023-05-23T11:54:28.348" v="150" actId="20577"/>
          <ac:spMkLst>
            <pc:docMk/>
            <pc:sldMk cId="1260040691" sldId="412"/>
            <ac:spMk id="201" creationId="{00000000-0000-0000-0000-000000000000}"/>
          </ac:spMkLst>
        </pc:spChg>
      </pc:sldChg>
      <pc:sldChg chg="modSp mod">
        <pc:chgData name="FIPL 29" userId="94289675-f470-482c-b126-3df7208a1893" providerId="ADAL" clId="{E7963558-909A-48E7-93C0-558EB4CE2E16}" dt="2023-05-23T13:18:42.183" v="188" actId="20577"/>
        <pc:sldMkLst>
          <pc:docMk/>
          <pc:sldMk cId="2650481117" sldId="413"/>
        </pc:sldMkLst>
        <pc:spChg chg="mod">
          <ac:chgData name="FIPL 29" userId="94289675-f470-482c-b126-3df7208a1893" providerId="ADAL" clId="{E7963558-909A-48E7-93C0-558EB4CE2E16}" dt="2023-05-23T13:18:42.183" v="188" actId="20577"/>
          <ac:spMkLst>
            <pc:docMk/>
            <pc:sldMk cId="2650481117" sldId="413"/>
            <ac:spMk id="201" creationId="{00000000-0000-0000-0000-000000000000}"/>
          </ac:spMkLst>
        </pc:spChg>
      </pc:sldChg>
      <pc:sldChg chg="modSp mod">
        <pc:chgData name="FIPL 29" userId="94289675-f470-482c-b126-3df7208a1893" providerId="ADAL" clId="{E7963558-909A-48E7-93C0-558EB4CE2E16}" dt="2023-05-23T13:21:51.771" v="201" actId="20577"/>
        <pc:sldMkLst>
          <pc:docMk/>
          <pc:sldMk cId="2776917403" sldId="415"/>
        </pc:sldMkLst>
        <pc:spChg chg="mod">
          <ac:chgData name="FIPL 29" userId="94289675-f470-482c-b126-3df7208a1893" providerId="ADAL" clId="{E7963558-909A-48E7-93C0-558EB4CE2E16}" dt="2023-05-23T13:21:51.771" v="201" actId="20577"/>
          <ac:spMkLst>
            <pc:docMk/>
            <pc:sldMk cId="2776917403" sldId="415"/>
            <ac:spMk id="201" creationId="{00000000-0000-0000-0000-000000000000}"/>
          </ac:spMkLst>
        </pc:spChg>
      </pc:sldChg>
      <pc:sldChg chg="modSp mod">
        <pc:chgData name="FIPL 29" userId="94289675-f470-482c-b126-3df7208a1893" providerId="ADAL" clId="{E7963558-909A-48E7-93C0-558EB4CE2E16}" dt="2023-05-23T13:23:01.558" v="223" actId="20577"/>
        <pc:sldMkLst>
          <pc:docMk/>
          <pc:sldMk cId="2916799991" sldId="416"/>
        </pc:sldMkLst>
        <pc:spChg chg="mod">
          <ac:chgData name="FIPL 29" userId="94289675-f470-482c-b126-3df7208a1893" providerId="ADAL" clId="{E7963558-909A-48E7-93C0-558EB4CE2E16}" dt="2023-05-23T13:23:01.558" v="223" actId="20577"/>
          <ac:spMkLst>
            <pc:docMk/>
            <pc:sldMk cId="2916799991" sldId="416"/>
            <ac:spMk id="201" creationId="{00000000-0000-0000-0000-000000000000}"/>
          </ac:spMkLst>
        </pc:spChg>
      </pc:sldChg>
      <pc:sldChg chg="modSp mod">
        <pc:chgData name="FIPL 29" userId="94289675-f470-482c-b126-3df7208a1893" providerId="ADAL" clId="{E7963558-909A-48E7-93C0-558EB4CE2E16}" dt="2023-05-23T13:31:23.889" v="317" actId="20577"/>
        <pc:sldMkLst>
          <pc:docMk/>
          <pc:sldMk cId="2218448591" sldId="417"/>
        </pc:sldMkLst>
        <pc:spChg chg="mod">
          <ac:chgData name="FIPL 29" userId="94289675-f470-482c-b126-3df7208a1893" providerId="ADAL" clId="{E7963558-909A-48E7-93C0-558EB4CE2E16}" dt="2023-05-23T13:31:23.889" v="317" actId="20577"/>
          <ac:spMkLst>
            <pc:docMk/>
            <pc:sldMk cId="2218448591" sldId="417"/>
            <ac:spMk id="4" creationId="{D8A1A40B-40B4-443C-8AAF-257C3EEDFF8F}"/>
          </ac:spMkLst>
        </pc:spChg>
      </pc:sldChg>
      <pc:sldChg chg="modSp mod">
        <pc:chgData name="FIPL 29" userId="94289675-f470-482c-b126-3df7208a1893" providerId="ADAL" clId="{E7963558-909A-48E7-93C0-558EB4CE2E16}" dt="2023-05-23T13:50:10.532" v="588" actId="20577"/>
        <pc:sldMkLst>
          <pc:docMk/>
          <pc:sldMk cId="3704099174" sldId="418"/>
        </pc:sldMkLst>
        <pc:spChg chg="mod">
          <ac:chgData name="FIPL 29" userId="94289675-f470-482c-b126-3df7208a1893" providerId="ADAL" clId="{E7963558-909A-48E7-93C0-558EB4CE2E16}" dt="2023-05-23T13:50:10.532" v="588" actId="20577"/>
          <ac:spMkLst>
            <pc:docMk/>
            <pc:sldMk cId="3704099174" sldId="418"/>
            <ac:spMk id="4" creationId="{D8A1A40B-40B4-443C-8AAF-257C3EEDFF8F}"/>
          </ac:spMkLst>
        </pc:spChg>
      </pc:sldChg>
      <pc:sldChg chg="modSp mod">
        <pc:chgData name="FIPL 29" userId="94289675-f470-482c-b126-3df7208a1893" providerId="ADAL" clId="{E7963558-909A-48E7-93C0-558EB4CE2E16}" dt="2023-05-23T13:57:41.743" v="712" actId="20577"/>
        <pc:sldMkLst>
          <pc:docMk/>
          <pc:sldMk cId="2756810870" sldId="420"/>
        </pc:sldMkLst>
        <pc:spChg chg="mod">
          <ac:chgData name="FIPL 29" userId="94289675-f470-482c-b126-3df7208a1893" providerId="ADAL" clId="{E7963558-909A-48E7-93C0-558EB4CE2E16}" dt="2023-05-23T13:57:41.743" v="712" actId="20577"/>
          <ac:spMkLst>
            <pc:docMk/>
            <pc:sldMk cId="2756810870" sldId="420"/>
            <ac:spMk id="4" creationId="{D8A1A40B-40B4-443C-8AAF-257C3EEDFF8F}"/>
          </ac:spMkLst>
        </pc:spChg>
      </pc:sldChg>
      <pc:sldChg chg="modSp mod">
        <pc:chgData name="FIPL 29" userId="94289675-f470-482c-b126-3df7208a1893" providerId="ADAL" clId="{E7963558-909A-48E7-93C0-558EB4CE2E16}" dt="2023-05-23T14:01:50.460" v="821" actId="313"/>
        <pc:sldMkLst>
          <pc:docMk/>
          <pc:sldMk cId="2307915719" sldId="422"/>
        </pc:sldMkLst>
        <pc:spChg chg="mod">
          <ac:chgData name="FIPL 29" userId="94289675-f470-482c-b126-3df7208a1893" providerId="ADAL" clId="{E7963558-909A-48E7-93C0-558EB4CE2E16}" dt="2023-05-23T14:01:50.460" v="821" actId="313"/>
          <ac:spMkLst>
            <pc:docMk/>
            <pc:sldMk cId="2307915719" sldId="422"/>
            <ac:spMk id="4" creationId="{D8A1A40B-40B4-443C-8AAF-257C3EEDFF8F}"/>
          </ac:spMkLst>
        </pc:spChg>
      </pc:sldChg>
      <pc:sldChg chg="modSp mod">
        <pc:chgData name="FIPL 29" userId="94289675-f470-482c-b126-3df7208a1893" providerId="ADAL" clId="{E7963558-909A-48E7-93C0-558EB4CE2E16}" dt="2023-05-23T11:51:22.773" v="148" actId="20577"/>
        <pc:sldMkLst>
          <pc:docMk/>
          <pc:sldMk cId="3303864896" sldId="425"/>
        </pc:sldMkLst>
        <pc:spChg chg="mod">
          <ac:chgData name="FIPL 29" userId="94289675-f470-482c-b126-3df7208a1893" providerId="ADAL" clId="{E7963558-909A-48E7-93C0-558EB4CE2E16}" dt="2023-05-23T11:51:22.773" v="148" actId="20577"/>
          <ac:spMkLst>
            <pc:docMk/>
            <pc:sldMk cId="3303864896" sldId="425"/>
            <ac:spMk id="201"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CD15DD-AAAF-4E3B-A145-81001F13C45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pt-PT"/>
        </a:p>
      </dgm:t>
    </dgm:pt>
    <dgm:pt modelId="{8F1DB36E-7826-42E9-BC41-DBDF2B897E21}">
      <dgm:prSet phldrT="[Texto]" custT="1"/>
      <dgm:spPr/>
      <dgm:t>
        <a:bodyPr/>
        <a:lstStyle/>
        <a:p>
          <a:r>
            <a:rPr lang="pt-PT" sz="1000" b="1" dirty="0">
              <a:solidFill>
                <a:srgbClr val="FFFF00"/>
              </a:solidFill>
            </a:rPr>
            <a:t>Transversal</a:t>
          </a:r>
          <a:r>
            <a:rPr lang="pt-PT" sz="1000" dirty="0">
              <a:solidFill>
                <a:srgbClr val="FFFF00"/>
              </a:solidFill>
            </a:rPr>
            <a:t> </a:t>
          </a:r>
          <a:r>
            <a:rPr lang="pt-PT" sz="1000" b="1" dirty="0" err="1">
              <a:solidFill>
                <a:srgbClr val="FFFF00"/>
              </a:solidFill>
            </a:rPr>
            <a:t>skills</a:t>
          </a:r>
          <a:endParaRPr lang="pt-PT" sz="1000" b="1" dirty="0">
            <a:solidFill>
              <a:srgbClr val="FFFF00"/>
            </a:solidFill>
          </a:endParaRPr>
        </a:p>
      </dgm:t>
    </dgm:pt>
    <dgm:pt modelId="{5BACAA5B-4EAD-4D74-BC34-2E9DC28EC699}" type="parTrans" cxnId="{5FB1690A-8D5B-4E67-B22B-0EB188E4D467}">
      <dgm:prSet/>
      <dgm:spPr/>
      <dgm:t>
        <a:bodyPr/>
        <a:lstStyle/>
        <a:p>
          <a:endParaRPr lang="pt-PT" sz="2800"/>
        </a:p>
      </dgm:t>
    </dgm:pt>
    <dgm:pt modelId="{73F94CCD-BD05-4FA7-B605-B8D53BF2C81E}" type="sibTrans" cxnId="{5FB1690A-8D5B-4E67-B22B-0EB188E4D467}">
      <dgm:prSet/>
      <dgm:spPr/>
      <dgm:t>
        <a:bodyPr/>
        <a:lstStyle/>
        <a:p>
          <a:endParaRPr lang="pt-PT" sz="2800"/>
        </a:p>
      </dgm:t>
    </dgm:pt>
    <dgm:pt modelId="{8FF42507-BB53-46A3-813E-2B5454E059D4}">
      <dgm:prSet phldrT="[Texto]" custT="1"/>
      <dgm:spPr/>
      <dgm:t>
        <a:bodyPr/>
        <a:lstStyle/>
        <a:p>
          <a:r>
            <a:rPr lang="pt-PT" sz="800" dirty="0"/>
            <a:t>Digital </a:t>
          </a:r>
          <a:r>
            <a:rPr lang="pt-PT" sz="800" dirty="0" err="1"/>
            <a:t>literacy</a:t>
          </a:r>
          <a:endParaRPr lang="pt-PT" sz="800" dirty="0"/>
        </a:p>
      </dgm:t>
    </dgm:pt>
    <dgm:pt modelId="{FC953DA6-D962-40C4-84C6-D7EEB1D259DF}" type="parTrans" cxnId="{383A4A52-03BA-4731-A0D2-23979807C165}">
      <dgm:prSet custT="1"/>
      <dgm:spPr/>
      <dgm:t>
        <a:bodyPr/>
        <a:lstStyle/>
        <a:p>
          <a:endParaRPr lang="pt-PT" sz="800"/>
        </a:p>
      </dgm:t>
    </dgm:pt>
    <dgm:pt modelId="{24911C4D-0F5B-46F0-9529-3D3E450AE6E1}" type="sibTrans" cxnId="{383A4A52-03BA-4731-A0D2-23979807C165}">
      <dgm:prSet/>
      <dgm:spPr/>
      <dgm:t>
        <a:bodyPr/>
        <a:lstStyle/>
        <a:p>
          <a:endParaRPr lang="pt-PT" sz="2800"/>
        </a:p>
      </dgm:t>
    </dgm:pt>
    <dgm:pt modelId="{E1133EEA-8492-448F-8180-D82175BE45AF}">
      <dgm:prSet phldrT="[Texto]" custT="1"/>
      <dgm:spPr/>
      <dgm:t>
        <a:bodyPr/>
        <a:lstStyle/>
        <a:p>
          <a:r>
            <a:rPr lang="pt-PT" sz="800" dirty="0" err="1"/>
            <a:t>Entrepreneurial</a:t>
          </a:r>
          <a:r>
            <a:rPr lang="pt-PT" sz="800" dirty="0"/>
            <a:t> </a:t>
          </a:r>
          <a:r>
            <a:rPr lang="pt-PT" sz="800" dirty="0" err="1"/>
            <a:t>spirit</a:t>
          </a:r>
          <a:endParaRPr lang="pt-PT" sz="800" dirty="0"/>
        </a:p>
      </dgm:t>
    </dgm:pt>
    <dgm:pt modelId="{7A9C4B59-57F4-45E4-9DA3-E0E42C13B090}" type="parTrans" cxnId="{64DA2D47-6D6A-4E97-83F6-8C3821297264}">
      <dgm:prSet custT="1"/>
      <dgm:spPr/>
      <dgm:t>
        <a:bodyPr/>
        <a:lstStyle/>
        <a:p>
          <a:endParaRPr lang="pt-PT" sz="800"/>
        </a:p>
      </dgm:t>
    </dgm:pt>
    <dgm:pt modelId="{BD049BD5-0D57-4486-9944-8232FF2BE3B6}" type="sibTrans" cxnId="{64DA2D47-6D6A-4E97-83F6-8C3821297264}">
      <dgm:prSet/>
      <dgm:spPr/>
      <dgm:t>
        <a:bodyPr/>
        <a:lstStyle/>
        <a:p>
          <a:endParaRPr lang="pt-PT" sz="2800"/>
        </a:p>
      </dgm:t>
    </dgm:pt>
    <dgm:pt modelId="{946C62BE-D1DE-4841-B186-5DB2E4D6D264}">
      <dgm:prSet phldrT="[Texto]" custT="1"/>
      <dgm:spPr/>
      <dgm:t>
        <a:bodyPr/>
        <a:lstStyle/>
        <a:p>
          <a:r>
            <a:rPr lang="pt-PT" sz="800" dirty="0" err="1"/>
            <a:t>Critical</a:t>
          </a:r>
          <a:r>
            <a:rPr lang="pt-PT" sz="800" dirty="0"/>
            <a:t> and </a:t>
          </a:r>
          <a:r>
            <a:rPr lang="pt-PT" sz="800" dirty="0" err="1"/>
            <a:t>creative</a:t>
          </a:r>
          <a:r>
            <a:rPr lang="pt-PT" sz="800" dirty="0"/>
            <a:t> </a:t>
          </a:r>
          <a:r>
            <a:rPr lang="pt-PT" sz="800" dirty="0" err="1"/>
            <a:t>thinking</a:t>
          </a:r>
          <a:endParaRPr lang="pt-PT" sz="800" dirty="0"/>
        </a:p>
      </dgm:t>
    </dgm:pt>
    <dgm:pt modelId="{7F843260-B66A-4F6F-816B-321ED16808BF}" type="parTrans" cxnId="{BB0E5990-047B-4C11-AF36-A6DB1B7070E2}">
      <dgm:prSet custT="1"/>
      <dgm:spPr/>
      <dgm:t>
        <a:bodyPr/>
        <a:lstStyle/>
        <a:p>
          <a:endParaRPr lang="pt-PT" sz="800"/>
        </a:p>
      </dgm:t>
    </dgm:pt>
    <dgm:pt modelId="{B827D9A5-0737-4F0B-8819-C51BFF6D28DE}" type="sibTrans" cxnId="{BB0E5990-047B-4C11-AF36-A6DB1B7070E2}">
      <dgm:prSet/>
      <dgm:spPr/>
      <dgm:t>
        <a:bodyPr/>
        <a:lstStyle/>
        <a:p>
          <a:endParaRPr lang="pt-PT" sz="2800"/>
        </a:p>
      </dgm:t>
    </dgm:pt>
    <dgm:pt modelId="{4ED36AF8-49A6-4C7E-8329-5C3793C5E0BA}">
      <dgm:prSet phldrT="[Texto]" custT="1"/>
      <dgm:spPr/>
      <dgm:t>
        <a:bodyPr/>
        <a:lstStyle/>
        <a:p>
          <a:r>
            <a:rPr lang="pt-PT" sz="800" dirty="0" err="1"/>
            <a:t>Leadership</a:t>
          </a:r>
          <a:endParaRPr lang="pt-PT" sz="800" dirty="0"/>
        </a:p>
      </dgm:t>
    </dgm:pt>
    <dgm:pt modelId="{DF484BE5-AD0E-4D28-8B40-89F9B6B68E2B}" type="parTrans" cxnId="{46432BD4-9664-4970-84B5-7B75DAC976CF}">
      <dgm:prSet custT="1"/>
      <dgm:spPr/>
      <dgm:t>
        <a:bodyPr/>
        <a:lstStyle/>
        <a:p>
          <a:endParaRPr lang="pt-PT" sz="800"/>
        </a:p>
      </dgm:t>
    </dgm:pt>
    <dgm:pt modelId="{81DF4105-BF9C-44E7-94B8-183C02939B3E}" type="sibTrans" cxnId="{46432BD4-9664-4970-84B5-7B75DAC976CF}">
      <dgm:prSet/>
      <dgm:spPr/>
      <dgm:t>
        <a:bodyPr/>
        <a:lstStyle/>
        <a:p>
          <a:endParaRPr lang="pt-PT" sz="2800"/>
        </a:p>
      </dgm:t>
    </dgm:pt>
    <dgm:pt modelId="{2C9150D6-CFC6-4F6C-9F54-647A3E7E9C70}">
      <dgm:prSet phldrT="[Texto]" custT="1"/>
      <dgm:spPr/>
      <dgm:t>
        <a:bodyPr/>
        <a:lstStyle/>
        <a:p>
          <a:r>
            <a:rPr lang="pt-PT" sz="800" dirty="0" err="1"/>
            <a:t>Innovation</a:t>
          </a:r>
          <a:endParaRPr lang="pt-PT" sz="800" dirty="0"/>
        </a:p>
      </dgm:t>
    </dgm:pt>
    <dgm:pt modelId="{BEB9BAEF-A070-4F47-9E11-A7F857A5ABFC}" type="parTrans" cxnId="{F2A58E78-1ADE-471E-A9DE-EFEE4251E40C}">
      <dgm:prSet custT="1"/>
      <dgm:spPr/>
      <dgm:t>
        <a:bodyPr/>
        <a:lstStyle/>
        <a:p>
          <a:endParaRPr lang="pt-PT" sz="800"/>
        </a:p>
      </dgm:t>
    </dgm:pt>
    <dgm:pt modelId="{3FBDAA0B-ED9C-42A5-B996-D0F6D86992DE}" type="sibTrans" cxnId="{F2A58E78-1ADE-471E-A9DE-EFEE4251E40C}">
      <dgm:prSet/>
      <dgm:spPr/>
      <dgm:t>
        <a:bodyPr/>
        <a:lstStyle/>
        <a:p>
          <a:endParaRPr lang="pt-PT" sz="2800"/>
        </a:p>
      </dgm:t>
    </dgm:pt>
    <dgm:pt modelId="{566340B8-FF8B-406C-926D-EB69CFE9BEB2}">
      <dgm:prSet phldrT="[Texto]" custT="1"/>
      <dgm:spPr/>
      <dgm:t>
        <a:bodyPr/>
        <a:lstStyle/>
        <a:p>
          <a:r>
            <a:rPr lang="pt-PT" sz="800" dirty="0" err="1"/>
            <a:t>Problem</a:t>
          </a:r>
          <a:r>
            <a:rPr lang="pt-PT" sz="800" dirty="0"/>
            <a:t> </a:t>
          </a:r>
          <a:r>
            <a:rPr lang="pt-PT" sz="800" dirty="0" err="1"/>
            <a:t>solving</a:t>
          </a:r>
          <a:endParaRPr lang="pt-PT" sz="800" dirty="0"/>
        </a:p>
      </dgm:t>
    </dgm:pt>
    <dgm:pt modelId="{5BF928D0-0E39-45A7-8D2F-31560E16697F}" type="parTrans" cxnId="{6C7B8319-FD3F-485C-BAED-FB1ADC2C93E0}">
      <dgm:prSet custT="1"/>
      <dgm:spPr/>
      <dgm:t>
        <a:bodyPr/>
        <a:lstStyle/>
        <a:p>
          <a:endParaRPr lang="pt-PT" sz="800"/>
        </a:p>
      </dgm:t>
    </dgm:pt>
    <dgm:pt modelId="{97F41B9C-E494-4669-8776-D94F83623D81}" type="sibTrans" cxnId="{6C7B8319-FD3F-485C-BAED-FB1ADC2C93E0}">
      <dgm:prSet/>
      <dgm:spPr/>
      <dgm:t>
        <a:bodyPr/>
        <a:lstStyle/>
        <a:p>
          <a:endParaRPr lang="pt-PT" sz="2800"/>
        </a:p>
      </dgm:t>
    </dgm:pt>
    <dgm:pt modelId="{C6DB2F85-A0C6-4C3F-BCF1-79C567D47F02}">
      <dgm:prSet phldrT="[Texto]" custT="1"/>
      <dgm:spPr/>
      <dgm:t>
        <a:bodyPr/>
        <a:lstStyle/>
        <a:p>
          <a:r>
            <a:rPr lang="pt-PT" sz="800" dirty="0" err="1"/>
            <a:t>Teamwork</a:t>
          </a:r>
          <a:endParaRPr lang="pt-PT" sz="800" dirty="0"/>
        </a:p>
      </dgm:t>
    </dgm:pt>
    <dgm:pt modelId="{AD187AFF-F22B-4D25-836B-C14A238FAA3C}" type="parTrans" cxnId="{C32ECF16-6B4E-4BBA-8D24-D0D886F8E454}">
      <dgm:prSet custT="1"/>
      <dgm:spPr/>
      <dgm:t>
        <a:bodyPr/>
        <a:lstStyle/>
        <a:p>
          <a:endParaRPr lang="pt-PT" sz="800"/>
        </a:p>
      </dgm:t>
    </dgm:pt>
    <dgm:pt modelId="{02465B3E-B601-40CC-9EAC-9B2B97B64628}" type="sibTrans" cxnId="{C32ECF16-6B4E-4BBA-8D24-D0D886F8E454}">
      <dgm:prSet/>
      <dgm:spPr/>
      <dgm:t>
        <a:bodyPr/>
        <a:lstStyle/>
        <a:p>
          <a:endParaRPr lang="pt-PT" sz="2800"/>
        </a:p>
      </dgm:t>
    </dgm:pt>
    <dgm:pt modelId="{6FA02AC7-D971-4FDA-94C6-08A2F75FA42A}">
      <dgm:prSet phldrT="[Texto]" custT="1"/>
      <dgm:spPr/>
      <dgm:t>
        <a:bodyPr/>
        <a:lstStyle/>
        <a:p>
          <a:r>
            <a:rPr lang="pt-PT" sz="800" dirty="0" err="1"/>
            <a:t>Work</a:t>
          </a:r>
          <a:r>
            <a:rPr lang="pt-PT" sz="800" dirty="0"/>
            <a:t> </a:t>
          </a:r>
          <a:r>
            <a:rPr lang="pt-PT" sz="800" dirty="0" err="1"/>
            <a:t>ethic</a:t>
          </a:r>
          <a:endParaRPr lang="pt-PT" sz="800" dirty="0"/>
        </a:p>
      </dgm:t>
    </dgm:pt>
    <dgm:pt modelId="{466749EB-018F-4686-88CC-6F117D27C8B9}" type="parTrans" cxnId="{5130DFC0-92CA-4C5D-BFD2-BEC83A61E0CF}">
      <dgm:prSet custT="1"/>
      <dgm:spPr/>
      <dgm:t>
        <a:bodyPr/>
        <a:lstStyle/>
        <a:p>
          <a:endParaRPr lang="pt-PT" sz="800"/>
        </a:p>
      </dgm:t>
    </dgm:pt>
    <dgm:pt modelId="{B0874DB3-5FAD-4F69-9B1D-CA009722EAB9}" type="sibTrans" cxnId="{5130DFC0-92CA-4C5D-BFD2-BEC83A61E0CF}">
      <dgm:prSet/>
      <dgm:spPr/>
      <dgm:t>
        <a:bodyPr/>
        <a:lstStyle/>
        <a:p>
          <a:endParaRPr lang="pt-PT" sz="2800"/>
        </a:p>
      </dgm:t>
    </dgm:pt>
    <dgm:pt modelId="{20F7075D-3E64-4D4E-A18C-D3EDFA33F843}">
      <dgm:prSet phldrT="[Texto]" custT="1"/>
      <dgm:spPr/>
      <dgm:t>
        <a:bodyPr/>
        <a:lstStyle/>
        <a:p>
          <a:r>
            <a:rPr lang="pt-PT" sz="800" dirty="0" err="1"/>
            <a:t>Communication</a:t>
          </a:r>
          <a:endParaRPr lang="pt-PT" sz="800" dirty="0"/>
        </a:p>
      </dgm:t>
    </dgm:pt>
    <dgm:pt modelId="{53ED4251-9FD3-4656-9E27-85087C7823E1}" type="parTrans" cxnId="{3BC276A2-5C59-4F02-970E-AE2B2D83AA4A}">
      <dgm:prSet custT="1"/>
      <dgm:spPr/>
      <dgm:t>
        <a:bodyPr/>
        <a:lstStyle/>
        <a:p>
          <a:endParaRPr lang="pt-PT" sz="800"/>
        </a:p>
      </dgm:t>
    </dgm:pt>
    <dgm:pt modelId="{6A4850A2-4611-4B52-96EE-405F29C55A87}" type="sibTrans" cxnId="{3BC276A2-5C59-4F02-970E-AE2B2D83AA4A}">
      <dgm:prSet/>
      <dgm:spPr/>
      <dgm:t>
        <a:bodyPr/>
        <a:lstStyle/>
        <a:p>
          <a:endParaRPr lang="pt-PT" sz="2800"/>
        </a:p>
      </dgm:t>
    </dgm:pt>
    <dgm:pt modelId="{0EF2DD1C-B1B9-4495-BFCC-88ED2498BD85}">
      <dgm:prSet phldrT="[Texto]" custT="1"/>
      <dgm:spPr/>
      <dgm:t>
        <a:bodyPr/>
        <a:lstStyle/>
        <a:p>
          <a:r>
            <a:rPr lang="pt-PT" sz="800" dirty="0" err="1"/>
            <a:t>Inter-generational</a:t>
          </a:r>
          <a:r>
            <a:rPr lang="pt-PT" sz="800" dirty="0"/>
            <a:t> </a:t>
          </a:r>
          <a:r>
            <a:rPr lang="pt-PT" sz="800" dirty="0" err="1"/>
            <a:t>relationships</a:t>
          </a:r>
          <a:endParaRPr lang="pt-PT" sz="800" dirty="0"/>
        </a:p>
      </dgm:t>
    </dgm:pt>
    <dgm:pt modelId="{5D72C77C-D21D-45BC-9A3E-BA9C695BABC9}" type="parTrans" cxnId="{80B12749-4C4A-42DE-938F-3997D5C37EEE}">
      <dgm:prSet custT="1"/>
      <dgm:spPr/>
      <dgm:t>
        <a:bodyPr/>
        <a:lstStyle/>
        <a:p>
          <a:endParaRPr lang="pt-PT" sz="800"/>
        </a:p>
      </dgm:t>
    </dgm:pt>
    <dgm:pt modelId="{C9EE6A68-21AB-4CDA-92FE-08B861321828}" type="sibTrans" cxnId="{80B12749-4C4A-42DE-938F-3997D5C37EEE}">
      <dgm:prSet/>
      <dgm:spPr/>
      <dgm:t>
        <a:bodyPr/>
        <a:lstStyle/>
        <a:p>
          <a:endParaRPr lang="pt-PT" sz="2800"/>
        </a:p>
      </dgm:t>
    </dgm:pt>
    <dgm:pt modelId="{9961383A-623A-45FC-8B4E-F5773CCA3FA2}" type="pres">
      <dgm:prSet presAssocID="{B2CD15DD-AAAF-4E3B-A145-81001F13C455}" presName="cycle" presStyleCnt="0">
        <dgm:presLayoutVars>
          <dgm:chMax val="1"/>
          <dgm:dir/>
          <dgm:animLvl val="ctr"/>
          <dgm:resizeHandles val="exact"/>
        </dgm:presLayoutVars>
      </dgm:prSet>
      <dgm:spPr/>
    </dgm:pt>
    <dgm:pt modelId="{CBB49ABF-5D42-40DE-ADD5-FB3D803FE2A5}" type="pres">
      <dgm:prSet presAssocID="{8F1DB36E-7826-42E9-BC41-DBDF2B897E21}" presName="centerShape" presStyleLbl="node0" presStyleIdx="0" presStyleCnt="1" custLinFactNeighborX="-930" custLinFactNeighborY="-22624"/>
      <dgm:spPr/>
    </dgm:pt>
    <dgm:pt modelId="{72FCAD3D-B5C9-407B-A83A-B5D55ADC8B64}" type="pres">
      <dgm:prSet presAssocID="{FC953DA6-D962-40C4-84C6-D7EEB1D259DF}" presName="parTrans" presStyleLbl="bgSibTrans2D1" presStyleIdx="0" presStyleCnt="10"/>
      <dgm:spPr/>
    </dgm:pt>
    <dgm:pt modelId="{B6489652-0E29-4870-AA22-971702CDC894}" type="pres">
      <dgm:prSet presAssocID="{8FF42507-BB53-46A3-813E-2B5454E059D4}" presName="node" presStyleLbl="node1" presStyleIdx="0" presStyleCnt="10" custRadScaleRad="24139" custRadScaleInc="-89575">
        <dgm:presLayoutVars>
          <dgm:bulletEnabled val="1"/>
        </dgm:presLayoutVars>
      </dgm:prSet>
      <dgm:spPr/>
    </dgm:pt>
    <dgm:pt modelId="{55372A08-273C-4754-9E07-02730A5C3F2B}" type="pres">
      <dgm:prSet presAssocID="{7A9C4B59-57F4-45E4-9DA3-E0E42C13B090}" presName="parTrans" presStyleLbl="bgSibTrans2D1" presStyleIdx="1" presStyleCnt="10"/>
      <dgm:spPr/>
    </dgm:pt>
    <dgm:pt modelId="{22A9FA9E-6A57-418D-AAE7-89F169F6283C}" type="pres">
      <dgm:prSet presAssocID="{E1133EEA-8492-448F-8180-D82175BE45AF}" presName="node" presStyleLbl="node1" presStyleIdx="1" presStyleCnt="10" custScaleX="108903" custRadScaleRad="65868" custRadScaleInc="-76500">
        <dgm:presLayoutVars>
          <dgm:bulletEnabled val="1"/>
        </dgm:presLayoutVars>
      </dgm:prSet>
      <dgm:spPr/>
    </dgm:pt>
    <dgm:pt modelId="{41237B07-54D2-40A8-92F9-D8C69714B387}" type="pres">
      <dgm:prSet presAssocID="{7F843260-B66A-4F6F-816B-321ED16808BF}" presName="parTrans" presStyleLbl="bgSibTrans2D1" presStyleIdx="2" presStyleCnt="10"/>
      <dgm:spPr/>
    </dgm:pt>
    <dgm:pt modelId="{47506E14-3BB6-484E-A116-7D12A6F0FAFB}" type="pres">
      <dgm:prSet presAssocID="{946C62BE-D1DE-4841-B186-5DB2E4D6D264}" presName="node" presStyleLbl="node1" presStyleIdx="2" presStyleCnt="10" custRadScaleRad="92080" custRadScaleInc="-60396">
        <dgm:presLayoutVars>
          <dgm:bulletEnabled val="1"/>
        </dgm:presLayoutVars>
      </dgm:prSet>
      <dgm:spPr/>
    </dgm:pt>
    <dgm:pt modelId="{5C8AA793-6A40-44B4-B63A-E1AF5AC75DDB}" type="pres">
      <dgm:prSet presAssocID="{DF484BE5-AD0E-4D28-8B40-89F9B6B68E2B}" presName="parTrans" presStyleLbl="bgSibTrans2D1" presStyleIdx="3" presStyleCnt="10"/>
      <dgm:spPr/>
    </dgm:pt>
    <dgm:pt modelId="{5CA62220-691A-49CA-9B16-9D8972966B17}" type="pres">
      <dgm:prSet presAssocID="{4ED36AF8-49A6-4C7E-8329-5C3793C5E0BA}" presName="node" presStyleLbl="node1" presStyleIdx="3" presStyleCnt="10" custRadScaleRad="99288" custRadScaleInc="-27755">
        <dgm:presLayoutVars>
          <dgm:bulletEnabled val="1"/>
        </dgm:presLayoutVars>
      </dgm:prSet>
      <dgm:spPr/>
    </dgm:pt>
    <dgm:pt modelId="{277578CA-2A06-4C87-B0EC-836BB890511F}" type="pres">
      <dgm:prSet presAssocID="{BEB9BAEF-A070-4F47-9E11-A7F857A5ABFC}" presName="parTrans" presStyleLbl="bgSibTrans2D1" presStyleIdx="4" presStyleCnt="10"/>
      <dgm:spPr/>
    </dgm:pt>
    <dgm:pt modelId="{EAB742FC-B842-4269-8055-626E19725441}" type="pres">
      <dgm:prSet presAssocID="{2C9150D6-CFC6-4F6C-9F54-647A3E7E9C70}" presName="node" presStyleLbl="node1" presStyleIdx="4" presStyleCnt="10" custRadScaleRad="98801" custRadScaleInc="-8535">
        <dgm:presLayoutVars>
          <dgm:bulletEnabled val="1"/>
        </dgm:presLayoutVars>
      </dgm:prSet>
      <dgm:spPr/>
    </dgm:pt>
    <dgm:pt modelId="{446FDEDE-8A06-46EC-B034-09FFB8D52929}" type="pres">
      <dgm:prSet presAssocID="{5BF928D0-0E39-45A7-8D2F-31560E16697F}" presName="parTrans" presStyleLbl="bgSibTrans2D1" presStyleIdx="5" presStyleCnt="10"/>
      <dgm:spPr/>
    </dgm:pt>
    <dgm:pt modelId="{A77D27DB-4B8F-45C6-9E5C-0561F1FDF9B7}" type="pres">
      <dgm:prSet presAssocID="{566340B8-FF8B-406C-926D-EB69CFE9BEB2}" presName="node" presStyleLbl="node1" presStyleIdx="5" presStyleCnt="10" custRadScaleRad="99212" custRadScaleInc="7312">
        <dgm:presLayoutVars>
          <dgm:bulletEnabled val="1"/>
        </dgm:presLayoutVars>
      </dgm:prSet>
      <dgm:spPr/>
    </dgm:pt>
    <dgm:pt modelId="{969098F8-F103-4CCB-AF3F-7E9F0A3ECFAD}" type="pres">
      <dgm:prSet presAssocID="{AD187AFF-F22B-4D25-836B-C14A238FAA3C}" presName="parTrans" presStyleLbl="bgSibTrans2D1" presStyleIdx="6" presStyleCnt="10"/>
      <dgm:spPr/>
    </dgm:pt>
    <dgm:pt modelId="{C942318E-9369-4DBA-9D2E-1DA551601F54}" type="pres">
      <dgm:prSet presAssocID="{C6DB2F85-A0C6-4C3F-BCF1-79C567D47F02}" presName="node" presStyleLbl="node1" presStyleIdx="6" presStyleCnt="10" custRadScaleRad="101565" custRadScaleInc="30091">
        <dgm:presLayoutVars>
          <dgm:bulletEnabled val="1"/>
        </dgm:presLayoutVars>
      </dgm:prSet>
      <dgm:spPr/>
    </dgm:pt>
    <dgm:pt modelId="{72AB8879-3718-4E72-80AD-3C427EC0C0F7}" type="pres">
      <dgm:prSet presAssocID="{466749EB-018F-4686-88CC-6F117D27C8B9}" presName="parTrans" presStyleLbl="bgSibTrans2D1" presStyleIdx="7" presStyleCnt="10"/>
      <dgm:spPr/>
    </dgm:pt>
    <dgm:pt modelId="{843BB296-0FD4-44D3-92D0-87D51F431E33}" type="pres">
      <dgm:prSet presAssocID="{6FA02AC7-D971-4FDA-94C6-08A2F75FA42A}" presName="node" presStyleLbl="node1" presStyleIdx="7" presStyleCnt="10" custRadScaleRad="90837" custRadScaleInc="51226">
        <dgm:presLayoutVars>
          <dgm:bulletEnabled val="1"/>
        </dgm:presLayoutVars>
      </dgm:prSet>
      <dgm:spPr/>
    </dgm:pt>
    <dgm:pt modelId="{7BF059CA-E15E-4918-AA3E-1081DB137A95}" type="pres">
      <dgm:prSet presAssocID="{53ED4251-9FD3-4656-9E27-85087C7823E1}" presName="parTrans" presStyleLbl="bgSibTrans2D1" presStyleIdx="8" presStyleCnt="10"/>
      <dgm:spPr/>
    </dgm:pt>
    <dgm:pt modelId="{C0B9D4C9-3003-4057-B845-BD7A1A04CBF0}" type="pres">
      <dgm:prSet presAssocID="{20F7075D-3E64-4D4E-A18C-D3EDFA33F843}" presName="node" presStyleLbl="node1" presStyleIdx="8" presStyleCnt="10" custScaleX="102906" custRadScaleRad="64020" custRadScaleInc="73101">
        <dgm:presLayoutVars>
          <dgm:bulletEnabled val="1"/>
        </dgm:presLayoutVars>
      </dgm:prSet>
      <dgm:spPr/>
    </dgm:pt>
    <dgm:pt modelId="{D679D15C-9F33-4CD8-84B4-D0AAAC5325A6}" type="pres">
      <dgm:prSet presAssocID="{5D72C77C-D21D-45BC-9A3E-BA9C695BABC9}" presName="parTrans" presStyleLbl="bgSibTrans2D1" presStyleIdx="9" presStyleCnt="10"/>
      <dgm:spPr/>
    </dgm:pt>
    <dgm:pt modelId="{A2A13A18-A449-4287-9117-AE71254EC2C1}" type="pres">
      <dgm:prSet presAssocID="{0EF2DD1C-B1B9-4495-BFCC-88ED2498BD85}" presName="node" presStyleLbl="node1" presStyleIdx="9" presStyleCnt="10" custRadScaleRad="20231" custRadScaleInc="87744">
        <dgm:presLayoutVars>
          <dgm:bulletEnabled val="1"/>
        </dgm:presLayoutVars>
      </dgm:prSet>
      <dgm:spPr/>
    </dgm:pt>
  </dgm:ptLst>
  <dgm:cxnLst>
    <dgm:cxn modelId="{5FB1690A-8D5B-4E67-B22B-0EB188E4D467}" srcId="{B2CD15DD-AAAF-4E3B-A145-81001F13C455}" destId="{8F1DB36E-7826-42E9-BC41-DBDF2B897E21}" srcOrd="0" destOrd="0" parTransId="{5BACAA5B-4EAD-4D74-BC34-2E9DC28EC699}" sibTransId="{73F94CCD-BD05-4FA7-B605-B8D53BF2C81E}"/>
    <dgm:cxn modelId="{1199D514-A604-4DFD-B764-0537C0DF4DD8}" type="presOf" srcId="{4ED36AF8-49A6-4C7E-8329-5C3793C5E0BA}" destId="{5CA62220-691A-49CA-9B16-9D8972966B17}" srcOrd="0" destOrd="0" presId="urn:microsoft.com/office/officeart/2005/8/layout/radial4"/>
    <dgm:cxn modelId="{C32ECF16-6B4E-4BBA-8D24-D0D886F8E454}" srcId="{8F1DB36E-7826-42E9-BC41-DBDF2B897E21}" destId="{C6DB2F85-A0C6-4C3F-BCF1-79C567D47F02}" srcOrd="6" destOrd="0" parTransId="{AD187AFF-F22B-4D25-836B-C14A238FAA3C}" sibTransId="{02465B3E-B601-40CC-9EAC-9B2B97B64628}"/>
    <dgm:cxn modelId="{6C7B8319-FD3F-485C-BAED-FB1ADC2C93E0}" srcId="{8F1DB36E-7826-42E9-BC41-DBDF2B897E21}" destId="{566340B8-FF8B-406C-926D-EB69CFE9BEB2}" srcOrd="5" destOrd="0" parTransId="{5BF928D0-0E39-45A7-8D2F-31560E16697F}" sibTransId="{97F41B9C-E494-4669-8776-D94F83623D81}"/>
    <dgm:cxn modelId="{F42B2422-2BEB-413B-A78A-C3268EC0C866}" type="presOf" srcId="{466749EB-018F-4686-88CC-6F117D27C8B9}" destId="{72AB8879-3718-4E72-80AD-3C427EC0C0F7}" srcOrd="0" destOrd="0" presId="urn:microsoft.com/office/officeart/2005/8/layout/radial4"/>
    <dgm:cxn modelId="{DC057A3C-DD10-4A27-B2B5-723CE3DB7DC7}" type="presOf" srcId="{8FF42507-BB53-46A3-813E-2B5454E059D4}" destId="{B6489652-0E29-4870-AA22-971702CDC894}" srcOrd="0" destOrd="0" presId="urn:microsoft.com/office/officeart/2005/8/layout/radial4"/>
    <dgm:cxn modelId="{68BC1060-8823-4DD8-90C7-E1A32213BA04}" type="presOf" srcId="{5BF928D0-0E39-45A7-8D2F-31560E16697F}" destId="{446FDEDE-8A06-46EC-B034-09FFB8D52929}" srcOrd="0" destOrd="0" presId="urn:microsoft.com/office/officeart/2005/8/layout/radial4"/>
    <dgm:cxn modelId="{64DA2D47-6D6A-4E97-83F6-8C3821297264}" srcId="{8F1DB36E-7826-42E9-BC41-DBDF2B897E21}" destId="{E1133EEA-8492-448F-8180-D82175BE45AF}" srcOrd="1" destOrd="0" parTransId="{7A9C4B59-57F4-45E4-9DA3-E0E42C13B090}" sibTransId="{BD049BD5-0D57-4486-9944-8232FF2BE3B6}"/>
    <dgm:cxn modelId="{6104DC67-B2EE-4EA7-AAE9-82550D6EFAAC}" type="presOf" srcId="{5D72C77C-D21D-45BC-9A3E-BA9C695BABC9}" destId="{D679D15C-9F33-4CD8-84B4-D0AAAC5325A6}" srcOrd="0" destOrd="0" presId="urn:microsoft.com/office/officeart/2005/8/layout/radial4"/>
    <dgm:cxn modelId="{80B12749-4C4A-42DE-938F-3997D5C37EEE}" srcId="{8F1DB36E-7826-42E9-BC41-DBDF2B897E21}" destId="{0EF2DD1C-B1B9-4495-BFCC-88ED2498BD85}" srcOrd="9" destOrd="0" parTransId="{5D72C77C-D21D-45BC-9A3E-BA9C695BABC9}" sibTransId="{C9EE6A68-21AB-4CDA-92FE-08B861321828}"/>
    <dgm:cxn modelId="{B0634449-7432-49C7-B01C-100A0424B018}" type="presOf" srcId="{B2CD15DD-AAAF-4E3B-A145-81001F13C455}" destId="{9961383A-623A-45FC-8B4E-F5773CCA3FA2}" srcOrd="0" destOrd="0" presId="urn:microsoft.com/office/officeart/2005/8/layout/radial4"/>
    <dgm:cxn modelId="{7E6D294F-8334-4723-B4C5-640A76796F4F}" type="presOf" srcId="{0EF2DD1C-B1B9-4495-BFCC-88ED2498BD85}" destId="{A2A13A18-A449-4287-9117-AE71254EC2C1}" srcOrd="0" destOrd="0" presId="urn:microsoft.com/office/officeart/2005/8/layout/radial4"/>
    <dgm:cxn modelId="{C02F5E50-C7B7-4EAB-B4F1-CAE8177CA49B}" type="presOf" srcId="{20F7075D-3E64-4D4E-A18C-D3EDFA33F843}" destId="{C0B9D4C9-3003-4057-B845-BD7A1A04CBF0}" srcOrd="0" destOrd="0" presId="urn:microsoft.com/office/officeart/2005/8/layout/radial4"/>
    <dgm:cxn modelId="{383A4A52-03BA-4731-A0D2-23979807C165}" srcId="{8F1DB36E-7826-42E9-BC41-DBDF2B897E21}" destId="{8FF42507-BB53-46A3-813E-2B5454E059D4}" srcOrd="0" destOrd="0" parTransId="{FC953DA6-D962-40C4-84C6-D7EEB1D259DF}" sibTransId="{24911C4D-0F5B-46F0-9529-3D3E450AE6E1}"/>
    <dgm:cxn modelId="{79B6D352-7C20-4D4F-8001-6D7764E21FEE}" type="presOf" srcId="{6FA02AC7-D971-4FDA-94C6-08A2F75FA42A}" destId="{843BB296-0FD4-44D3-92D0-87D51F431E33}" srcOrd="0" destOrd="0" presId="urn:microsoft.com/office/officeart/2005/8/layout/radial4"/>
    <dgm:cxn modelId="{338B2654-F6AC-4D06-B610-0281CCB00E7B}" type="presOf" srcId="{BEB9BAEF-A070-4F47-9E11-A7F857A5ABFC}" destId="{277578CA-2A06-4C87-B0EC-836BB890511F}" srcOrd="0" destOrd="0" presId="urn:microsoft.com/office/officeart/2005/8/layout/radial4"/>
    <dgm:cxn modelId="{F2A58E78-1ADE-471E-A9DE-EFEE4251E40C}" srcId="{8F1DB36E-7826-42E9-BC41-DBDF2B897E21}" destId="{2C9150D6-CFC6-4F6C-9F54-647A3E7E9C70}" srcOrd="4" destOrd="0" parTransId="{BEB9BAEF-A070-4F47-9E11-A7F857A5ABFC}" sibTransId="{3FBDAA0B-ED9C-42A5-B996-D0F6D86992DE}"/>
    <dgm:cxn modelId="{C65E7B8F-5CCE-47EE-BEB9-2222A857D17E}" type="presOf" srcId="{946C62BE-D1DE-4841-B186-5DB2E4D6D264}" destId="{47506E14-3BB6-484E-A116-7D12A6F0FAFB}" srcOrd="0" destOrd="0" presId="urn:microsoft.com/office/officeart/2005/8/layout/radial4"/>
    <dgm:cxn modelId="{BB0E5990-047B-4C11-AF36-A6DB1B7070E2}" srcId="{8F1DB36E-7826-42E9-BC41-DBDF2B897E21}" destId="{946C62BE-D1DE-4841-B186-5DB2E4D6D264}" srcOrd="2" destOrd="0" parTransId="{7F843260-B66A-4F6F-816B-321ED16808BF}" sibTransId="{B827D9A5-0737-4F0B-8819-C51BFF6D28DE}"/>
    <dgm:cxn modelId="{67708E9B-6E09-45D2-B69E-DFFC4855579F}" type="presOf" srcId="{566340B8-FF8B-406C-926D-EB69CFE9BEB2}" destId="{A77D27DB-4B8F-45C6-9E5C-0561F1FDF9B7}" srcOrd="0" destOrd="0" presId="urn:microsoft.com/office/officeart/2005/8/layout/radial4"/>
    <dgm:cxn modelId="{F94F789F-50EC-4A12-B961-F19768925D01}" type="presOf" srcId="{7F843260-B66A-4F6F-816B-321ED16808BF}" destId="{41237B07-54D2-40A8-92F9-D8C69714B387}" srcOrd="0" destOrd="0" presId="urn:microsoft.com/office/officeart/2005/8/layout/radial4"/>
    <dgm:cxn modelId="{3BC276A2-5C59-4F02-970E-AE2B2D83AA4A}" srcId="{8F1DB36E-7826-42E9-BC41-DBDF2B897E21}" destId="{20F7075D-3E64-4D4E-A18C-D3EDFA33F843}" srcOrd="8" destOrd="0" parTransId="{53ED4251-9FD3-4656-9E27-85087C7823E1}" sibTransId="{6A4850A2-4611-4B52-96EE-405F29C55A87}"/>
    <dgm:cxn modelId="{6847D2A2-D517-490F-94C0-5FCD474B9D54}" type="presOf" srcId="{2C9150D6-CFC6-4F6C-9F54-647A3E7E9C70}" destId="{EAB742FC-B842-4269-8055-626E19725441}" srcOrd="0" destOrd="0" presId="urn:microsoft.com/office/officeart/2005/8/layout/radial4"/>
    <dgm:cxn modelId="{A15CE1A3-E8D3-460F-B1BF-142E3D6453A9}" type="presOf" srcId="{7A9C4B59-57F4-45E4-9DA3-E0E42C13B090}" destId="{55372A08-273C-4754-9E07-02730A5C3F2B}" srcOrd="0" destOrd="0" presId="urn:microsoft.com/office/officeart/2005/8/layout/radial4"/>
    <dgm:cxn modelId="{790D32BE-D7BD-4026-BA82-C6D47E22CABB}" type="presOf" srcId="{53ED4251-9FD3-4656-9E27-85087C7823E1}" destId="{7BF059CA-E15E-4918-AA3E-1081DB137A95}" srcOrd="0" destOrd="0" presId="urn:microsoft.com/office/officeart/2005/8/layout/radial4"/>
    <dgm:cxn modelId="{5130DFC0-92CA-4C5D-BFD2-BEC83A61E0CF}" srcId="{8F1DB36E-7826-42E9-BC41-DBDF2B897E21}" destId="{6FA02AC7-D971-4FDA-94C6-08A2F75FA42A}" srcOrd="7" destOrd="0" parTransId="{466749EB-018F-4686-88CC-6F117D27C8B9}" sibTransId="{B0874DB3-5FAD-4F69-9B1D-CA009722EAB9}"/>
    <dgm:cxn modelId="{7B3F72D1-ED7E-456D-B5BB-05D8913A2EAD}" type="presOf" srcId="{E1133EEA-8492-448F-8180-D82175BE45AF}" destId="{22A9FA9E-6A57-418D-AAE7-89F169F6283C}" srcOrd="0" destOrd="0" presId="urn:microsoft.com/office/officeart/2005/8/layout/radial4"/>
    <dgm:cxn modelId="{46432BD4-9664-4970-84B5-7B75DAC976CF}" srcId="{8F1DB36E-7826-42E9-BC41-DBDF2B897E21}" destId="{4ED36AF8-49A6-4C7E-8329-5C3793C5E0BA}" srcOrd="3" destOrd="0" parTransId="{DF484BE5-AD0E-4D28-8B40-89F9B6B68E2B}" sibTransId="{81DF4105-BF9C-44E7-94B8-183C02939B3E}"/>
    <dgm:cxn modelId="{500157DC-4086-479F-BB10-4B0CD8469926}" type="presOf" srcId="{DF484BE5-AD0E-4D28-8B40-89F9B6B68E2B}" destId="{5C8AA793-6A40-44B4-B63A-E1AF5AC75DDB}" srcOrd="0" destOrd="0" presId="urn:microsoft.com/office/officeart/2005/8/layout/radial4"/>
    <dgm:cxn modelId="{68B105F0-F151-4150-BA51-D3EB339AF5C5}" type="presOf" srcId="{FC953DA6-D962-40C4-84C6-D7EEB1D259DF}" destId="{72FCAD3D-B5C9-407B-A83A-B5D55ADC8B64}" srcOrd="0" destOrd="0" presId="urn:microsoft.com/office/officeart/2005/8/layout/radial4"/>
    <dgm:cxn modelId="{DF1186F7-D489-467D-9794-92BB8AFDA076}" type="presOf" srcId="{8F1DB36E-7826-42E9-BC41-DBDF2B897E21}" destId="{CBB49ABF-5D42-40DE-ADD5-FB3D803FE2A5}" srcOrd="0" destOrd="0" presId="urn:microsoft.com/office/officeart/2005/8/layout/radial4"/>
    <dgm:cxn modelId="{FEC6BBF7-B1F7-4636-B927-1591C0FFA9EA}" type="presOf" srcId="{AD187AFF-F22B-4D25-836B-C14A238FAA3C}" destId="{969098F8-F103-4CCB-AF3F-7E9F0A3ECFAD}" srcOrd="0" destOrd="0" presId="urn:microsoft.com/office/officeart/2005/8/layout/radial4"/>
    <dgm:cxn modelId="{9CBD63FC-41C6-44CD-881D-BDD9EFA3B391}" type="presOf" srcId="{C6DB2F85-A0C6-4C3F-BCF1-79C567D47F02}" destId="{C942318E-9369-4DBA-9D2E-1DA551601F54}" srcOrd="0" destOrd="0" presId="urn:microsoft.com/office/officeart/2005/8/layout/radial4"/>
    <dgm:cxn modelId="{2A65BF53-DE2E-43F7-8790-7CD2B5CBB9FD}" type="presParOf" srcId="{9961383A-623A-45FC-8B4E-F5773CCA3FA2}" destId="{CBB49ABF-5D42-40DE-ADD5-FB3D803FE2A5}" srcOrd="0" destOrd="0" presId="urn:microsoft.com/office/officeart/2005/8/layout/radial4"/>
    <dgm:cxn modelId="{EF647F66-F1EA-4180-9F73-C194DD560F4F}" type="presParOf" srcId="{9961383A-623A-45FC-8B4E-F5773CCA3FA2}" destId="{72FCAD3D-B5C9-407B-A83A-B5D55ADC8B64}" srcOrd="1" destOrd="0" presId="urn:microsoft.com/office/officeart/2005/8/layout/radial4"/>
    <dgm:cxn modelId="{A828FA50-397D-457D-AC89-62109218CDA3}" type="presParOf" srcId="{9961383A-623A-45FC-8B4E-F5773CCA3FA2}" destId="{B6489652-0E29-4870-AA22-971702CDC894}" srcOrd="2" destOrd="0" presId="urn:microsoft.com/office/officeart/2005/8/layout/radial4"/>
    <dgm:cxn modelId="{5824F5EF-49EF-45D5-AE47-B48C28089C64}" type="presParOf" srcId="{9961383A-623A-45FC-8B4E-F5773CCA3FA2}" destId="{55372A08-273C-4754-9E07-02730A5C3F2B}" srcOrd="3" destOrd="0" presId="urn:microsoft.com/office/officeart/2005/8/layout/radial4"/>
    <dgm:cxn modelId="{6EB8CE72-BB27-456D-863B-FA3566CF19B9}" type="presParOf" srcId="{9961383A-623A-45FC-8B4E-F5773CCA3FA2}" destId="{22A9FA9E-6A57-418D-AAE7-89F169F6283C}" srcOrd="4" destOrd="0" presId="urn:microsoft.com/office/officeart/2005/8/layout/radial4"/>
    <dgm:cxn modelId="{374B45C5-9A3F-45E2-B852-3226F33B8874}" type="presParOf" srcId="{9961383A-623A-45FC-8B4E-F5773CCA3FA2}" destId="{41237B07-54D2-40A8-92F9-D8C69714B387}" srcOrd="5" destOrd="0" presId="urn:microsoft.com/office/officeart/2005/8/layout/radial4"/>
    <dgm:cxn modelId="{51122FA4-9643-40D1-B68B-F2951530778F}" type="presParOf" srcId="{9961383A-623A-45FC-8B4E-F5773CCA3FA2}" destId="{47506E14-3BB6-484E-A116-7D12A6F0FAFB}" srcOrd="6" destOrd="0" presId="urn:microsoft.com/office/officeart/2005/8/layout/radial4"/>
    <dgm:cxn modelId="{7979AC4F-8243-4C69-AD71-989F8F538D88}" type="presParOf" srcId="{9961383A-623A-45FC-8B4E-F5773CCA3FA2}" destId="{5C8AA793-6A40-44B4-B63A-E1AF5AC75DDB}" srcOrd="7" destOrd="0" presId="urn:microsoft.com/office/officeart/2005/8/layout/radial4"/>
    <dgm:cxn modelId="{807AAED0-BF4F-489E-B9F9-05B68260F1AD}" type="presParOf" srcId="{9961383A-623A-45FC-8B4E-F5773CCA3FA2}" destId="{5CA62220-691A-49CA-9B16-9D8972966B17}" srcOrd="8" destOrd="0" presId="urn:microsoft.com/office/officeart/2005/8/layout/radial4"/>
    <dgm:cxn modelId="{C9FD5A4A-5E0D-44A2-9769-E4FFB1922929}" type="presParOf" srcId="{9961383A-623A-45FC-8B4E-F5773CCA3FA2}" destId="{277578CA-2A06-4C87-B0EC-836BB890511F}" srcOrd="9" destOrd="0" presId="urn:microsoft.com/office/officeart/2005/8/layout/radial4"/>
    <dgm:cxn modelId="{2C161D6E-CE2E-436F-9115-28B148958C6D}" type="presParOf" srcId="{9961383A-623A-45FC-8B4E-F5773CCA3FA2}" destId="{EAB742FC-B842-4269-8055-626E19725441}" srcOrd="10" destOrd="0" presId="urn:microsoft.com/office/officeart/2005/8/layout/radial4"/>
    <dgm:cxn modelId="{1DBCA7C8-D0DB-4A45-B331-593708DCF649}" type="presParOf" srcId="{9961383A-623A-45FC-8B4E-F5773CCA3FA2}" destId="{446FDEDE-8A06-46EC-B034-09FFB8D52929}" srcOrd="11" destOrd="0" presId="urn:microsoft.com/office/officeart/2005/8/layout/radial4"/>
    <dgm:cxn modelId="{17AFD6CC-6F6C-421E-B617-C315F02148DC}" type="presParOf" srcId="{9961383A-623A-45FC-8B4E-F5773CCA3FA2}" destId="{A77D27DB-4B8F-45C6-9E5C-0561F1FDF9B7}" srcOrd="12" destOrd="0" presId="urn:microsoft.com/office/officeart/2005/8/layout/radial4"/>
    <dgm:cxn modelId="{54AC46CA-80B4-4D13-B9A7-5C2D704D67DE}" type="presParOf" srcId="{9961383A-623A-45FC-8B4E-F5773CCA3FA2}" destId="{969098F8-F103-4CCB-AF3F-7E9F0A3ECFAD}" srcOrd="13" destOrd="0" presId="urn:microsoft.com/office/officeart/2005/8/layout/radial4"/>
    <dgm:cxn modelId="{9D7B3F09-B19E-4AD1-B048-E82894FCA210}" type="presParOf" srcId="{9961383A-623A-45FC-8B4E-F5773CCA3FA2}" destId="{C942318E-9369-4DBA-9D2E-1DA551601F54}" srcOrd="14" destOrd="0" presId="urn:microsoft.com/office/officeart/2005/8/layout/radial4"/>
    <dgm:cxn modelId="{D727E437-47A8-4D76-A2C9-FEC5B44A569A}" type="presParOf" srcId="{9961383A-623A-45FC-8B4E-F5773CCA3FA2}" destId="{72AB8879-3718-4E72-80AD-3C427EC0C0F7}" srcOrd="15" destOrd="0" presId="urn:microsoft.com/office/officeart/2005/8/layout/radial4"/>
    <dgm:cxn modelId="{7C4E08D4-5EAC-4C39-9A07-760EC4E60DCA}" type="presParOf" srcId="{9961383A-623A-45FC-8B4E-F5773CCA3FA2}" destId="{843BB296-0FD4-44D3-92D0-87D51F431E33}" srcOrd="16" destOrd="0" presId="urn:microsoft.com/office/officeart/2005/8/layout/radial4"/>
    <dgm:cxn modelId="{9A1F0D5A-8FAC-4BAD-802F-7EB5276015B8}" type="presParOf" srcId="{9961383A-623A-45FC-8B4E-F5773CCA3FA2}" destId="{7BF059CA-E15E-4918-AA3E-1081DB137A95}" srcOrd="17" destOrd="0" presId="urn:microsoft.com/office/officeart/2005/8/layout/radial4"/>
    <dgm:cxn modelId="{6430B4E3-67D8-4024-A041-9CA9290C514C}" type="presParOf" srcId="{9961383A-623A-45FC-8B4E-F5773CCA3FA2}" destId="{C0B9D4C9-3003-4057-B845-BD7A1A04CBF0}" srcOrd="18" destOrd="0" presId="urn:microsoft.com/office/officeart/2005/8/layout/radial4"/>
    <dgm:cxn modelId="{0B070C65-AF7C-4185-81EC-5977DB2CE78D}" type="presParOf" srcId="{9961383A-623A-45FC-8B4E-F5773CCA3FA2}" destId="{D679D15C-9F33-4CD8-84B4-D0AAAC5325A6}" srcOrd="19" destOrd="0" presId="urn:microsoft.com/office/officeart/2005/8/layout/radial4"/>
    <dgm:cxn modelId="{293CF583-6DBD-41B7-9F19-6645D81C9BDC}" type="presParOf" srcId="{9961383A-623A-45FC-8B4E-F5773CCA3FA2}" destId="{A2A13A18-A449-4287-9117-AE71254EC2C1}" srcOrd="2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49ABF-5D42-40DE-ADD5-FB3D803FE2A5}">
      <dsp:nvSpPr>
        <dsp:cNvPr id="0" name=""/>
        <dsp:cNvSpPr/>
      </dsp:nvSpPr>
      <dsp:spPr>
        <a:xfrm>
          <a:off x="2622996" y="1421340"/>
          <a:ext cx="1041728" cy="1041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t-PT" sz="1000" b="1" kern="1200" dirty="0">
              <a:solidFill>
                <a:srgbClr val="FFFF00"/>
              </a:solidFill>
            </a:rPr>
            <a:t>Transversal</a:t>
          </a:r>
          <a:r>
            <a:rPr lang="pt-PT" sz="1000" kern="1200" dirty="0">
              <a:solidFill>
                <a:srgbClr val="FFFF00"/>
              </a:solidFill>
            </a:rPr>
            <a:t> </a:t>
          </a:r>
          <a:r>
            <a:rPr lang="pt-PT" sz="1000" b="1" kern="1200" dirty="0" err="1">
              <a:solidFill>
                <a:srgbClr val="FFFF00"/>
              </a:solidFill>
            </a:rPr>
            <a:t>skills</a:t>
          </a:r>
          <a:endParaRPr lang="pt-PT" sz="1000" b="1" kern="1200" dirty="0">
            <a:solidFill>
              <a:srgbClr val="FFFF00"/>
            </a:solidFill>
          </a:endParaRPr>
        </a:p>
      </dsp:txBody>
      <dsp:txXfrm>
        <a:off x="2775554" y="1573898"/>
        <a:ext cx="736612" cy="736612"/>
      </dsp:txXfrm>
    </dsp:sp>
    <dsp:sp modelId="{72FCAD3D-B5C9-407B-A83A-B5D55ADC8B64}">
      <dsp:nvSpPr>
        <dsp:cNvPr id="0" name=""/>
        <dsp:cNvSpPr/>
      </dsp:nvSpPr>
      <dsp:spPr>
        <a:xfrm rot="6739280">
          <a:off x="2227471" y="2796724"/>
          <a:ext cx="1009212"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489652-0E29-4870-AA22-971702CDC894}">
      <dsp:nvSpPr>
        <dsp:cNvPr id="0" name=""/>
        <dsp:cNvSpPr/>
      </dsp:nvSpPr>
      <dsp:spPr>
        <a:xfrm>
          <a:off x="2175823" y="3120282"/>
          <a:ext cx="729209"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pt-PT" sz="800" kern="1200" dirty="0"/>
            <a:t>Digital </a:t>
          </a:r>
          <a:r>
            <a:rPr lang="pt-PT" sz="800" kern="1200" dirty="0" err="1"/>
            <a:t>literacy</a:t>
          </a:r>
          <a:endParaRPr lang="pt-PT" sz="800" kern="1200" dirty="0"/>
        </a:p>
      </dsp:txBody>
      <dsp:txXfrm>
        <a:off x="2192909" y="3137368"/>
        <a:ext cx="695037" cy="549195"/>
      </dsp:txXfrm>
    </dsp:sp>
    <dsp:sp modelId="{55372A08-273C-4754-9E07-02730A5C3F2B}">
      <dsp:nvSpPr>
        <dsp:cNvPr id="0" name=""/>
        <dsp:cNvSpPr/>
      </dsp:nvSpPr>
      <dsp:spPr>
        <a:xfrm rot="8945012">
          <a:off x="1238142" y="2488791"/>
          <a:ext cx="1490319"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A9FA9E-6A57-418D-AAE7-89F169F6283C}">
      <dsp:nvSpPr>
        <dsp:cNvPr id="0" name=""/>
        <dsp:cNvSpPr/>
      </dsp:nvSpPr>
      <dsp:spPr>
        <a:xfrm>
          <a:off x="946951" y="2728407"/>
          <a:ext cx="794131"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pt-PT" sz="800" kern="1200" dirty="0" err="1"/>
            <a:t>Entrepreneurial</a:t>
          </a:r>
          <a:r>
            <a:rPr lang="pt-PT" sz="800" kern="1200" dirty="0"/>
            <a:t> </a:t>
          </a:r>
          <a:r>
            <a:rPr lang="pt-PT" sz="800" kern="1200" dirty="0" err="1"/>
            <a:t>spirit</a:t>
          </a:r>
          <a:endParaRPr lang="pt-PT" sz="800" kern="1200" dirty="0"/>
        </a:p>
      </dsp:txBody>
      <dsp:txXfrm>
        <a:off x="964037" y="2745493"/>
        <a:ext cx="759959" cy="549195"/>
      </dsp:txXfrm>
    </dsp:sp>
    <dsp:sp modelId="{41237B07-54D2-40A8-92F9-D8C69714B387}">
      <dsp:nvSpPr>
        <dsp:cNvPr id="0" name=""/>
        <dsp:cNvSpPr/>
      </dsp:nvSpPr>
      <dsp:spPr>
        <a:xfrm rot="10781366">
          <a:off x="920900" y="1801448"/>
          <a:ext cx="1608500"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506E14-3BB6-484E-A116-7D12A6F0FAFB}">
      <dsp:nvSpPr>
        <dsp:cNvPr id="0" name=""/>
        <dsp:cNvSpPr/>
      </dsp:nvSpPr>
      <dsp:spPr>
        <a:xfrm>
          <a:off x="556306" y="1662570"/>
          <a:ext cx="729209"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pt-PT" sz="800" kern="1200" dirty="0" err="1"/>
            <a:t>Critical</a:t>
          </a:r>
          <a:r>
            <a:rPr lang="pt-PT" sz="800" kern="1200" dirty="0"/>
            <a:t> and </a:t>
          </a:r>
          <a:r>
            <a:rPr lang="pt-PT" sz="800" kern="1200" dirty="0" err="1"/>
            <a:t>creative</a:t>
          </a:r>
          <a:r>
            <a:rPr lang="pt-PT" sz="800" kern="1200" dirty="0"/>
            <a:t> </a:t>
          </a:r>
          <a:r>
            <a:rPr lang="pt-PT" sz="800" kern="1200" dirty="0" err="1"/>
            <a:t>thinking</a:t>
          </a:r>
          <a:endParaRPr lang="pt-PT" sz="800" kern="1200" dirty="0"/>
        </a:p>
      </dsp:txBody>
      <dsp:txXfrm>
        <a:off x="573392" y="1679656"/>
        <a:ext cx="695037" cy="549195"/>
      </dsp:txXfrm>
    </dsp:sp>
    <dsp:sp modelId="{5C8AA793-6A40-44B4-B63A-E1AF5AC75DDB}">
      <dsp:nvSpPr>
        <dsp:cNvPr id="0" name=""/>
        <dsp:cNvSpPr/>
      </dsp:nvSpPr>
      <dsp:spPr>
        <a:xfrm rot="12793854">
          <a:off x="1481789" y="1120328"/>
          <a:ext cx="1268343"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A62220-691A-49CA-9B16-9D8972966B17}">
      <dsp:nvSpPr>
        <dsp:cNvPr id="0" name=""/>
        <dsp:cNvSpPr/>
      </dsp:nvSpPr>
      <dsp:spPr>
        <a:xfrm>
          <a:off x="1220891" y="629555"/>
          <a:ext cx="729209"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pt-PT" sz="800" kern="1200" dirty="0" err="1"/>
            <a:t>Leadership</a:t>
          </a:r>
          <a:endParaRPr lang="pt-PT" sz="800" kern="1200" dirty="0"/>
        </a:p>
      </dsp:txBody>
      <dsp:txXfrm>
        <a:off x="1237977" y="646641"/>
        <a:ext cx="695037" cy="549195"/>
      </dsp:txXfrm>
    </dsp:sp>
    <dsp:sp modelId="{277578CA-2A06-4C87-B0EC-836BB890511F}">
      <dsp:nvSpPr>
        <dsp:cNvPr id="0" name=""/>
        <dsp:cNvSpPr/>
      </dsp:nvSpPr>
      <dsp:spPr>
        <a:xfrm rot="15051270">
          <a:off x="2312596" y="791852"/>
          <a:ext cx="966862"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B742FC-B842-4269-8055-626E19725441}">
      <dsp:nvSpPr>
        <dsp:cNvPr id="0" name=""/>
        <dsp:cNvSpPr/>
      </dsp:nvSpPr>
      <dsp:spPr>
        <a:xfrm>
          <a:off x="2272872" y="191922"/>
          <a:ext cx="729209"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pt-PT" sz="800" kern="1200" dirty="0" err="1"/>
            <a:t>Innovation</a:t>
          </a:r>
          <a:endParaRPr lang="pt-PT" sz="800" kern="1200" dirty="0"/>
        </a:p>
      </dsp:txBody>
      <dsp:txXfrm>
        <a:off x="2289958" y="209008"/>
        <a:ext cx="695037" cy="549195"/>
      </dsp:txXfrm>
    </dsp:sp>
    <dsp:sp modelId="{446FDEDE-8A06-46EC-B034-09FFB8D52929}">
      <dsp:nvSpPr>
        <dsp:cNvPr id="0" name=""/>
        <dsp:cNvSpPr/>
      </dsp:nvSpPr>
      <dsp:spPr>
        <a:xfrm rot="17537233">
          <a:off x="3049848" y="789488"/>
          <a:ext cx="1011262"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7D27DB-4B8F-45C6-9E5C-0561F1FDF9B7}">
      <dsp:nvSpPr>
        <dsp:cNvPr id="0" name=""/>
        <dsp:cNvSpPr/>
      </dsp:nvSpPr>
      <dsp:spPr>
        <a:xfrm>
          <a:off x="3382635" y="178393"/>
          <a:ext cx="729209"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pt-PT" sz="800" kern="1200" dirty="0" err="1"/>
            <a:t>Problem</a:t>
          </a:r>
          <a:r>
            <a:rPr lang="pt-PT" sz="800" kern="1200" dirty="0"/>
            <a:t> </a:t>
          </a:r>
          <a:r>
            <a:rPr lang="pt-PT" sz="800" kern="1200" dirty="0" err="1"/>
            <a:t>solving</a:t>
          </a:r>
          <a:endParaRPr lang="pt-PT" sz="800" kern="1200" dirty="0"/>
        </a:p>
      </dsp:txBody>
      <dsp:txXfrm>
        <a:off x="3399721" y="195479"/>
        <a:ext cx="695037" cy="549195"/>
      </dsp:txXfrm>
    </dsp:sp>
    <dsp:sp modelId="{969098F8-F103-4CCB-AF3F-7E9F0A3ECFAD}">
      <dsp:nvSpPr>
        <dsp:cNvPr id="0" name=""/>
        <dsp:cNvSpPr/>
      </dsp:nvSpPr>
      <dsp:spPr>
        <a:xfrm rot="19697049">
          <a:off x="3551317" y="1104394"/>
          <a:ext cx="1416057"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42318E-9369-4DBA-9D2E-1DA551601F54}">
      <dsp:nvSpPr>
        <dsp:cNvPr id="0" name=""/>
        <dsp:cNvSpPr/>
      </dsp:nvSpPr>
      <dsp:spPr>
        <a:xfrm>
          <a:off x="4497036" y="588941"/>
          <a:ext cx="729209"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pt-PT" sz="800" kern="1200" dirty="0" err="1"/>
            <a:t>Teamwork</a:t>
          </a:r>
          <a:endParaRPr lang="pt-PT" sz="800" kern="1200" dirty="0"/>
        </a:p>
      </dsp:txBody>
      <dsp:txXfrm>
        <a:off x="4514122" y="606027"/>
        <a:ext cx="695037" cy="549195"/>
      </dsp:txXfrm>
    </dsp:sp>
    <dsp:sp modelId="{72AB8879-3718-4E72-80AD-3C427EC0C0F7}">
      <dsp:nvSpPr>
        <dsp:cNvPr id="0" name=""/>
        <dsp:cNvSpPr/>
      </dsp:nvSpPr>
      <dsp:spPr>
        <a:xfrm rot="21546814">
          <a:off x="3760247" y="1771501"/>
          <a:ext cx="1644219"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3BB296-0FD4-44D3-92D0-87D51F431E33}">
      <dsp:nvSpPr>
        <dsp:cNvPr id="0" name=""/>
        <dsp:cNvSpPr/>
      </dsp:nvSpPr>
      <dsp:spPr>
        <a:xfrm>
          <a:off x="5039763" y="1615545"/>
          <a:ext cx="729209"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pt-PT" sz="800" kern="1200" dirty="0" err="1"/>
            <a:t>Work</a:t>
          </a:r>
          <a:r>
            <a:rPr lang="pt-PT" sz="800" kern="1200" dirty="0"/>
            <a:t> </a:t>
          </a:r>
          <a:r>
            <a:rPr lang="pt-PT" sz="800" kern="1200" dirty="0" err="1"/>
            <a:t>ethic</a:t>
          </a:r>
          <a:endParaRPr lang="pt-PT" sz="800" kern="1200" dirty="0"/>
        </a:p>
      </dsp:txBody>
      <dsp:txXfrm>
        <a:off x="5056849" y="1632631"/>
        <a:ext cx="695037" cy="549195"/>
      </dsp:txXfrm>
    </dsp:sp>
    <dsp:sp modelId="{7BF059CA-E15E-4918-AA3E-1081DB137A95}">
      <dsp:nvSpPr>
        <dsp:cNvPr id="0" name=""/>
        <dsp:cNvSpPr/>
      </dsp:nvSpPr>
      <dsp:spPr>
        <a:xfrm rot="1794034">
          <a:off x="3570833" y="2477884"/>
          <a:ext cx="1525464"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B9D4C9-3003-4057-B845-BD7A1A04CBF0}">
      <dsp:nvSpPr>
        <dsp:cNvPr id="0" name=""/>
        <dsp:cNvSpPr/>
      </dsp:nvSpPr>
      <dsp:spPr>
        <a:xfrm>
          <a:off x="4619571" y="2714866"/>
          <a:ext cx="750400"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pt-PT" sz="800" kern="1200" dirty="0" err="1"/>
            <a:t>Communication</a:t>
          </a:r>
          <a:endParaRPr lang="pt-PT" sz="800" kern="1200" dirty="0"/>
        </a:p>
      </dsp:txBody>
      <dsp:txXfrm>
        <a:off x="4636657" y="2731952"/>
        <a:ext cx="716228" cy="549195"/>
      </dsp:txXfrm>
    </dsp:sp>
    <dsp:sp modelId="{D679D15C-9F33-4CD8-84B4-D0AAAC5325A6}">
      <dsp:nvSpPr>
        <dsp:cNvPr id="0" name=""/>
        <dsp:cNvSpPr/>
      </dsp:nvSpPr>
      <dsp:spPr>
        <a:xfrm rot="4032460">
          <a:off x="3067661" y="2778082"/>
          <a:ext cx="979630"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A13A18-A449-4287-9117-AE71254EC2C1}">
      <dsp:nvSpPr>
        <dsp:cNvPr id="0" name=""/>
        <dsp:cNvSpPr/>
      </dsp:nvSpPr>
      <dsp:spPr>
        <a:xfrm>
          <a:off x="3382623" y="3086413"/>
          <a:ext cx="729209"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pt-PT" sz="800" kern="1200" dirty="0" err="1"/>
            <a:t>Inter-generational</a:t>
          </a:r>
          <a:r>
            <a:rPr lang="pt-PT" sz="800" kern="1200" dirty="0"/>
            <a:t> </a:t>
          </a:r>
          <a:r>
            <a:rPr lang="pt-PT" sz="800" kern="1200" dirty="0" err="1"/>
            <a:t>relationships</a:t>
          </a:r>
          <a:endParaRPr lang="pt-PT" sz="800" kern="1200" dirty="0"/>
        </a:p>
      </dsp:txBody>
      <dsp:txXfrm>
        <a:off x="3399709" y="3103499"/>
        <a:ext cx="695037" cy="54919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23c2e0530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23c2e0530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396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1804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1669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778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693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343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191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3251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047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36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660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5724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533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2301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016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1603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49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5529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9838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3630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3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50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026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8419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242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890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5547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1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dk1"/>
            </a:gs>
            <a:gs pos="100000">
              <a:schemeClr val="lt2"/>
            </a:gs>
          </a:gsLst>
          <a:lin ang="2698631" scaled="0"/>
        </a:gradFill>
        <a:effectLst/>
      </p:bgPr>
    </p:bg>
    <p:spTree>
      <p:nvGrpSpPr>
        <p:cNvPr id="1" name="Shape 8"/>
        <p:cNvGrpSpPr/>
        <p:nvPr/>
      </p:nvGrpSpPr>
      <p:grpSpPr>
        <a:xfrm>
          <a:off x="0" y="0"/>
          <a:ext cx="0" cy="0"/>
          <a:chOff x="0" y="0"/>
          <a:chExt cx="0" cy="0"/>
        </a:xfrm>
      </p:grpSpPr>
      <p:sp>
        <p:nvSpPr>
          <p:cNvPr id="13" name="Google Shape;13;p2"/>
          <p:cNvSpPr txBox="1">
            <a:spLocks noGrp="1"/>
          </p:cNvSpPr>
          <p:nvPr>
            <p:ph type="ctrTitle"/>
          </p:nvPr>
        </p:nvSpPr>
        <p:spPr>
          <a:xfrm>
            <a:off x="720000" y="1683965"/>
            <a:ext cx="5045700" cy="2340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6205575" y="3547225"/>
            <a:ext cx="22152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lt2"/>
            </a:gs>
            <a:gs pos="100000">
              <a:schemeClr val="dk1"/>
            </a:gs>
          </a:gsLst>
          <a:lin ang="2698631" scaled="0"/>
        </a:gradFill>
        <a:effectLst/>
      </p:bgPr>
    </p:bg>
    <p:spTree>
      <p:nvGrpSpPr>
        <p:cNvPr id="1" name="Shape 15"/>
        <p:cNvGrpSpPr/>
        <p:nvPr/>
      </p:nvGrpSpPr>
      <p:grpSpPr>
        <a:xfrm>
          <a:off x="0" y="0"/>
          <a:ext cx="0" cy="0"/>
          <a:chOff x="0" y="0"/>
          <a:chExt cx="0" cy="0"/>
        </a:xfrm>
      </p:grpSpPr>
      <p:sp>
        <p:nvSpPr>
          <p:cNvPr id="20" name="Google Shape;20;p3"/>
          <p:cNvSpPr txBox="1">
            <a:spLocks noGrp="1"/>
          </p:cNvSpPr>
          <p:nvPr>
            <p:ph type="title"/>
          </p:nvPr>
        </p:nvSpPr>
        <p:spPr>
          <a:xfrm>
            <a:off x="5573475" y="1621225"/>
            <a:ext cx="2847300" cy="8418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21" name="Google Shape;21;p3"/>
          <p:cNvSpPr txBox="1">
            <a:spLocks noGrp="1"/>
          </p:cNvSpPr>
          <p:nvPr>
            <p:ph type="subTitle" idx="1"/>
          </p:nvPr>
        </p:nvSpPr>
        <p:spPr>
          <a:xfrm>
            <a:off x="4634100" y="2571750"/>
            <a:ext cx="37866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2800"/>
              <a:buNone/>
              <a:defRPr sz="16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dk1"/>
            </a:gs>
            <a:gs pos="100000">
              <a:schemeClr val="lt2"/>
            </a:gs>
          </a:gsLst>
          <a:lin ang="2698631" scaled="0"/>
        </a:gra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atin typeface="Open Sans" panose="020B0606030504020204" pitchFamily="34" charset="0"/>
                <a:ea typeface="Open Sans" panose="020B0606030504020204" pitchFamily="34" charset="0"/>
                <a:cs typeface="Open Sans" panose="020B0606030504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userDrawn="1">
  <p:cSld name="CAPTION_ONLY">
    <p:bg>
      <p:bgPr>
        <a:gradFill>
          <a:gsLst>
            <a:gs pos="0">
              <a:schemeClr val="dk1"/>
            </a:gs>
            <a:gs pos="100000">
              <a:schemeClr val="lt2"/>
            </a:gs>
          </a:gsLst>
          <a:lin ang="2698631" scaled="0"/>
        </a:gra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2">
    <p:bg>
      <p:bgPr>
        <a:gradFill>
          <a:gsLst>
            <a:gs pos="0">
              <a:schemeClr val="lt2"/>
            </a:gs>
            <a:gs pos="100000">
              <a:schemeClr val="dk1"/>
            </a:gs>
          </a:gsLst>
          <a:lin ang="0" scaled="0"/>
        </a:gradFill>
        <a:effectLst/>
      </p:bgPr>
    </p:bg>
    <p:spTree>
      <p:nvGrpSpPr>
        <p:cNvPr id="1" name="Shape 70"/>
        <p:cNvGrpSpPr/>
        <p:nvPr/>
      </p:nvGrpSpPr>
      <p:grpSpPr>
        <a:xfrm>
          <a:off x="0" y="0"/>
          <a:ext cx="0" cy="0"/>
          <a:chOff x="0" y="0"/>
          <a:chExt cx="0" cy="0"/>
        </a:xfrm>
      </p:grpSpPr>
      <p:sp>
        <p:nvSpPr>
          <p:cNvPr id="75" name="Google Shape;75;p14"/>
          <p:cNvSpPr txBox="1">
            <a:spLocks noGrp="1"/>
          </p:cNvSpPr>
          <p:nvPr>
            <p:ph type="title"/>
          </p:nvPr>
        </p:nvSpPr>
        <p:spPr>
          <a:xfrm>
            <a:off x="720000" y="1233175"/>
            <a:ext cx="4461300" cy="14823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3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6" name="Google Shape;76;p14"/>
          <p:cNvSpPr txBox="1">
            <a:spLocks noGrp="1"/>
          </p:cNvSpPr>
          <p:nvPr>
            <p:ph type="subTitle" idx="1"/>
          </p:nvPr>
        </p:nvSpPr>
        <p:spPr>
          <a:xfrm>
            <a:off x="720000" y="2872425"/>
            <a:ext cx="4828200" cy="159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800"/>
              <a:buFont typeface="Open Sans"/>
              <a:buChar char="●"/>
              <a:defRPr sz="1400">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SzPts val="800"/>
              <a:buFont typeface="Open Sans"/>
              <a:buChar char="○"/>
              <a:defRPr sz="2100"/>
            </a:lvl2pPr>
            <a:lvl3pPr lvl="2" algn="ctr" rtl="0">
              <a:lnSpc>
                <a:spcPct val="100000"/>
              </a:lnSpc>
              <a:spcBef>
                <a:spcPts val="0"/>
              </a:spcBef>
              <a:spcAft>
                <a:spcPts val="0"/>
              </a:spcAft>
              <a:buSzPts val="800"/>
              <a:buFont typeface="Open Sans"/>
              <a:buChar char="■"/>
              <a:defRPr sz="2100"/>
            </a:lvl3pPr>
            <a:lvl4pPr lvl="3" algn="ctr" rtl="0">
              <a:lnSpc>
                <a:spcPct val="100000"/>
              </a:lnSpc>
              <a:spcBef>
                <a:spcPts val="0"/>
              </a:spcBef>
              <a:spcAft>
                <a:spcPts val="0"/>
              </a:spcAft>
              <a:buSzPts val="800"/>
              <a:buFont typeface="Open Sans"/>
              <a:buChar char="●"/>
              <a:defRPr sz="2100"/>
            </a:lvl4pPr>
            <a:lvl5pPr lvl="4" algn="ctr" rtl="0">
              <a:lnSpc>
                <a:spcPct val="100000"/>
              </a:lnSpc>
              <a:spcBef>
                <a:spcPts val="0"/>
              </a:spcBef>
              <a:spcAft>
                <a:spcPts val="0"/>
              </a:spcAft>
              <a:buSzPts val="1100"/>
              <a:buFont typeface="Open Sans"/>
              <a:buChar char="○"/>
              <a:defRPr sz="2100"/>
            </a:lvl5pPr>
            <a:lvl6pPr lvl="5" algn="ctr" rtl="0">
              <a:lnSpc>
                <a:spcPct val="100000"/>
              </a:lnSpc>
              <a:spcBef>
                <a:spcPts val="0"/>
              </a:spcBef>
              <a:spcAft>
                <a:spcPts val="0"/>
              </a:spcAft>
              <a:buSzPts val="1100"/>
              <a:buFont typeface="Open Sans"/>
              <a:buChar char="■"/>
              <a:defRPr sz="2100"/>
            </a:lvl6pPr>
            <a:lvl7pPr lvl="6" algn="ctr" rtl="0">
              <a:lnSpc>
                <a:spcPct val="100000"/>
              </a:lnSpc>
              <a:spcBef>
                <a:spcPts val="0"/>
              </a:spcBef>
              <a:spcAft>
                <a:spcPts val="0"/>
              </a:spcAft>
              <a:buSzPts val="700"/>
              <a:buFont typeface="Open Sans"/>
              <a:buChar char="●"/>
              <a:defRPr sz="2100"/>
            </a:lvl7pPr>
            <a:lvl8pPr lvl="7" algn="ctr" rtl="0">
              <a:lnSpc>
                <a:spcPct val="100000"/>
              </a:lnSpc>
              <a:spcBef>
                <a:spcPts val="0"/>
              </a:spcBef>
              <a:spcAft>
                <a:spcPts val="0"/>
              </a:spcAft>
              <a:buSzPts val="700"/>
              <a:buFont typeface="Open Sans"/>
              <a:buChar char="○"/>
              <a:defRPr sz="2100"/>
            </a:lvl8pPr>
            <a:lvl9pPr lvl="8" algn="ctr" rtl="0">
              <a:lnSpc>
                <a:spcPct val="100000"/>
              </a:lnSpc>
              <a:spcBef>
                <a:spcPts val="0"/>
              </a:spcBef>
              <a:spcAft>
                <a:spcPts val="0"/>
              </a:spcAft>
              <a:buSzPts val="600"/>
              <a:buFont typeface="Open Sans"/>
              <a:buChar char="■"/>
              <a:defRPr sz="21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p:cSld name="BLANK_1_1">
    <p:bg>
      <p:bgPr>
        <a:gradFill>
          <a:gsLst>
            <a:gs pos="0">
              <a:schemeClr val="dk1"/>
            </a:gs>
            <a:gs pos="100000">
              <a:schemeClr val="lt2"/>
            </a:gs>
          </a:gsLst>
          <a:lin ang="0" scaled="0"/>
        </a:gradFill>
        <a:effectLst/>
      </p:bgPr>
    </p:bg>
    <p:spTree>
      <p:nvGrpSpPr>
        <p:cNvPr id="1" name="Shape 84"/>
        <p:cNvGrpSpPr/>
        <p:nvPr/>
      </p:nvGrpSpPr>
      <p:grpSpPr>
        <a:xfrm>
          <a:off x="0" y="0"/>
          <a:ext cx="0" cy="0"/>
          <a:chOff x="0" y="0"/>
          <a:chExt cx="0" cy="0"/>
        </a:xfrm>
      </p:grpSpPr>
      <p:sp>
        <p:nvSpPr>
          <p:cNvPr id="89" name="Google Shape;89;p16"/>
          <p:cNvSpPr txBox="1">
            <a:spLocks noGrp="1"/>
          </p:cNvSpPr>
          <p:nvPr>
            <p:ph type="title"/>
          </p:nvPr>
        </p:nvSpPr>
        <p:spPr>
          <a:xfrm>
            <a:off x="1560825" y="1587425"/>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0" name="Google Shape;90;p16"/>
          <p:cNvSpPr txBox="1">
            <a:spLocks noGrp="1"/>
          </p:cNvSpPr>
          <p:nvPr>
            <p:ph type="subTitle" idx="1"/>
          </p:nvPr>
        </p:nvSpPr>
        <p:spPr>
          <a:xfrm>
            <a:off x="2355900" y="1874500"/>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1" name="Google Shape;91;p16"/>
          <p:cNvSpPr txBox="1">
            <a:spLocks noGrp="1"/>
          </p:cNvSpPr>
          <p:nvPr>
            <p:ph type="title" idx="2"/>
          </p:nvPr>
        </p:nvSpPr>
        <p:spPr>
          <a:xfrm>
            <a:off x="4784275" y="1587400"/>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2" name="Google Shape;92;p16"/>
          <p:cNvSpPr txBox="1">
            <a:spLocks noGrp="1"/>
          </p:cNvSpPr>
          <p:nvPr>
            <p:ph type="subTitle" idx="3"/>
          </p:nvPr>
        </p:nvSpPr>
        <p:spPr>
          <a:xfrm>
            <a:off x="4784275" y="1874500"/>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3" name="Google Shape;93;p16"/>
          <p:cNvSpPr txBox="1">
            <a:spLocks noGrp="1"/>
          </p:cNvSpPr>
          <p:nvPr>
            <p:ph type="title" idx="4"/>
          </p:nvPr>
        </p:nvSpPr>
        <p:spPr>
          <a:xfrm>
            <a:off x="4784275" y="3110125"/>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4" name="Google Shape;94;p16"/>
          <p:cNvSpPr txBox="1">
            <a:spLocks noGrp="1"/>
          </p:cNvSpPr>
          <p:nvPr>
            <p:ph type="subTitle" idx="5"/>
          </p:nvPr>
        </p:nvSpPr>
        <p:spPr>
          <a:xfrm>
            <a:off x="4784275" y="3397225"/>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5" name="Google Shape;95;p16"/>
          <p:cNvSpPr txBox="1">
            <a:spLocks noGrp="1"/>
          </p:cNvSpPr>
          <p:nvPr>
            <p:ph type="title" idx="6"/>
          </p:nvPr>
        </p:nvSpPr>
        <p:spPr>
          <a:xfrm>
            <a:off x="1560900" y="3110150"/>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6" name="Google Shape;96;p16"/>
          <p:cNvSpPr txBox="1">
            <a:spLocks noGrp="1"/>
          </p:cNvSpPr>
          <p:nvPr>
            <p:ph type="subTitle" idx="7"/>
          </p:nvPr>
        </p:nvSpPr>
        <p:spPr>
          <a:xfrm>
            <a:off x="2355900" y="3397225"/>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7" name="Google Shape;97;p16"/>
          <p:cNvSpPr txBox="1">
            <a:spLocks noGrp="1"/>
          </p:cNvSpPr>
          <p:nvPr>
            <p:ph type="title" idx="8" hasCustomPrompt="1"/>
          </p:nvPr>
        </p:nvSpPr>
        <p:spPr>
          <a:xfrm>
            <a:off x="717604" y="1363904"/>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8" name="Google Shape;98;p16"/>
          <p:cNvSpPr txBox="1">
            <a:spLocks noGrp="1"/>
          </p:cNvSpPr>
          <p:nvPr>
            <p:ph type="title" idx="9" hasCustomPrompt="1"/>
          </p:nvPr>
        </p:nvSpPr>
        <p:spPr>
          <a:xfrm>
            <a:off x="7393940" y="1363904"/>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99" name="Google Shape;99;p16"/>
          <p:cNvSpPr txBox="1">
            <a:spLocks noGrp="1"/>
          </p:cNvSpPr>
          <p:nvPr>
            <p:ph type="title" idx="13" hasCustomPrompt="1"/>
          </p:nvPr>
        </p:nvSpPr>
        <p:spPr>
          <a:xfrm>
            <a:off x="717604" y="2885223"/>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0" name="Google Shape;100;p16"/>
          <p:cNvSpPr txBox="1">
            <a:spLocks noGrp="1"/>
          </p:cNvSpPr>
          <p:nvPr>
            <p:ph type="title" idx="14" hasCustomPrompt="1"/>
          </p:nvPr>
        </p:nvSpPr>
        <p:spPr>
          <a:xfrm>
            <a:off x="7393940" y="2885223"/>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p:cSld name="BLANK_1_1_1">
    <p:bg>
      <p:bgPr>
        <a:gradFill>
          <a:gsLst>
            <a:gs pos="0">
              <a:schemeClr val="lt2"/>
            </a:gs>
            <a:gs pos="100000">
              <a:schemeClr val="dk1"/>
            </a:gs>
          </a:gsLst>
          <a:lin ang="0" scaled="0"/>
        </a:gradFill>
        <a:effectLst/>
      </p:bgPr>
    </p:bg>
    <p:spTree>
      <p:nvGrpSpPr>
        <p:cNvPr id="1" name="Shape 101"/>
        <p:cNvGrpSpPr/>
        <p:nvPr/>
      </p:nvGrpSpPr>
      <p:grpSpPr>
        <a:xfrm>
          <a:off x="0" y="0"/>
          <a:ext cx="0" cy="0"/>
          <a:chOff x="0" y="0"/>
          <a:chExt cx="0" cy="0"/>
        </a:xfrm>
      </p:grpSpPr>
      <p:sp>
        <p:nvSpPr>
          <p:cNvPr id="105" name="Google Shape;105;p17"/>
          <p:cNvSpPr txBox="1">
            <a:spLocks noGrp="1"/>
          </p:cNvSpPr>
          <p:nvPr>
            <p:ph type="title"/>
          </p:nvPr>
        </p:nvSpPr>
        <p:spPr>
          <a:xfrm flipH="1">
            <a:off x="720000" y="1233175"/>
            <a:ext cx="4529700" cy="1482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3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6" name="Google Shape;106;p17"/>
          <p:cNvSpPr txBox="1">
            <a:spLocks noGrp="1"/>
          </p:cNvSpPr>
          <p:nvPr>
            <p:ph type="subTitle" idx="1"/>
          </p:nvPr>
        </p:nvSpPr>
        <p:spPr>
          <a:xfrm flipH="1">
            <a:off x="720000" y="2715475"/>
            <a:ext cx="2909400" cy="76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2pPr>
            <a:lvl3pPr lvl="2">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3pPr>
            <a:lvl4pPr lvl="3">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4pPr>
            <a:lvl5pPr lvl="4">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5pPr>
            <a:lvl6pPr lvl="5">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6pPr>
            <a:lvl7pPr lvl="6">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7pPr>
            <a:lvl8pPr lvl="7">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8pPr>
            <a:lvl9pPr lvl="8">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Muli"/>
              <a:buChar char="●"/>
              <a:defRPr sz="1800">
                <a:solidFill>
                  <a:schemeClr val="lt1"/>
                </a:solidFill>
                <a:latin typeface="Muli"/>
                <a:ea typeface="Muli"/>
                <a:cs typeface="Muli"/>
                <a:sym typeface="Muli"/>
              </a:defRPr>
            </a:lvl1pPr>
            <a:lvl2pPr marL="914400" lvl="1"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2pPr>
            <a:lvl3pPr marL="1371600" lvl="2"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3pPr>
            <a:lvl4pPr marL="1828800" lvl="3"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4pPr>
            <a:lvl5pPr marL="2286000" lvl="4"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5pPr>
            <a:lvl6pPr marL="2743200" lvl="5"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6pPr>
            <a:lvl7pPr marL="3200400" lvl="6"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7pPr>
            <a:lvl8pPr marL="3657600" lvl="7"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8pPr>
            <a:lvl9pPr marL="4114800" lvl="8" indent="-317500">
              <a:lnSpc>
                <a:spcPct val="115000"/>
              </a:lnSpc>
              <a:spcBef>
                <a:spcPts val="1600"/>
              </a:spcBef>
              <a:spcAft>
                <a:spcPts val="1600"/>
              </a:spcAft>
              <a:buClr>
                <a:schemeClr val="lt1"/>
              </a:buClr>
              <a:buSzPts val="1400"/>
              <a:buFont typeface="Muli"/>
              <a:buChar char="■"/>
              <a:defRPr>
                <a:solidFill>
                  <a:schemeClr val="lt1"/>
                </a:solidFill>
                <a:latin typeface="Muli"/>
                <a:ea typeface="Muli"/>
                <a:cs typeface="Muli"/>
                <a:sym typeface="Muli"/>
              </a:defRPr>
            </a:lvl9pPr>
          </a:lstStyle>
          <a:p>
            <a:endParaRPr dirty="0"/>
          </a:p>
        </p:txBody>
      </p:sp>
      <p:sp>
        <p:nvSpPr>
          <p:cNvPr id="2" name="Textfeld 1">
            <a:extLst>
              <a:ext uri="{FF2B5EF4-FFF2-40B4-BE49-F238E27FC236}">
                <a16:creationId xmlns:a16="http://schemas.microsoft.com/office/drawing/2014/main" id="{3924BF3E-73A2-4A12-9ABB-D2D3F072FD77}"/>
              </a:ext>
            </a:extLst>
          </p:cNvPr>
          <p:cNvSpPr txBox="1"/>
          <p:nvPr userDrawn="1"/>
        </p:nvSpPr>
        <p:spPr>
          <a:xfrm>
            <a:off x="8155641" y="4655872"/>
            <a:ext cx="786653" cy="338554"/>
          </a:xfrm>
          <a:prstGeom prst="rect">
            <a:avLst/>
          </a:prstGeom>
          <a:noFill/>
        </p:spPr>
        <p:txBody>
          <a:bodyPr wrap="square" rtlCol="0">
            <a:spAutoFit/>
          </a:bodyPr>
          <a:lstStyle/>
          <a:p>
            <a:r>
              <a:rPr lang="de-DE" sz="1600" dirty="0">
                <a:solidFill>
                  <a:srgbClr val="1F2126"/>
                </a:solidFill>
              </a:rPr>
              <a:t>-</a:t>
            </a:r>
            <a:fld id="{83AE4949-827F-45F4-BE9C-09CD89F9EB62}" type="slidenum">
              <a:rPr lang="de-DE" sz="1600" smtClean="0">
                <a:solidFill>
                  <a:srgbClr val="1F2126"/>
                </a:solidFill>
              </a:rPr>
              <a:t>‹#›</a:t>
            </a:fld>
            <a:r>
              <a:rPr lang="de-DE" sz="1600" dirty="0">
                <a:solidFill>
                  <a:srgbClr val="1F2126"/>
                </a:solidFill>
              </a:rPr>
              <a:t>-</a:t>
            </a:r>
            <a:endParaRPr lang="en-GB" sz="1600" dirty="0">
              <a:solidFill>
                <a:srgbClr val="1F2126"/>
              </a:solidFill>
            </a:endParaRPr>
          </a:p>
        </p:txBody>
      </p:sp>
      <p:pic>
        <p:nvPicPr>
          <p:cNvPr id="8" name="Picture 15">
            <a:extLst>
              <a:ext uri="{FF2B5EF4-FFF2-40B4-BE49-F238E27FC236}">
                <a16:creationId xmlns:a16="http://schemas.microsoft.com/office/drawing/2014/main" id="{CDD55FED-D7A8-4AC2-9106-1F47479145E0}"/>
              </a:ext>
            </a:extLst>
          </p:cNvPr>
          <p:cNvPicPr>
            <a:picLocks noChangeAspect="1"/>
          </p:cNvPicPr>
          <p:nvPr userDrawn="1"/>
        </p:nvPicPr>
        <p:blipFill>
          <a:blip r:embed="rId10"/>
          <a:srcRect/>
          <a:stretch/>
        </p:blipFill>
        <p:spPr>
          <a:xfrm>
            <a:off x="6807458" y="36752"/>
            <a:ext cx="2070292" cy="474357"/>
          </a:xfrm>
          <a:prstGeom prst="rect">
            <a:avLst/>
          </a:prstGeom>
        </p:spPr>
      </p:pic>
      <p:pic>
        <p:nvPicPr>
          <p:cNvPr id="10" name="Picture 17" descr="Text&#10;&#10;Description automatically generated with medium confidence">
            <a:extLst>
              <a:ext uri="{FF2B5EF4-FFF2-40B4-BE49-F238E27FC236}">
                <a16:creationId xmlns:a16="http://schemas.microsoft.com/office/drawing/2014/main" id="{F689D618-57A4-4609-A444-63737BBCAE0A}"/>
              </a:ext>
            </a:extLst>
          </p:cNvPr>
          <p:cNvPicPr>
            <a:picLocks noChangeAspect="1"/>
          </p:cNvPicPr>
          <p:nvPr userDrawn="1"/>
        </p:nvPicPr>
        <p:blipFill>
          <a:blip r:embed="rId11"/>
          <a:stretch>
            <a:fillRect/>
          </a:stretch>
        </p:blipFill>
        <p:spPr>
          <a:xfrm>
            <a:off x="266250" y="71894"/>
            <a:ext cx="1778558" cy="373131"/>
          </a:xfrm>
          <a:prstGeom prst="rect">
            <a:avLst/>
          </a:prstGeom>
        </p:spPr>
      </p:pic>
      <p:sp>
        <p:nvSpPr>
          <p:cNvPr id="11" name="TextBox 19">
            <a:extLst>
              <a:ext uri="{FF2B5EF4-FFF2-40B4-BE49-F238E27FC236}">
                <a16:creationId xmlns:a16="http://schemas.microsoft.com/office/drawing/2014/main" id="{A7980B84-B7AD-408E-979D-4DBE9CDC451C}"/>
              </a:ext>
            </a:extLst>
          </p:cNvPr>
          <p:cNvSpPr txBox="1"/>
          <p:nvPr userDrawn="1"/>
        </p:nvSpPr>
        <p:spPr>
          <a:xfrm>
            <a:off x="1887416" y="4655872"/>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12" name="Grafik 11">
            <a:extLst>
              <a:ext uri="{FF2B5EF4-FFF2-40B4-BE49-F238E27FC236}">
                <a16:creationId xmlns:a16="http://schemas.microsoft.com/office/drawing/2014/main" id="{98D67078-DB48-4C81-9461-6B526271E3AB}"/>
              </a:ext>
            </a:extLst>
          </p:cNvPr>
          <p:cNvPicPr>
            <a:picLocks noChangeAspect="1"/>
          </p:cNvPicPr>
          <p:nvPr userDrawn="1"/>
        </p:nvPicPr>
        <p:blipFill>
          <a:blip r:embed="rId12"/>
          <a:stretch>
            <a:fillRect/>
          </a:stretch>
        </p:blipFill>
        <p:spPr>
          <a:xfrm>
            <a:off x="201706" y="4667252"/>
            <a:ext cx="838200" cy="295275"/>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7" r:id="rId4"/>
    <p:sldLayoutId id="2147483659" r:id="rId5"/>
    <p:sldLayoutId id="2147483660" r:id="rId6"/>
    <p:sldLayoutId id="2147483662" r:id="rId7"/>
    <p:sldLayoutId id="214748366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coe.int/en/web/lang-migrants/formal-non-formal-and-informal-learn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valamis.com/hub/lifelong-learn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valamis.com/hub/lifelong-learn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DekAMet0qA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ilo.org/wcmsp5/groups/public/---ed_emp/---ifp_skills/documents/publication/wcms_532417.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reepik.com/free-photo/stylish-blonde-wrinkled-woman-thinks-deeply-about-something-holds-chin-wears-spectacles-knitted-orange-sweater_14269271.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skillsandeducationgroup.co.uk/transversal-skills-what-are-they-and-why-are-they-so-importa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1EAD-B0AB-43FE-8897-46C0A002121B}"/>
              </a:ext>
            </a:extLst>
          </p:cNvPr>
          <p:cNvSpPr txBox="1">
            <a:spLocks/>
          </p:cNvSpPr>
          <p:nvPr/>
        </p:nvSpPr>
        <p:spPr>
          <a:xfrm>
            <a:off x="0" y="2984444"/>
            <a:ext cx="9143999" cy="13674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Montserrat"/>
              <a:buNone/>
              <a:defRPr sz="3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2pPr>
            <a:lvl3pPr marR="0" lvl="2"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3pPr>
            <a:lvl4pPr marR="0" lvl="3"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4pPr>
            <a:lvl5pPr marR="0" lvl="4"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5pPr>
            <a:lvl6pPr marR="0" lvl="5"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6pPr>
            <a:lvl7pPr marR="0" lvl="6"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7pPr>
            <a:lvl8pPr marR="0" lvl="7"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8pPr>
            <a:lvl9pPr marR="0" lvl="8"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9pPr>
          </a:lstStyle>
          <a:p>
            <a:pPr algn="ctr"/>
            <a:r>
              <a:rPr lang="en-US" sz="2400" dirty="0">
                <a:solidFill>
                  <a:srgbClr val="1F2126"/>
                </a:solidFill>
              </a:rPr>
              <a:t>In-Service Training Programme</a:t>
            </a:r>
            <a:br>
              <a:rPr lang="en-US" sz="2400" dirty="0">
                <a:solidFill>
                  <a:srgbClr val="1F2126"/>
                </a:solidFill>
              </a:rPr>
            </a:br>
            <a:r>
              <a:rPr lang="en-US" sz="2400" dirty="0">
                <a:solidFill>
                  <a:srgbClr val="1F2126"/>
                </a:solidFill>
              </a:rPr>
              <a:t>and Toolkit for Validation of Skills</a:t>
            </a:r>
            <a:br>
              <a:rPr lang="en-US" sz="2400" b="0" dirty="0">
                <a:solidFill>
                  <a:srgbClr val="1F2126"/>
                </a:solidFill>
              </a:rPr>
            </a:br>
            <a:br>
              <a:rPr lang="en-US" sz="1000" b="0" dirty="0">
                <a:solidFill>
                  <a:srgbClr val="1F2126"/>
                </a:solidFill>
              </a:rPr>
            </a:br>
            <a:r>
              <a:rPr lang="en-US" sz="2000" dirty="0">
                <a:solidFill>
                  <a:srgbClr val="1F2126"/>
                </a:solidFill>
              </a:rPr>
              <a:t>Part B: models for the identification, recognition </a:t>
            </a:r>
          </a:p>
          <a:p>
            <a:pPr algn="ctr"/>
            <a:r>
              <a:rPr lang="en-US" sz="2000" dirty="0">
                <a:solidFill>
                  <a:srgbClr val="1F2126"/>
                </a:solidFill>
              </a:rPr>
              <a:t>and communication of transversal skills</a:t>
            </a:r>
            <a:br>
              <a:rPr lang="en-US" sz="2000" dirty="0">
                <a:solidFill>
                  <a:srgbClr val="1F2126"/>
                </a:solidFill>
              </a:rPr>
            </a:br>
            <a:r>
              <a:rPr lang="en-US" sz="2000" dirty="0">
                <a:solidFill>
                  <a:srgbClr val="1F2126"/>
                </a:solidFill>
              </a:rPr>
              <a:t> </a:t>
            </a:r>
            <a:r>
              <a:rPr lang="en-US" sz="2200" dirty="0">
                <a:solidFill>
                  <a:schemeClr val="tx1"/>
                </a:solidFill>
              </a:rPr>
              <a:t>Module A: Models for the identification of transversal skills</a:t>
            </a:r>
            <a:endParaRPr lang="en-IE" sz="2200" dirty="0">
              <a:solidFill>
                <a:schemeClr val="tx1"/>
              </a:solidFill>
            </a:endParaRPr>
          </a:p>
        </p:txBody>
      </p:sp>
      <p:pic>
        <p:nvPicPr>
          <p:cNvPr id="3" name="Picture 2">
            <a:extLst>
              <a:ext uri="{FF2B5EF4-FFF2-40B4-BE49-F238E27FC236}">
                <a16:creationId xmlns:a16="http://schemas.microsoft.com/office/drawing/2014/main" id="{66AD6F01-BBF9-4D92-922D-26E3E81D5775}"/>
              </a:ext>
            </a:extLst>
          </p:cNvPr>
          <p:cNvPicPr>
            <a:picLocks noChangeAspect="1"/>
          </p:cNvPicPr>
          <p:nvPr/>
        </p:nvPicPr>
        <p:blipFill>
          <a:blip r:embed="rId2"/>
          <a:srcRect/>
          <a:stretch/>
        </p:blipFill>
        <p:spPr>
          <a:xfrm>
            <a:off x="1587896" y="1070218"/>
            <a:ext cx="5968208" cy="1367470"/>
          </a:xfrm>
          <a:prstGeom prst="rect">
            <a:avLst/>
          </a:prstGeom>
        </p:spPr>
      </p:pic>
    </p:spTree>
    <p:extLst>
      <p:ext uri="{BB962C8B-B14F-4D97-AF65-F5344CB8AC3E}">
        <p14:creationId xmlns:p14="http://schemas.microsoft.com/office/powerpoint/2010/main" val="234568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4141" y="1667781"/>
            <a:ext cx="7695718"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A2:</a:t>
            </a:r>
            <a:br>
              <a:rPr lang="en-GB" sz="4000" dirty="0">
                <a:solidFill>
                  <a:schemeClr val="bg1"/>
                </a:solidFill>
              </a:rPr>
            </a:br>
            <a:r>
              <a:rPr lang="en-GB" sz="4000" dirty="0">
                <a:solidFill>
                  <a:schemeClr val="bg1"/>
                </a:solidFill>
              </a:rPr>
              <a:t>The </a:t>
            </a:r>
            <a:r>
              <a:rPr lang="en-US" sz="4000" dirty="0">
                <a:solidFill>
                  <a:schemeClr val="bg1"/>
                </a:solidFill>
              </a:rPr>
              <a:t>difference between </a:t>
            </a:r>
            <a:r>
              <a:rPr lang="en-US" sz="4000" dirty="0">
                <a:solidFill>
                  <a:srgbClr val="FFFF00"/>
                </a:solidFill>
              </a:rPr>
              <a:t>formal, non-formal and informal skills development contexts</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58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a:solidFill>
                  <a:schemeClr val="bg1"/>
                </a:solidFill>
              </a:rPr>
              <a:t>The </a:t>
            </a:r>
            <a:r>
              <a:rPr lang="en-US" sz="1600" b="1" dirty="0">
                <a:solidFill>
                  <a:schemeClr val="bg1"/>
                </a:solidFill>
              </a:rPr>
              <a:t>difference </a:t>
            </a:r>
            <a:r>
              <a:rPr lang="en-US" b="1" dirty="0">
                <a:solidFill>
                  <a:schemeClr val="bg1"/>
                </a:solidFill>
              </a:rPr>
              <a:t>between</a:t>
            </a:r>
            <a:r>
              <a:rPr lang="en-US" sz="1600" b="1" dirty="0">
                <a:solidFill>
                  <a:schemeClr val="bg1"/>
                </a:solidFill>
              </a:rPr>
              <a:t> </a:t>
            </a:r>
            <a:r>
              <a:rPr lang="en-US" sz="1600" b="1" dirty="0">
                <a:solidFill>
                  <a:srgbClr val="FFFF00"/>
                </a:solidFill>
              </a:rPr>
              <a:t>formal, non-formal and informal skills development contexts</a:t>
            </a:r>
          </a:p>
          <a:p>
            <a:pPr algn="l"/>
            <a:r>
              <a:rPr lang="en-US" sz="1600" b="1" dirty="0">
                <a:solidFill>
                  <a:srgbClr val="FFFF00"/>
                </a:solidFill>
              </a:rPr>
              <a:t> </a:t>
            </a:r>
            <a:r>
              <a:rPr lang="en-IE" b="1" dirty="0"/>
              <a:t> </a:t>
            </a:r>
            <a:endParaRPr lang="en-GB" b="1" dirty="0"/>
          </a:p>
          <a:p>
            <a:pPr algn="l"/>
            <a:r>
              <a:rPr lang="en-US" dirty="0">
                <a:solidFill>
                  <a:schemeClr val="bg1"/>
                </a:solidFill>
              </a:rPr>
              <a:t>Formal, non-formal, and informal skills development contexts differ in their structure, objectives, and approach to learning. While formal education provides structured learning and recognised qualifications, non-formal education offers targeted learning activities outside of formal institutions, and informal learning occurs through everyday experiences and interactions. </a:t>
            </a:r>
          </a:p>
          <a:p>
            <a:pPr algn="l"/>
            <a:endParaRPr lang="en-US" dirty="0">
              <a:solidFill>
                <a:schemeClr val="bg1"/>
              </a:solidFill>
            </a:endParaRPr>
          </a:p>
          <a:p>
            <a:pPr algn="l"/>
            <a:r>
              <a:rPr lang="en-US" dirty="0">
                <a:solidFill>
                  <a:schemeClr val="bg1"/>
                </a:solidFill>
              </a:rPr>
              <a:t>Next, the three skills development contexts are presented in detail.</a:t>
            </a:r>
          </a:p>
          <a:p>
            <a:pPr algn="l"/>
            <a:endParaRPr lang="en-GB" dirty="0"/>
          </a:p>
          <a:p>
            <a:pPr algn="l"/>
            <a:r>
              <a:rPr lang="de-DE" sz="1200" dirty="0">
                <a:solidFill>
                  <a:srgbClr val="FF0000"/>
                </a:solidFill>
                <a:hlinkClick r:id="rId3"/>
              </a:rPr>
              <a:t>www.coe.int/en/web/lang-migrants/formal-non-formal-and-informal-learning</a:t>
            </a:r>
            <a:r>
              <a:rPr lang="de-DE" sz="1200" dirty="0">
                <a:solidFill>
                  <a:srgbClr val="FF0000"/>
                </a:solidFill>
              </a:rPr>
              <a:t> </a:t>
            </a:r>
            <a:endParaRPr lang="en-GB" sz="1200" dirty="0">
              <a:solidFill>
                <a:srgbClr val="FF00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82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a:solidFill>
                  <a:schemeClr val="bg1"/>
                </a:solidFill>
              </a:rPr>
              <a:t>The </a:t>
            </a:r>
            <a:r>
              <a:rPr lang="en-US" sz="1600" b="1" dirty="0">
                <a:solidFill>
                  <a:schemeClr val="bg1"/>
                </a:solidFill>
              </a:rPr>
              <a:t>difference </a:t>
            </a:r>
            <a:r>
              <a:rPr lang="en-US" b="1" dirty="0">
                <a:solidFill>
                  <a:schemeClr val="bg1"/>
                </a:solidFill>
              </a:rPr>
              <a:t>between</a:t>
            </a:r>
            <a:r>
              <a:rPr lang="en-US" sz="1600" b="1" dirty="0">
                <a:solidFill>
                  <a:schemeClr val="bg1"/>
                </a:solidFill>
              </a:rPr>
              <a:t> </a:t>
            </a:r>
            <a:r>
              <a:rPr lang="en-US" sz="1600" b="1" dirty="0">
                <a:solidFill>
                  <a:srgbClr val="FFFF00"/>
                </a:solidFill>
              </a:rPr>
              <a:t>formal, non-formal and informal skills development contexts</a:t>
            </a:r>
          </a:p>
          <a:p>
            <a:pPr algn="l"/>
            <a:r>
              <a:rPr lang="en-US" sz="1600" b="1" dirty="0">
                <a:solidFill>
                  <a:schemeClr val="bg1"/>
                </a:solidFill>
              </a:rPr>
              <a:t> </a:t>
            </a:r>
            <a:r>
              <a:rPr lang="en-IE" b="1" dirty="0">
                <a:solidFill>
                  <a:schemeClr val="bg1"/>
                </a:solidFill>
              </a:rPr>
              <a:t> </a:t>
            </a:r>
            <a:endParaRPr lang="en-GB" b="1" dirty="0">
              <a:solidFill>
                <a:schemeClr val="bg1"/>
              </a:solidFill>
            </a:endParaRPr>
          </a:p>
          <a:p>
            <a:pPr algn="l"/>
            <a:r>
              <a:rPr lang="en-US" b="1" dirty="0">
                <a:solidFill>
                  <a:srgbClr val="FFFF00"/>
                </a:solidFill>
              </a:rPr>
              <a:t>Formal</a:t>
            </a:r>
            <a:r>
              <a:rPr lang="en-US" dirty="0">
                <a:solidFill>
                  <a:schemeClr val="bg1"/>
                </a:solidFill>
              </a:rPr>
              <a:t> skills development refers to structured and institutionalised learning that takes place in formal educational settings such as schools, universities, and vocational training institutions. These programmes often lead to recognised qualifications or certifications and follow a curriculum with a set of learning outcomes.</a:t>
            </a:r>
            <a:endParaRPr lang="en-IE" dirty="0">
              <a:solidFill>
                <a:schemeClr val="bg1"/>
              </a:solidFill>
            </a:endParaRPr>
          </a:p>
          <a:p>
            <a:pPr algn="l"/>
            <a:endParaRPr lang="en-IE"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92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a:solidFill>
                  <a:schemeClr val="bg1"/>
                </a:solidFill>
              </a:rPr>
              <a:t>The </a:t>
            </a:r>
            <a:r>
              <a:rPr lang="en-US" sz="1600" b="1" dirty="0">
                <a:solidFill>
                  <a:schemeClr val="bg1"/>
                </a:solidFill>
              </a:rPr>
              <a:t>difference </a:t>
            </a:r>
            <a:r>
              <a:rPr lang="en-US" b="1" dirty="0">
                <a:solidFill>
                  <a:schemeClr val="bg1"/>
                </a:solidFill>
              </a:rPr>
              <a:t>between</a:t>
            </a:r>
            <a:r>
              <a:rPr lang="en-US" sz="1600" b="1" dirty="0">
                <a:solidFill>
                  <a:schemeClr val="bg1"/>
                </a:solidFill>
              </a:rPr>
              <a:t> </a:t>
            </a:r>
            <a:r>
              <a:rPr lang="en-US" sz="1600" b="1" dirty="0">
                <a:solidFill>
                  <a:srgbClr val="FFFF00"/>
                </a:solidFill>
              </a:rPr>
              <a:t>formal, non-formal and informal skills development contexts</a:t>
            </a:r>
          </a:p>
          <a:p>
            <a:pPr algn="l"/>
            <a:r>
              <a:rPr lang="en-US" sz="1600" b="1" dirty="0">
                <a:solidFill>
                  <a:srgbClr val="FFFF00"/>
                </a:solidFill>
              </a:rPr>
              <a:t> </a:t>
            </a:r>
            <a:r>
              <a:rPr lang="en-IE" b="1" dirty="0"/>
              <a:t> </a:t>
            </a:r>
            <a:endParaRPr lang="en-GB" b="1" dirty="0"/>
          </a:p>
          <a:p>
            <a:pPr algn="l"/>
            <a:r>
              <a:rPr lang="en-US" b="1" dirty="0">
                <a:solidFill>
                  <a:srgbClr val="FFFF00"/>
                </a:solidFill>
              </a:rPr>
              <a:t>Non-formal </a:t>
            </a:r>
            <a:r>
              <a:rPr lang="en-US" dirty="0">
                <a:solidFill>
                  <a:schemeClr val="bg1"/>
                </a:solidFill>
              </a:rPr>
              <a:t>skills development, refers to structured learning activities that take place outside of formal educational institutions. These may include training programmes, workshops, and other organised learning activities that are designed to develop specific skills. Non-formal education does not necessarily lead to a formal qualification, but it may provide recognition of skills gained through a certificate or other documentation.</a:t>
            </a:r>
            <a:endParaRPr lang="en-IE"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5331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a:solidFill>
                  <a:schemeClr val="bg1"/>
                </a:solidFill>
              </a:rPr>
              <a:t>The </a:t>
            </a:r>
            <a:r>
              <a:rPr lang="en-US" sz="1600" b="1" dirty="0">
                <a:solidFill>
                  <a:schemeClr val="bg1"/>
                </a:solidFill>
              </a:rPr>
              <a:t>difference </a:t>
            </a:r>
            <a:r>
              <a:rPr lang="en-US" b="1" dirty="0">
                <a:solidFill>
                  <a:schemeClr val="bg1"/>
                </a:solidFill>
              </a:rPr>
              <a:t>between</a:t>
            </a:r>
            <a:r>
              <a:rPr lang="en-US" sz="1600" b="1" dirty="0">
                <a:solidFill>
                  <a:schemeClr val="bg1"/>
                </a:solidFill>
              </a:rPr>
              <a:t> </a:t>
            </a:r>
            <a:r>
              <a:rPr lang="en-US" sz="1600" b="1" dirty="0">
                <a:solidFill>
                  <a:srgbClr val="FFFF00"/>
                </a:solidFill>
              </a:rPr>
              <a:t>formal, non-formal and informal skills development contexts</a:t>
            </a:r>
          </a:p>
          <a:p>
            <a:pPr algn="l"/>
            <a:r>
              <a:rPr lang="en-US" sz="1600" b="1" dirty="0">
                <a:solidFill>
                  <a:srgbClr val="FFFF00"/>
                </a:solidFill>
              </a:rPr>
              <a:t> </a:t>
            </a:r>
            <a:r>
              <a:rPr lang="en-IE" b="1" dirty="0"/>
              <a:t> </a:t>
            </a:r>
            <a:endParaRPr lang="en-GB" b="1" dirty="0"/>
          </a:p>
          <a:p>
            <a:pPr algn="l"/>
            <a:r>
              <a:rPr lang="en-US" b="1" dirty="0">
                <a:solidFill>
                  <a:srgbClr val="FFFF00"/>
                </a:solidFill>
              </a:rPr>
              <a:t>Informal</a:t>
            </a:r>
            <a:r>
              <a:rPr lang="en-US" dirty="0">
                <a:solidFill>
                  <a:schemeClr val="bg1"/>
                </a:solidFill>
              </a:rPr>
              <a:t> skills development refers to learning that occurs in everyday life through experiences, interactions, and observations. This type of learning is often unintentional and unstructured, and may occur in settings such as the workplace, home, or community. Informal learning is not structured around specific learning objectives or outcomes but may result in the acquisition of valuable knowledge and skills.</a:t>
            </a:r>
            <a:endParaRPr lang="en-IE" dirty="0">
              <a:solidFill>
                <a:schemeClr val="bg1"/>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638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4141" y="1667781"/>
            <a:ext cx="7695718"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A3:</a:t>
            </a:r>
            <a:br>
              <a:rPr lang="en-GB" sz="4000" dirty="0">
                <a:solidFill>
                  <a:schemeClr val="bg1"/>
                </a:solidFill>
              </a:rPr>
            </a:br>
            <a:r>
              <a:rPr lang="en-US" sz="4000" dirty="0">
                <a:solidFill>
                  <a:schemeClr val="bg1"/>
                </a:solidFill>
              </a:rPr>
              <a:t>Examples</a:t>
            </a:r>
            <a:r>
              <a:rPr lang="en-US" sz="4000" dirty="0">
                <a:solidFill>
                  <a:srgbClr val="FFFF00"/>
                </a:solidFill>
              </a:rPr>
              <a:t> </a:t>
            </a:r>
            <a:br>
              <a:rPr lang="en-US" sz="4000" dirty="0">
                <a:solidFill>
                  <a:srgbClr val="FFFF00"/>
                </a:solidFill>
              </a:rPr>
            </a:br>
            <a:r>
              <a:rPr lang="en-US" sz="4000" dirty="0">
                <a:solidFill>
                  <a:srgbClr val="FFFF00"/>
                </a:solidFill>
              </a:rPr>
              <a:t>of lifelong learning</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3041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a:solidFill>
                  <a:srgbClr val="FFFF00"/>
                </a:solidFill>
              </a:rPr>
              <a:t>Examples of lifelong learning</a:t>
            </a:r>
            <a:r>
              <a:rPr lang="en-US" sz="1600" b="1" dirty="0">
                <a:solidFill>
                  <a:srgbClr val="FFFF00"/>
                </a:solidFill>
              </a:rPr>
              <a:t> </a:t>
            </a:r>
          </a:p>
          <a:p>
            <a:pPr algn="l"/>
            <a:r>
              <a:rPr lang="en-IE" b="1" dirty="0"/>
              <a:t> </a:t>
            </a:r>
            <a:endParaRPr lang="en-GB" b="1" dirty="0"/>
          </a:p>
          <a:p>
            <a:pPr algn="l"/>
            <a:r>
              <a:rPr lang="en-US" dirty="0">
                <a:solidFill>
                  <a:schemeClr val="bg1"/>
                </a:solidFill>
              </a:rPr>
              <a:t>Lifelong learning refers to the ongoing process of acquiring competences throughout life. It can take many different forms and can occur in a variety of contexts. Any activity that involves learning, growth, and development can be considered a form of lifelong learning. To learn throughout life, it is important to stay curious, open-minded, and have a  willingness to learn.</a:t>
            </a:r>
          </a:p>
          <a:p>
            <a:pPr algn="l"/>
            <a:endParaRPr lang="en-US" dirty="0">
              <a:solidFill>
                <a:schemeClr val="bg1"/>
              </a:solidFill>
            </a:endParaRPr>
          </a:p>
          <a:p>
            <a:pPr algn="l"/>
            <a:r>
              <a:rPr lang="en-US" dirty="0">
                <a:solidFill>
                  <a:schemeClr val="bg1"/>
                </a:solidFill>
              </a:rPr>
              <a:t>Next are presented some examples of lifelong learning.</a:t>
            </a:r>
          </a:p>
          <a:p>
            <a:pPr algn="l"/>
            <a:endParaRPr lang="en-US" dirty="0">
              <a:solidFill>
                <a:schemeClr val="bg1"/>
              </a:solidFill>
            </a:endParaRPr>
          </a:p>
          <a:p>
            <a:pPr algn="l"/>
            <a:endParaRPr lang="en-US" dirty="0">
              <a:solidFill>
                <a:schemeClr val="bg1"/>
              </a:solidFill>
            </a:endParaRPr>
          </a:p>
          <a:p>
            <a:pPr algn="l"/>
            <a:endParaRPr lang="en-IE" sz="1200" dirty="0"/>
          </a:p>
          <a:p>
            <a:pPr algn="l"/>
            <a:r>
              <a:rPr lang="en-IE" sz="1200" dirty="0">
                <a:hlinkClick r:id="rId3"/>
              </a:rPr>
              <a:t>www.valamis.com/hub/lifelong-learning</a:t>
            </a:r>
            <a:r>
              <a:rPr lang="en-IE" sz="1200" dirty="0"/>
              <a:t> </a:t>
            </a:r>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997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a:solidFill>
                  <a:srgbClr val="FFFF00"/>
                </a:solidFill>
              </a:rPr>
              <a:t>Examples of lifelong learning</a:t>
            </a:r>
            <a:r>
              <a:rPr lang="en-US" sz="1600" b="1" dirty="0">
                <a:solidFill>
                  <a:srgbClr val="FFFF00"/>
                </a:solidFill>
              </a:rPr>
              <a:t> </a:t>
            </a:r>
          </a:p>
          <a:p>
            <a:pPr algn="l"/>
            <a:r>
              <a:rPr lang="en-IE" b="1" dirty="0"/>
              <a:t> </a:t>
            </a:r>
            <a:endParaRPr lang="en-GB" b="1" dirty="0"/>
          </a:p>
          <a:p>
            <a:pPr algn="l">
              <a:buFont typeface="+mj-lt"/>
              <a:buAutoNum type="arabicPeriod"/>
            </a:pPr>
            <a:r>
              <a:rPr lang="en-US" b="0" i="0" dirty="0">
                <a:solidFill>
                  <a:schemeClr val="bg1"/>
                </a:solidFill>
                <a:effectLst/>
                <a:latin typeface="Söhne"/>
              </a:rPr>
              <a:t>Enrolling in formal courses or training programmes, such as continuing training or degree programmes.</a:t>
            </a:r>
          </a:p>
          <a:p>
            <a:pPr algn="l">
              <a:buFont typeface="+mj-lt"/>
              <a:buAutoNum type="arabicPeriod"/>
            </a:pPr>
            <a:endParaRPr lang="en-US" b="0" i="0" dirty="0">
              <a:solidFill>
                <a:schemeClr val="bg1"/>
              </a:solidFill>
              <a:effectLst/>
              <a:latin typeface="Söhne"/>
            </a:endParaRPr>
          </a:p>
          <a:p>
            <a:pPr algn="l">
              <a:buFont typeface="+mj-lt"/>
              <a:buAutoNum type="arabicPeriod"/>
            </a:pPr>
            <a:r>
              <a:rPr lang="en-US" b="0" i="0" dirty="0">
                <a:solidFill>
                  <a:schemeClr val="bg1"/>
                </a:solidFill>
                <a:effectLst/>
                <a:latin typeface="Söhne"/>
              </a:rPr>
              <a:t>Participating in workshops, seminars, or conferences to develop new skills or expand knowledge in a specific area.</a:t>
            </a:r>
          </a:p>
          <a:p>
            <a:pPr algn="l">
              <a:buFont typeface="+mj-lt"/>
              <a:buAutoNum type="arabicPeriod"/>
            </a:pPr>
            <a:endParaRPr lang="en-US" b="0" i="0" dirty="0">
              <a:solidFill>
                <a:schemeClr val="bg1"/>
              </a:solidFill>
              <a:effectLst/>
              <a:latin typeface="Söhne"/>
            </a:endParaRPr>
          </a:p>
          <a:p>
            <a:pPr algn="l">
              <a:buFont typeface="+mj-lt"/>
              <a:buAutoNum type="arabicPeriod"/>
            </a:pPr>
            <a:r>
              <a:rPr lang="en-US" b="0" i="0" dirty="0">
                <a:solidFill>
                  <a:schemeClr val="bg1"/>
                </a:solidFill>
                <a:effectLst/>
                <a:latin typeface="Söhne"/>
              </a:rPr>
              <a:t>Reading books, articles, or other materials on a variety of topics.</a:t>
            </a:r>
          </a:p>
          <a:p>
            <a:pPr algn="l">
              <a:buFont typeface="+mj-lt"/>
              <a:buAutoNum type="arabicPeriod"/>
            </a:pPr>
            <a:endParaRPr lang="en-US" b="0" i="0" dirty="0">
              <a:solidFill>
                <a:schemeClr val="bg1"/>
              </a:solidFill>
              <a:effectLst/>
              <a:latin typeface="Söhne"/>
            </a:endParaRPr>
          </a:p>
          <a:p>
            <a:pPr algn="l">
              <a:buFont typeface="+mj-lt"/>
              <a:buAutoNum type="arabicPeriod"/>
            </a:pPr>
            <a:r>
              <a:rPr lang="en-US" b="0" i="0" dirty="0">
                <a:solidFill>
                  <a:schemeClr val="bg1"/>
                </a:solidFill>
                <a:effectLst/>
                <a:latin typeface="Söhne"/>
              </a:rPr>
              <a:t>Joining a professional association or organisation to network and gain new insights and perspectives</a:t>
            </a: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IE" dirty="0"/>
          </a:p>
          <a:p>
            <a:pPr algn="l"/>
            <a:r>
              <a:rPr lang="en-IE" dirty="0">
                <a:hlinkClick r:id="rId3"/>
              </a:rPr>
              <a:t>www.valamis.com/hub/lifelong-learning</a:t>
            </a:r>
            <a:r>
              <a:rPr lang="en-IE" dirty="0"/>
              <a:t> </a:t>
            </a:r>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619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a:solidFill>
                  <a:srgbClr val="FFFF00"/>
                </a:solidFill>
              </a:rPr>
              <a:t>Examples of lifelong learning</a:t>
            </a:r>
            <a:r>
              <a:rPr lang="en-US" sz="1600" b="1" dirty="0">
                <a:solidFill>
                  <a:srgbClr val="FFFF00"/>
                </a:solidFill>
              </a:rPr>
              <a:t> </a:t>
            </a:r>
          </a:p>
          <a:p>
            <a:pPr algn="l"/>
            <a:r>
              <a:rPr lang="en-IE" b="1" dirty="0"/>
              <a:t> </a:t>
            </a:r>
            <a:endParaRPr lang="en-GB" b="1" dirty="0"/>
          </a:p>
          <a:p>
            <a:pPr algn="l">
              <a:buFont typeface="+mj-lt"/>
              <a:buAutoNum type="arabicPeriod" startAt="5"/>
            </a:pPr>
            <a:r>
              <a:rPr lang="en-US" b="0" i="0" dirty="0">
                <a:solidFill>
                  <a:schemeClr val="bg1"/>
                </a:solidFill>
                <a:effectLst/>
                <a:latin typeface="Söhne"/>
              </a:rPr>
              <a:t>Volunteering or participating in community service activities to develop new skills and contribute to society.</a:t>
            </a:r>
          </a:p>
          <a:p>
            <a:pPr algn="l">
              <a:buFont typeface="+mj-lt"/>
              <a:buAutoNum type="arabicPeriod" startAt="5"/>
            </a:pPr>
            <a:endParaRPr lang="en-US" b="0" i="0" dirty="0">
              <a:solidFill>
                <a:schemeClr val="bg1"/>
              </a:solidFill>
              <a:effectLst/>
              <a:latin typeface="Söhne"/>
            </a:endParaRPr>
          </a:p>
          <a:p>
            <a:pPr algn="l">
              <a:buFont typeface="+mj-lt"/>
              <a:buAutoNum type="arabicPeriod" startAt="5"/>
            </a:pPr>
            <a:r>
              <a:rPr lang="en-US" b="0" i="0" dirty="0">
                <a:solidFill>
                  <a:schemeClr val="bg1"/>
                </a:solidFill>
                <a:effectLst/>
                <a:latin typeface="Söhne"/>
              </a:rPr>
              <a:t>Pursuing hobbies or personal interests, such as learning a new language, playing an instrument, or taking up a new sport.</a:t>
            </a:r>
          </a:p>
          <a:p>
            <a:pPr algn="l">
              <a:buFont typeface="+mj-lt"/>
              <a:buAutoNum type="arabicPeriod" startAt="5"/>
            </a:pPr>
            <a:endParaRPr lang="en-US" b="0" i="0" dirty="0">
              <a:solidFill>
                <a:schemeClr val="bg1"/>
              </a:solidFill>
              <a:effectLst/>
              <a:latin typeface="Söhne"/>
            </a:endParaRPr>
          </a:p>
          <a:p>
            <a:pPr algn="l">
              <a:buFont typeface="+mj-lt"/>
              <a:buAutoNum type="arabicPeriod" startAt="5"/>
            </a:pPr>
            <a:r>
              <a:rPr lang="en-US" b="0" i="0" dirty="0">
                <a:solidFill>
                  <a:schemeClr val="bg1"/>
                </a:solidFill>
                <a:effectLst/>
                <a:latin typeface="Söhne"/>
              </a:rPr>
              <a:t>Engaging in self-directed learning, such as through online tutorials, videos, or podcasts.</a:t>
            </a:r>
            <a:endParaRPr lang="en-US"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4593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pt-PT" sz="1600" b="1" dirty="0">
                <a:solidFill>
                  <a:srgbClr val="FFFF00"/>
                </a:solidFill>
              </a:rPr>
              <a:t>Why you need to be a lifelong learner?</a:t>
            </a:r>
            <a:endParaRPr lang="en-US" sz="1600" b="1" dirty="0">
              <a:solidFill>
                <a:srgbClr val="FFFF00"/>
              </a:solidFill>
            </a:endParaRPr>
          </a:p>
          <a:p>
            <a:pPr algn="l"/>
            <a:r>
              <a:rPr lang="en-IE" b="1" dirty="0"/>
              <a:t> </a:t>
            </a:r>
          </a:p>
          <a:p>
            <a:pPr algn="l"/>
            <a:endParaRPr lang="en-IE" b="1" dirty="0"/>
          </a:p>
          <a:p>
            <a:pPr algn="l"/>
            <a:endParaRPr lang="en-IE" b="1" dirty="0"/>
          </a:p>
          <a:p>
            <a:pPr algn="l"/>
            <a:endParaRPr lang="en-IE" b="1" dirty="0"/>
          </a:p>
          <a:p>
            <a:pPr algn="l"/>
            <a:endParaRPr lang="en-IE" b="1" dirty="0"/>
          </a:p>
          <a:p>
            <a:pPr algn="l"/>
            <a:endParaRPr lang="en-IE" b="1" dirty="0"/>
          </a:p>
          <a:p>
            <a:pPr algn="l"/>
            <a:endParaRPr lang="en-IE" b="1" dirty="0"/>
          </a:p>
          <a:p>
            <a:pPr algn="l"/>
            <a:endParaRPr lang="en-IE" b="1" dirty="0"/>
          </a:p>
          <a:p>
            <a:pPr algn="l"/>
            <a:endParaRPr lang="en-IE" b="1" dirty="0"/>
          </a:p>
          <a:p>
            <a:pPr algn="l"/>
            <a:endParaRPr lang="en-IE" dirty="0"/>
          </a:p>
          <a:p>
            <a:pPr algn="l"/>
            <a:endParaRPr lang="en-IE" dirty="0"/>
          </a:p>
          <a:p>
            <a:pPr algn="l"/>
            <a:r>
              <a:rPr lang="en-GB" sz="1200" dirty="0">
                <a:hlinkClick r:id="rId3"/>
              </a:rPr>
              <a:t>www.youtube.com/watch?v=DekAMet0qA8</a:t>
            </a:r>
            <a:r>
              <a:rPr lang="en-IE" sz="1200" dirty="0"/>
              <a:t> </a:t>
            </a:r>
            <a:endParaRPr lang="en-GB" sz="1200"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m 2">
            <a:hlinkClick r:id="rId3"/>
            <a:extLst>
              <a:ext uri="{FF2B5EF4-FFF2-40B4-BE49-F238E27FC236}">
                <a16:creationId xmlns:a16="http://schemas.microsoft.com/office/drawing/2014/main" id="{7FD2021C-48D4-EC6C-056E-BCB94FCC5FBC}"/>
              </a:ext>
            </a:extLst>
          </p:cNvPr>
          <p:cNvPicPr>
            <a:picLocks noChangeAspect="1"/>
          </p:cNvPicPr>
          <p:nvPr/>
        </p:nvPicPr>
        <p:blipFill>
          <a:blip r:embed="rId4"/>
          <a:stretch>
            <a:fillRect/>
          </a:stretch>
        </p:blipFill>
        <p:spPr>
          <a:xfrm>
            <a:off x="2091215" y="1532835"/>
            <a:ext cx="4483970" cy="2565032"/>
          </a:xfrm>
          <a:prstGeom prst="rect">
            <a:avLst/>
          </a:prstGeom>
        </p:spPr>
      </p:pic>
    </p:spTree>
    <p:extLst>
      <p:ext uri="{BB962C8B-B14F-4D97-AF65-F5344CB8AC3E}">
        <p14:creationId xmlns:p14="http://schemas.microsoft.com/office/powerpoint/2010/main" val="330386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0" scaled="0"/>
        </a:gradFill>
        <a:effectLst/>
      </p:bgPr>
    </p:bg>
    <p:spTree>
      <p:nvGrpSpPr>
        <p:cNvPr id="1" name="Shape 226"/>
        <p:cNvGrpSpPr/>
        <p:nvPr/>
      </p:nvGrpSpPr>
      <p:grpSpPr>
        <a:xfrm>
          <a:off x="0" y="0"/>
          <a:ext cx="0" cy="0"/>
          <a:chOff x="0" y="0"/>
          <a:chExt cx="0" cy="0"/>
        </a:xfrm>
      </p:grpSpPr>
      <p:sp>
        <p:nvSpPr>
          <p:cNvPr id="228" name="Google Shape;228;p32"/>
          <p:cNvSpPr txBox="1">
            <a:spLocks noGrp="1"/>
          </p:cNvSpPr>
          <p:nvPr>
            <p:ph type="title"/>
          </p:nvPr>
        </p:nvSpPr>
        <p:spPr>
          <a:xfrm>
            <a:off x="1560825" y="1587425"/>
            <a:ext cx="2164505" cy="421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1800" dirty="0"/>
              <a:t>Introduction</a:t>
            </a:r>
            <a:endParaRPr sz="1800" dirty="0"/>
          </a:p>
        </p:txBody>
      </p:sp>
      <p:sp>
        <p:nvSpPr>
          <p:cNvPr id="230" name="Google Shape;230;p32"/>
          <p:cNvSpPr txBox="1">
            <a:spLocks noGrp="1"/>
          </p:cNvSpPr>
          <p:nvPr>
            <p:ph type="title" idx="2"/>
          </p:nvPr>
        </p:nvSpPr>
        <p:spPr>
          <a:xfrm>
            <a:off x="4359599" y="1710971"/>
            <a:ext cx="3450261" cy="414665"/>
          </a:xfrm>
          <a:prstGeom prst="rect">
            <a:avLst/>
          </a:prstGeom>
        </p:spPr>
        <p:txBody>
          <a:bodyPr spcFirstLastPara="1" wrap="square" lIns="0" tIns="0" rIns="0" bIns="0" anchor="ctr" anchorCtr="0">
            <a:noAutofit/>
          </a:bodyPr>
          <a:lstStyle/>
          <a:p>
            <a:r>
              <a:rPr lang="de-DE" dirty="0"/>
              <a:t>About the topic </a:t>
            </a:r>
            <a:br>
              <a:rPr lang="de-DE" dirty="0"/>
            </a:br>
            <a:r>
              <a:rPr lang="en-US" dirty="0">
                <a:solidFill>
                  <a:srgbClr val="FFFF00"/>
                </a:solidFill>
              </a:rPr>
              <a:t>Models for the identification of transversal skills</a:t>
            </a:r>
            <a:endParaRPr dirty="0"/>
          </a:p>
        </p:txBody>
      </p:sp>
      <p:sp>
        <p:nvSpPr>
          <p:cNvPr id="246" name="Google Shape;246;p32"/>
          <p:cNvSpPr txBox="1">
            <a:spLocks noGrp="1"/>
          </p:cNvSpPr>
          <p:nvPr>
            <p:ph type="title" idx="8"/>
          </p:nvPr>
        </p:nvSpPr>
        <p:spPr>
          <a:xfrm>
            <a:off x="628592" y="1363904"/>
            <a:ext cx="1028700" cy="55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A</a:t>
            </a:r>
            <a:endParaRPr dirty="0"/>
          </a:p>
        </p:txBody>
      </p:sp>
      <p:sp>
        <p:nvSpPr>
          <p:cNvPr id="247" name="Google Shape;247;p32"/>
          <p:cNvSpPr txBox="1">
            <a:spLocks noGrp="1"/>
          </p:cNvSpPr>
          <p:nvPr>
            <p:ph type="title" idx="9"/>
          </p:nvPr>
        </p:nvSpPr>
        <p:spPr>
          <a:xfrm>
            <a:off x="0" y="2143222"/>
            <a:ext cx="1028700" cy="554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dirty="0"/>
              <a:t>B</a:t>
            </a:r>
            <a:endParaRPr dirty="0"/>
          </a:p>
        </p:txBody>
      </p:sp>
      <p:cxnSp>
        <p:nvCxnSpPr>
          <p:cNvPr id="236" name="Google Shape;236;p32"/>
          <p:cNvCxnSpPr/>
          <p:nvPr/>
        </p:nvCxnSpPr>
        <p:spPr>
          <a:xfrm rot="10800000">
            <a:off x="720000" y="2697622"/>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38" name="Google Shape;238;p32"/>
          <p:cNvCxnSpPr/>
          <p:nvPr/>
        </p:nvCxnSpPr>
        <p:spPr>
          <a:xfrm rot="10800000">
            <a:off x="720000" y="1892060"/>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40" name="Google Shape;240;p32"/>
          <p:cNvCxnSpPr>
            <a:cxnSpLocks/>
          </p:cNvCxnSpPr>
          <p:nvPr/>
        </p:nvCxnSpPr>
        <p:spPr>
          <a:xfrm>
            <a:off x="657614" y="1287444"/>
            <a:ext cx="0" cy="2662820"/>
          </a:xfrm>
          <a:prstGeom prst="straightConnector1">
            <a:avLst/>
          </a:prstGeom>
          <a:noFill/>
          <a:ln w="19050" cap="flat" cmpd="sng">
            <a:solidFill>
              <a:schemeClr val="lt1"/>
            </a:solidFill>
            <a:prstDash val="solid"/>
            <a:round/>
            <a:headEnd type="none" w="med" len="med"/>
            <a:tailEnd type="none" w="med" len="med"/>
          </a:ln>
        </p:spPr>
      </p:cxnSp>
      <p:sp>
        <p:nvSpPr>
          <p:cNvPr id="33" name="Google Shape;228;p32">
            <a:extLst>
              <a:ext uri="{FF2B5EF4-FFF2-40B4-BE49-F238E27FC236}">
                <a16:creationId xmlns:a16="http://schemas.microsoft.com/office/drawing/2014/main" id="{D48773A4-A640-42C3-A73F-58EC066A2BBE}"/>
              </a:ext>
            </a:extLst>
          </p:cNvPr>
          <p:cNvSpPr txBox="1">
            <a:spLocks/>
          </p:cNvSpPr>
          <p:nvPr/>
        </p:nvSpPr>
        <p:spPr>
          <a:xfrm>
            <a:off x="1537949" y="2364694"/>
            <a:ext cx="2187378" cy="421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en-GB" sz="1800" dirty="0"/>
              <a:t>Training phase </a:t>
            </a:r>
          </a:p>
        </p:txBody>
      </p:sp>
      <p:sp>
        <p:nvSpPr>
          <p:cNvPr id="34" name="Google Shape;230;p32">
            <a:extLst>
              <a:ext uri="{FF2B5EF4-FFF2-40B4-BE49-F238E27FC236}">
                <a16:creationId xmlns:a16="http://schemas.microsoft.com/office/drawing/2014/main" id="{49137F48-784B-42AB-90A2-5632C077AB5A}"/>
              </a:ext>
            </a:extLst>
          </p:cNvPr>
          <p:cNvSpPr txBox="1">
            <a:spLocks/>
          </p:cNvSpPr>
          <p:nvPr/>
        </p:nvSpPr>
        <p:spPr>
          <a:xfrm>
            <a:off x="4373154" y="2571750"/>
            <a:ext cx="3436699" cy="41466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de-DE" dirty="0"/>
              <a:t>Group work</a:t>
            </a:r>
            <a:br>
              <a:rPr lang="de-DE" dirty="0"/>
            </a:br>
            <a:r>
              <a:rPr lang="en-US" dirty="0">
                <a:solidFill>
                  <a:srgbClr val="FFFF00"/>
                </a:solidFill>
              </a:rPr>
              <a:t>Evaluating the profile of candidates to skills recognition processes</a:t>
            </a:r>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4141" y="1667781"/>
            <a:ext cx="7695718"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A4:</a:t>
            </a:r>
            <a:br>
              <a:rPr lang="en-GB" sz="4000" dirty="0">
                <a:solidFill>
                  <a:schemeClr val="bg1"/>
                </a:solidFill>
              </a:rPr>
            </a:br>
            <a:r>
              <a:rPr lang="en-US" sz="4000" dirty="0">
                <a:solidFill>
                  <a:schemeClr val="bg1"/>
                </a:solidFill>
              </a:rPr>
              <a:t>Identifying acquired </a:t>
            </a:r>
            <a:br>
              <a:rPr lang="en-US" sz="4000" dirty="0">
                <a:solidFill>
                  <a:schemeClr val="bg1"/>
                </a:solidFill>
              </a:rPr>
            </a:br>
            <a:r>
              <a:rPr lang="en-US" sz="4000" dirty="0">
                <a:solidFill>
                  <a:srgbClr val="FFFF00"/>
                </a:solidFill>
              </a:rPr>
              <a:t>school and professional transversal skills through documentation</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2313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chemeClr val="bg1"/>
                </a:solidFill>
              </a:rPr>
              <a:t>Identifying acquired </a:t>
            </a:r>
            <a:r>
              <a:rPr lang="en-US" sz="1600" b="1" dirty="0">
                <a:solidFill>
                  <a:srgbClr val="FFFF00"/>
                </a:solidFill>
              </a:rPr>
              <a:t>school and professional transversal skills through documentation</a:t>
            </a:r>
            <a:r>
              <a:rPr lang="en-IE" b="1" dirty="0"/>
              <a:t> </a:t>
            </a:r>
          </a:p>
          <a:p>
            <a:pPr algn="l"/>
            <a:endParaRPr lang="en-GB" b="1" dirty="0"/>
          </a:p>
          <a:p>
            <a:pPr algn="l"/>
            <a:r>
              <a:rPr lang="en-US" dirty="0">
                <a:solidFill>
                  <a:schemeClr val="bg1"/>
                </a:solidFill>
              </a:rPr>
              <a:t>Acquired educational and professional transversal skills can be identified through a variety of documents such as resumes, cover letters, job descriptions, performance evaluations, academic transcripts, and certificates of achievement.</a:t>
            </a:r>
          </a:p>
          <a:p>
            <a:pPr algn="l"/>
            <a:endParaRPr lang="en-US" dirty="0">
              <a:solidFill>
                <a:schemeClr val="bg1"/>
              </a:solidFill>
            </a:endParaRPr>
          </a:p>
          <a:p>
            <a:pPr algn="l"/>
            <a:r>
              <a:rPr lang="en-US" dirty="0">
                <a:solidFill>
                  <a:schemeClr val="bg1"/>
                </a:solidFill>
              </a:rPr>
              <a:t>Next, we present some tips on how to identify acquired school and professional transversal skills through documentation.</a:t>
            </a:r>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3745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chemeClr val="bg1"/>
                </a:solidFill>
              </a:rPr>
              <a:t>Identifying acquired </a:t>
            </a:r>
            <a:r>
              <a:rPr lang="en-US" sz="1600" b="1" dirty="0">
                <a:solidFill>
                  <a:srgbClr val="FFFF00"/>
                </a:solidFill>
              </a:rPr>
              <a:t>school and professional transversal skills through documentation</a:t>
            </a:r>
            <a:r>
              <a:rPr lang="en-IE" b="1" dirty="0"/>
              <a:t> </a:t>
            </a:r>
          </a:p>
          <a:p>
            <a:pPr algn="l"/>
            <a:r>
              <a:rPr lang="en-IE" b="1" dirty="0"/>
              <a:t> </a:t>
            </a:r>
            <a:endParaRPr lang="en-US" b="0" i="0" dirty="0">
              <a:solidFill>
                <a:schemeClr val="bg1"/>
              </a:solidFill>
              <a:effectLst/>
              <a:latin typeface="Söhne"/>
            </a:endParaRPr>
          </a:p>
          <a:p>
            <a:pPr algn="l">
              <a:buFont typeface="+mj-lt"/>
              <a:buAutoNum type="arabicPeriod"/>
            </a:pPr>
            <a:r>
              <a:rPr lang="en-US" b="0" i="0" dirty="0">
                <a:solidFill>
                  <a:srgbClr val="FFFF00"/>
                </a:solidFill>
                <a:effectLst/>
                <a:latin typeface="Söhne"/>
              </a:rPr>
              <a:t>Review job descriptions and performance evaluations</a:t>
            </a:r>
            <a:r>
              <a:rPr lang="en-US" b="0" i="0" dirty="0">
                <a:solidFill>
                  <a:schemeClr val="bg1"/>
                </a:solidFill>
                <a:effectLst/>
                <a:latin typeface="Söhne"/>
              </a:rPr>
              <a:t>: Job descriptions typically list the skills required for a particular job. Performance evaluations often list the skills that were demonstrated by an individual in their work. Look for skills such as communication, problem-solving, teamwork, leadership, and adaptability.</a:t>
            </a:r>
          </a:p>
          <a:p>
            <a:pPr algn="l">
              <a:buFont typeface="+mj-lt"/>
              <a:buAutoNum type="arabicPeriod"/>
            </a:pPr>
            <a:endParaRPr lang="en-US" b="0" i="0" dirty="0">
              <a:solidFill>
                <a:schemeClr val="bg1"/>
              </a:solidFill>
              <a:effectLst/>
              <a:latin typeface="Söhne"/>
            </a:endParaRPr>
          </a:p>
          <a:p>
            <a:pPr algn="l">
              <a:buFont typeface="+mj-lt"/>
              <a:buAutoNum type="arabicPeriod"/>
            </a:pPr>
            <a:r>
              <a:rPr lang="en-US" b="0" i="0" dirty="0">
                <a:solidFill>
                  <a:srgbClr val="FFFF00"/>
                </a:solidFill>
                <a:effectLst/>
                <a:latin typeface="Söhne"/>
              </a:rPr>
              <a:t>Review academic transcripts and certificates of achievement</a:t>
            </a:r>
            <a:r>
              <a:rPr lang="en-US" b="0" i="0" dirty="0">
                <a:solidFill>
                  <a:schemeClr val="bg1"/>
                </a:solidFill>
                <a:effectLst/>
                <a:latin typeface="Söhne"/>
              </a:rPr>
              <a:t>: Look for courses and training programmes that are related to the skills you are interested in. For example, if you are interested in communication skills, look for courses in public speaking or interpersonal communication.</a:t>
            </a:r>
            <a:endParaRPr lang="en-US"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132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chemeClr val="bg1"/>
                </a:solidFill>
              </a:rPr>
              <a:t>Identifying acquired </a:t>
            </a:r>
            <a:r>
              <a:rPr lang="en-US" sz="1600" b="1" dirty="0">
                <a:solidFill>
                  <a:srgbClr val="FFFF00"/>
                </a:solidFill>
              </a:rPr>
              <a:t>school and professional transversal skills through documentation</a:t>
            </a:r>
            <a:r>
              <a:rPr lang="en-IE" b="1" dirty="0"/>
              <a:t> </a:t>
            </a:r>
          </a:p>
          <a:p>
            <a:pPr algn="l"/>
            <a:r>
              <a:rPr lang="en-IE" b="1" dirty="0"/>
              <a:t> </a:t>
            </a:r>
          </a:p>
          <a:p>
            <a:pPr algn="l">
              <a:buFont typeface="+mj-lt"/>
              <a:buAutoNum type="arabicPeriod" startAt="3"/>
            </a:pPr>
            <a:r>
              <a:rPr lang="en-US" b="0" i="0" dirty="0">
                <a:solidFill>
                  <a:srgbClr val="FFFF00"/>
                </a:solidFill>
                <a:effectLst/>
                <a:latin typeface="Söhne"/>
              </a:rPr>
              <a:t>Look for evidence of extracurricular activities</a:t>
            </a:r>
            <a:r>
              <a:rPr lang="en-US" b="0" i="0" dirty="0">
                <a:solidFill>
                  <a:schemeClr val="bg1"/>
                </a:solidFill>
                <a:effectLst/>
                <a:latin typeface="Söhne"/>
              </a:rPr>
              <a:t>: Extracurricular activities can provide evidence of skills such as leadership, teamwork, and communication. Look for activities such as team sports, volunteer work, or participation in clubs or organisations.</a:t>
            </a:r>
          </a:p>
          <a:p>
            <a:pPr algn="l">
              <a:buFont typeface="+mj-lt"/>
              <a:buAutoNum type="arabicPeriod" startAt="3"/>
            </a:pPr>
            <a:endParaRPr lang="en-US" b="0" i="0" dirty="0">
              <a:solidFill>
                <a:schemeClr val="bg1"/>
              </a:solidFill>
              <a:effectLst/>
              <a:latin typeface="Söhne"/>
            </a:endParaRPr>
          </a:p>
          <a:p>
            <a:pPr algn="l">
              <a:buFont typeface="+mj-lt"/>
              <a:buAutoNum type="arabicPeriod" startAt="3"/>
            </a:pPr>
            <a:r>
              <a:rPr lang="en-US" b="0" i="0" dirty="0">
                <a:solidFill>
                  <a:srgbClr val="FFFF00"/>
                </a:solidFill>
                <a:effectLst/>
                <a:latin typeface="Söhne"/>
              </a:rPr>
              <a:t>Review resumes and cover letters</a:t>
            </a:r>
            <a:r>
              <a:rPr lang="en-US" b="0" i="0" dirty="0">
                <a:solidFill>
                  <a:schemeClr val="bg1"/>
                </a:solidFill>
                <a:effectLst/>
                <a:latin typeface="Söhne"/>
              </a:rPr>
              <a:t>: Resumes and cover letters often highlight the skills and experience that a candidate has acquired. Look for keywords related to the skills you are interested in, such as "problem-solving," "critical thinking," "leadership," and "adaptability."</a:t>
            </a:r>
            <a:endParaRPr lang="en-US"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0040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4141" y="2040013"/>
            <a:ext cx="7695718"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A5:</a:t>
            </a:r>
            <a:br>
              <a:rPr lang="en-GB" sz="4000" dirty="0">
                <a:solidFill>
                  <a:schemeClr val="bg1"/>
                </a:solidFill>
              </a:rPr>
            </a:br>
            <a:r>
              <a:rPr lang="en-US" sz="4000" dirty="0">
                <a:solidFill>
                  <a:schemeClr val="bg1"/>
                </a:solidFill>
              </a:rPr>
              <a:t>Refering individuals </a:t>
            </a:r>
            <a:br>
              <a:rPr lang="en-US" sz="4000" dirty="0">
                <a:solidFill>
                  <a:schemeClr val="bg1"/>
                </a:solidFill>
              </a:rPr>
            </a:br>
            <a:r>
              <a:rPr lang="en-US" sz="4000" dirty="0">
                <a:solidFill>
                  <a:schemeClr val="bg1"/>
                </a:solidFill>
              </a:rPr>
              <a:t>to a training or skills </a:t>
            </a:r>
            <a:br>
              <a:rPr lang="en-US" sz="4000" dirty="0">
                <a:solidFill>
                  <a:schemeClr val="bg1"/>
                </a:solidFill>
              </a:rPr>
            </a:br>
            <a:r>
              <a:rPr lang="en-US" sz="4000" dirty="0">
                <a:solidFill>
                  <a:schemeClr val="bg1"/>
                </a:solidFill>
              </a:rPr>
              <a:t>recognition processes </a:t>
            </a:r>
            <a:r>
              <a:rPr lang="en-US" sz="4000" dirty="0">
                <a:solidFill>
                  <a:srgbClr val="FFFF00"/>
                </a:solidFill>
              </a:rPr>
              <a:t>according to </a:t>
            </a:r>
            <a:br>
              <a:rPr lang="en-US" sz="4000" dirty="0">
                <a:solidFill>
                  <a:srgbClr val="FFFF00"/>
                </a:solidFill>
              </a:rPr>
            </a:br>
            <a:r>
              <a:rPr lang="en-US" sz="4000" dirty="0">
                <a:solidFill>
                  <a:srgbClr val="FFFF00"/>
                </a:solidFill>
              </a:rPr>
              <a:t>documentation analysis</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8865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chemeClr val="bg1"/>
                </a:solidFill>
              </a:rPr>
              <a:t>Refering individuals to training or skills recognition processes </a:t>
            </a:r>
            <a:r>
              <a:rPr lang="en-US" sz="1600" b="1" dirty="0">
                <a:solidFill>
                  <a:srgbClr val="FFFF00"/>
                </a:solidFill>
              </a:rPr>
              <a:t>according to documentation analysis</a:t>
            </a:r>
          </a:p>
          <a:p>
            <a:pPr algn="l"/>
            <a:endParaRPr lang="en-GB" b="1" dirty="0"/>
          </a:p>
          <a:p>
            <a:pPr algn="l"/>
            <a:r>
              <a:rPr lang="en-US" dirty="0">
                <a:solidFill>
                  <a:schemeClr val="bg1"/>
                </a:solidFill>
              </a:rPr>
              <a:t>By following the next steps - based on documentation analysis, you can refer individuals to training programmes or to skills recognition programmes, taking into consideration, their current skills and qualifications, as well as their desired job or career path. </a:t>
            </a:r>
          </a:p>
          <a:p>
            <a:pPr algn="l"/>
            <a:endParaRPr lang="en-IE" dirty="0"/>
          </a:p>
          <a:p>
            <a:pPr algn="l"/>
            <a:endParaRPr lang="en-IE" dirty="0"/>
          </a:p>
          <a:p>
            <a:pPr algn="l"/>
            <a:endParaRPr lang="en-IE" dirty="0"/>
          </a:p>
          <a:p>
            <a:pPr algn="l"/>
            <a:endParaRPr lang="en-IE" dirty="0"/>
          </a:p>
          <a:p>
            <a:pPr algn="l"/>
            <a:endParaRPr lang="en-IE" dirty="0"/>
          </a:p>
          <a:p>
            <a:pPr algn="l"/>
            <a:endParaRPr lang="en-IE" dirty="0"/>
          </a:p>
          <a:p>
            <a:pPr algn="l"/>
            <a:r>
              <a:rPr lang="en-GB" sz="1200" dirty="0">
                <a:hlinkClick r:id="rId3"/>
              </a:rPr>
              <a:t>www.ilo.org/wcmsp5/groups/public/---ed_emp/---ifp_skills/documents/publication/wcms_532417.pdf</a:t>
            </a:r>
            <a:r>
              <a:rPr lang="en-GB" sz="1200" dirty="0"/>
              <a:t> </a:t>
            </a: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0481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chemeClr val="bg1"/>
                </a:solidFill>
              </a:rPr>
              <a:t>Refering individuals to training or skills recognition processes </a:t>
            </a:r>
            <a:r>
              <a:rPr lang="en-US" sz="1600" b="1" dirty="0">
                <a:solidFill>
                  <a:srgbClr val="FFFF00"/>
                </a:solidFill>
              </a:rPr>
              <a:t>according to documentation analysis</a:t>
            </a:r>
          </a:p>
          <a:p>
            <a:pPr algn="l"/>
            <a:r>
              <a:rPr lang="en-IE" b="1" dirty="0"/>
              <a:t> </a:t>
            </a:r>
            <a:endParaRPr lang="en-US" b="0" i="0" dirty="0">
              <a:solidFill>
                <a:schemeClr val="bg1"/>
              </a:solidFill>
              <a:effectLst/>
              <a:latin typeface="Söhne"/>
            </a:endParaRPr>
          </a:p>
          <a:p>
            <a:pPr algn="l">
              <a:buFont typeface="+mj-lt"/>
              <a:buAutoNum type="arabicPeriod"/>
            </a:pPr>
            <a:r>
              <a:rPr lang="en-US" b="0" i="0" dirty="0">
                <a:solidFill>
                  <a:srgbClr val="FFFF00"/>
                </a:solidFill>
                <a:effectLst/>
                <a:latin typeface="Söhne"/>
              </a:rPr>
              <a:t>Identify the individual's current skills and qualifications: </a:t>
            </a:r>
            <a:r>
              <a:rPr lang="en-US" b="0" i="0" dirty="0">
                <a:solidFill>
                  <a:schemeClr val="bg1"/>
                </a:solidFill>
                <a:effectLst/>
                <a:latin typeface="Söhne"/>
              </a:rPr>
              <a:t>Review the individual's academic </a:t>
            </a:r>
            <a:r>
              <a:rPr lang="en-US" dirty="0">
                <a:solidFill>
                  <a:schemeClr val="bg1"/>
                </a:solidFill>
                <a:latin typeface="Söhne"/>
              </a:rPr>
              <a:t>transcripts</a:t>
            </a:r>
            <a:r>
              <a:rPr lang="en-US" b="0" i="0" dirty="0">
                <a:solidFill>
                  <a:schemeClr val="bg1"/>
                </a:solidFill>
                <a:effectLst/>
                <a:latin typeface="Söhne"/>
              </a:rPr>
              <a:t>, certificates, resumes, and job descriptions to identify their current skills and qualifications.</a:t>
            </a:r>
          </a:p>
          <a:p>
            <a:pPr algn="l">
              <a:buFont typeface="+mj-lt"/>
              <a:buAutoNum type="arabicPeriod"/>
            </a:pPr>
            <a:endParaRPr lang="en-US" b="0" i="0" dirty="0">
              <a:solidFill>
                <a:srgbClr val="FFFF00"/>
              </a:solidFill>
              <a:effectLst/>
              <a:latin typeface="Söhne"/>
            </a:endParaRPr>
          </a:p>
          <a:p>
            <a:pPr algn="l">
              <a:buFont typeface="+mj-lt"/>
              <a:buAutoNum type="arabicPeriod"/>
            </a:pPr>
            <a:r>
              <a:rPr lang="en-US" b="0" i="0" dirty="0">
                <a:solidFill>
                  <a:srgbClr val="FFFF00"/>
                </a:solidFill>
                <a:effectLst/>
                <a:latin typeface="Söhne"/>
              </a:rPr>
              <a:t>Identify the skills that are required for their desired job or career path: </a:t>
            </a:r>
            <a:r>
              <a:rPr lang="en-US" b="0" i="0" dirty="0">
                <a:solidFill>
                  <a:schemeClr val="bg1"/>
                </a:solidFill>
                <a:effectLst/>
                <a:latin typeface="Söhne"/>
              </a:rPr>
              <a:t>Review job descriptions or industry requirements to identify the skills that are required for their desired job or career path.</a:t>
            </a:r>
            <a:endParaRPr lang="en-US"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5122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chemeClr val="bg1"/>
                </a:solidFill>
              </a:rPr>
              <a:t>Refering individuals to training or skills recognition processes </a:t>
            </a:r>
            <a:r>
              <a:rPr lang="en-US" sz="1600" b="1" dirty="0">
                <a:solidFill>
                  <a:srgbClr val="FFFF00"/>
                </a:solidFill>
              </a:rPr>
              <a:t>according to documentation analysis</a:t>
            </a:r>
          </a:p>
          <a:p>
            <a:pPr algn="l"/>
            <a:r>
              <a:rPr lang="en-IE" b="1" dirty="0"/>
              <a:t> </a:t>
            </a:r>
            <a:endParaRPr lang="en-US" b="0" i="0" dirty="0">
              <a:solidFill>
                <a:schemeClr val="bg1"/>
              </a:solidFill>
              <a:effectLst/>
              <a:latin typeface="Söhne"/>
            </a:endParaRPr>
          </a:p>
          <a:p>
            <a:pPr algn="l">
              <a:buFont typeface="+mj-lt"/>
              <a:buAutoNum type="arabicPeriod" startAt="3"/>
            </a:pPr>
            <a:r>
              <a:rPr lang="en-US" b="0" i="0" dirty="0">
                <a:solidFill>
                  <a:srgbClr val="FFFF00"/>
                </a:solidFill>
                <a:effectLst/>
                <a:latin typeface="Söhne"/>
              </a:rPr>
              <a:t>Determine if there are any gaps in the individual's skills and qualifications: </a:t>
            </a:r>
            <a:r>
              <a:rPr lang="en-US" b="0" i="0" dirty="0">
                <a:solidFill>
                  <a:schemeClr val="bg1"/>
                </a:solidFill>
                <a:effectLst/>
                <a:latin typeface="Söhne"/>
              </a:rPr>
              <a:t>Compare the individual's current skills and qualifications to the skills required for their desired job or career path. Identify any gaps in their skills and qualifications.</a:t>
            </a:r>
          </a:p>
          <a:p>
            <a:pPr algn="l">
              <a:buFont typeface="+mj-lt"/>
              <a:buAutoNum type="arabicPeriod" startAt="3"/>
            </a:pPr>
            <a:endParaRPr lang="en-US" b="0" i="0" dirty="0">
              <a:solidFill>
                <a:srgbClr val="FFFF00"/>
              </a:solidFill>
              <a:effectLst/>
              <a:latin typeface="Söhne"/>
            </a:endParaRPr>
          </a:p>
          <a:p>
            <a:pPr algn="l">
              <a:buFont typeface="+mj-lt"/>
              <a:buAutoNum type="arabicPeriod" startAt="3"/>
            </a:pPr>
            <a:r>
              <a:rPr lang="en-US" b="0" i="0" dirty="0">
                <a:solidFill>
                  <a:srgbClr val="FFFF00"/>
                </a:solidFill>
                <a:effectLst/>
                <a:latin typeface="Söhne"/>
              </a:rPr>
              <a:t>Recommend training or skills recognition programmes: </a:t>
            </a:r>
            <a:r>
              <a:rPr lang="en-US" b="0" i="0" dirty="0">
                <a:solidFill>
                  <a:schemeClr val="bg1"/>
                </a:solidFill>
                <a:effectLst/>
                <a:latin typeface="Söhne"/>
              </a:rPr>
              <a:t>Based on the gaps identified in their skills and qualifications, recommend relevant training programmes or skills recognition programmes that can help the individual acquire the necessary skills. For example, if the individual lacks skills in a particular software programme, recommend a training programme that focuses on that software.</a:t>
            </a:r>
            <a:endParaRPr lang="en-US"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6917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a:solidFill>
                  <a:schemeClr val="bg1"/>
                </a:solidFill>
              </a:rPr>
              <a:t>Refering individuals to training or skills recognition processes </a:t>
            </a:r>
            <a:r>
              <a:rPr lang="en-US" sz="1600" b="1" dirty="0">
                <a:solidFill>
                  <a:srgbClr val="FFFF00"/>
                </a:solidFill>
              </a:rPr>
              <a:t>according to documentation analysis</a:t>
            </a:r>
          </a:p>
          <a:p>
            <a:pPr algn="l"/>
            <a:r>
              <a:rPr lang="en-IE" b="1" dirty="0"/>
              <a:t> </a:t>
            </a:r>
            <a:endParaRPr lang="en-US" b="0" i="0" dirty="0">
              <a:solidFill>
                <a:schemeClr val="bg1"/>
              </a:solidFill>
              <a:effectLst/>
              <a:latin typeface="Söhne"/>
            </a:endParaRPr>
          </a:p>
          <a:p>
            <a:pPr algn="l">
              <a:buFont typeface="+mj-lt"/>
              <a:buAutoNum type="arabicPeriod" startAt="5"/>
            </a:pPr>
            <a:r>
              <a:rPr lang="en-US" b="0" i="0" dirty="0">
                <a:solidFill>
                  <a:srgbClr val="FFFF00"/>
                </a:solidFill>
                <a:effectLst/>
                <a:latin typeface="Söhne"/>
              </a:rPr>
              <a:t>Provide information on how to access training programmes or skills recognition programmes: </a:t>
            </a:r>
            <a:r>
              <a:rPr lang="en-US" b="0" i="0" dirty="0">
                <a:solidFill>
                  <a:schemeClr val="bg1"/>
                </a:solidFill>
                <a:effectLst/>
                <a:latin typeface="Söhne"/>
              </a:rPr>
              <a:t>Once you have identified relevant training programmes or skills recognition programmes, provide the individual with information on how to access those programmes. This could include information on how to register for a course or how to apply for recognition of prior learning.</a:t>
            </a:r>
          </a:p>
          <a:p>
            <a:pPr algn="l">
              <a:buFont typeface="+mj-lt"/>
              <a:buAutoNum type="arabicPeriod" startAt="5"/>
            </a:pPr>
            <a:endParaRPr lang="en-US" b="0" i="0" dirty="0">
              <a:solidFill>
                <a:srgbClr val="FFFF00"/>
              </a:solidFill>
              <a:effectLst/>
              <a:latin typeface="Söhne"/>
            </a:endParaRPr>
          </a:p>
          <a:p>
            <a:pPr algn="l">
              <a:buFont typeface="+mj-lt"/>
              <a:buAutoNum type="arabicPeriod" startAt="5"/>
            </a:pPr>
            <a:r>
              <a:rPr lang="en-US" b="0" i="0" dirty="0">
                <a:solidFill>
                  <a:srgbClr val="FFFF00"/>
                </a:solidFill>
                <a:effectLst/>
                <a:latin typeface="Söhne"/>
              </a:rPr>
              <a:t>Follow up to ensure that the individual has successfully completed the training or skills recognition programme: </a:t>
            </a:r>
            <a:r>
              <a:rPr lang="en-US" b="0" i="0" dirty="0">
                <a:solidFill>
                  <a:schemeClr val="bg1"/>
                </a:solidFill>
                <a:effectLst/>
                <a:latin typeface="Söhne"/>
              </a:rPr>
              <a:t>Check in with the individual to ensure that they have successfully completed the training or skills recognition programme and that they have acquired the necessary skills.</a:t>
            </a:r>
            <a:endParaRPr lang="en-US"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799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3203767"/>
          </a:xfrm>
          <a:prstGeom prst="rect">
            <a:avLst/>
          </a:prstGeom>
        </p:spPr>
        <p:txBody>
          <a:bodyPr spcFirstLastPara="1" wrap="square" lIns="91425" tIns="91425" rIns="91425" bIns="91425" anchor="t" anchorCtr="0">
            <a:noAutofit/>
          </a:bodyPr>
          <a:lstStyle/>
          <a:p>
            <a:pPr algn="l"/>
            <a:r>
              <a:rPr lang="en-US" b="1" dirty="0">
                <a:solidFill>
                  <a:srgbClr val="FFFF00"/>
                </a:solidFill>
              </a:rPr>
              <a:t>T</a:t>
            </a:r>
            <a:r>
              <a:rPr lang="en-US" sz="1600" b="1" dirty="0">
                <a:solidFill>
                  <a:srgbClr val="FFFF00"/>
                </a:solidFill>
              </a:rPr>
              <a:t>raining or skills recognition process? </a:t>
            </a:r>
            <a:r>
              <a:rPr lang="en-IE" b="1" dirty="0">
                <a:solidFill>
                  <a:srgbClr val="FFFF00"/>
                </a:solidFill>
              </a:rPr>
              <a:t> </a:t>
            </a:r>
          </a:p>
          <a:p>
            <a:pPr algn="l"/>
            <a:endParaRPr lang="en-IE" b="1" dirty="0"/>
          </a:p>
          <a:p>
            <a:pPr algn="l"/>
            <a:endParaRPr lang="en-IE" b="1" dirty="0"/>
          </a:p>
          <a:p>
            <a:pPr algn="l"/>
            <a:endParaRPr lang="en-IE" b="1" dirty="0"/>
          </a:p>
          <a:p>
            <a:pPr algn="l"/>
            <a:endParaRPr lang="en-IE" b="1" dirty="0"/>
          </a:p>
          <a:p>
            <a:pPr algn="l"/>
            <a:endParaRPr lang="en-IE" b="1" dirty="0"/>
          </a:p>
          <a:p>
            <a:pPr algn="l"/>
            <a:endParaRPr lang="en-IE" b="1" dirty="0"/>
          </a:p>
          <a:p>
            <a:pPr algn="l"/>
            <a:endParaRPr lang="en-IE" b="1" dirty="0"/>
          </a:p>
          <a:p>
            <a:pPr algn="l"/>
            <a:endParaRPr lang="en-IE" b="1" dirty="0"/>
          </a:p>
          <a:p>
            <a:pPr algn="l"/>
            <a:endParaRPr lang="en-IE" b="1" dirty="0"/>
          </a:p>
          <a:p>
            <a:pPr algn="l"/>
            <a:endParaRPr lang="en-IE" b="1" dirty="0"/>
          </a:p>
          <a:p>
            <a:pPr algn="l"/>
            <a:r>
              <a:rPr lang="en-IE" sz="1200" dirty="0">
                <a:hlinkClick r:id="rId3"/>
              </a:rPr>
              <a:t>www.freepik.com/free-photo/stylish-blonde-wrinkled-woman-thinks-deeply-about-something-holds-chin-wears-spectacles-knitted-orange-sweater_14269271.htm</a:t>
            </a:r>
            <a:endParaRPr lang="en-IE" sz="1200" dirty="0"/>
          </a:p>
          <a:p>
            <a:pPr algn="l"/>
            <a:endParaRPr lang="en-US" b="0" i="0" dirty="0">
              <a:solidFill>
                <a:schemeClr val="bg1"/>
              </a:solidFill>
              <a:effectLst/>
              <a:latin typeface="Söhne"/>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m 1">
            <a:extLst>
              <a:ext uri="{FF2B5EF4-FFF2-40B4-BE49-F238E27FC236}">
                <a16:creationId xmlns:a16="http://schemas.microsoft.com/office/drawing/2014/main" id="{92173F2C-FC87-FFBC-FAEF-401FFE804F7B}"/>
              </a:ext>
            </a:extLst>
          </p:cNvPr>
          <p:cNvPicPr>
            <a:picLocks noChangeAspect="1"/>
          </p:cNvPicPr>
          <p:nvPr/>
        </p:nvPicPr>
        <p:blipFill>
          <a:blip r:embed="rId4"/>
          <a:stretch>
            <a:fillRect/>
          </a:stretch>
        </p:blipFill>
        <p:spPr>
          <a:xfrm>
            <a:off x="2641599" y="1479260"/>
            <a:ext cx="3589867" cy="2340900"/>
          </a:xfrm>
          <a:prstGeom prst="rect">
            <a:avLst/>
          </a:prstGeom>
        </p:spPr>
      </p:pic>
      <p:sp>
        <p:nvSpPr>
          <p:cNvPr id="3" name="Bolha de Pensamento: Nuvem 2">
            <a:extLst>
              <a:ext uri="{FF2B5EF4-FFF2-40B4-BE49-F238E27FC236}">
                <a16:creationId xmlns:a16="http://schemas.microsoft.com/office/drawing/2014/main" id="{603AFD94-0162-7C30-7454-A1D2962CE332}"/>
              </a:ext>
            </a:extLst>
          </p:cNvPr>
          <p:cNvSpPr/>
          <p:nvPr/>
        </p:nvSpPr>
        <p:spPr>
          <a:xfrm>
            <a:off x="2815552" y="1526094"/>
            <a:ext cx="846667" cy="708392"/>
          </a:xfrm>
          <a:prstGeom prst="cloudCallout">
            <a:avLst>
              <a:gd name="adj1" fmla="val 85567"/>
              <a:gd name="adj2" fmla="val 16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Bolha de Pensamento: Nuvem 4">
            <a:extLst>
              <a:ext uri="{FF2B5EF4-FFF2-40B4-BE49-F238E27FC236}">
                <a16:creationId xmlns:a16="http://schemas.microsoft.com/office/drawing/2014/main" id="{D9C093DD-ACCC-CCD2-06F8-9D721BB6D701}"/>
              </a:ext>
            </a:extLst>
          </p:cNvPr>
          <p:cNvSpPr/>
          <p:nvPr/>
        </p:nvSpPr>
        <p:spPr>
          <a:xfrm>
            <a:off x="4931418" y="1526094"/>
            <a:ext cx="1100729" cy="860213"/>
          </a:xfrm>
          <a:prstGeom prst="cloudCallout">
            <a:avLst>
              <a:gd name="adj1" fmla="val -66368"/>
              <a:gd name="adj2" fmla="val 65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aixaDeTexto 5">
            <a:extLst>
              <a:ext uri="{FF2B5EF4-FFF2-40B4-BE49-F238E27FC236}">
                <a16:creationId xmlns:a16="http://schemas.microsoft.com/office/drawing/2014/main" id="{349151BC-BC7F-91BF-D046-1808759B6428}"/>
              </a:ext>
            </a:extLst>
          </p:cNvPr>
          <p:cNvSpPr txBox="1"/>
          <p:nvPr/>
        </p:nvSpPr>
        <p:spPr>
          <a:xfrm>
            <a:off x="2865667" y="1709979"/>
            <a:ext cx="827086" cy="246221"/>
          </a:xfrm>
          <a:prstGeom prst="rect">
            <a:avLst/>
          </a:prstGeom>
          <a:noFill/>
        </p:spPr>
        <p:txBody>
          <a:bodyPr wrap="square" rtlCol="0">
            <a:spAutoFit/>
          </a:bodyPr>
          <a:lstStyle/>
          <a:p>
            <a:r>
              <a:rPr lang="pt-PT" sz="1000" dirty="0">
                <a:solidFill>
                  <a:schemeClr val="bg1"/>
                </a:solidFill>
              </a:rPr>
              <a:t>Training?</a:t>
            </a:r>
          </a:p>
        </p:txBody>
      </p:sp>
      <p:sp>
        <p:nvSpPr>
          <p:cNvPr id="7" name="CaixaDeTexto 6">
            <a:extLst>
              <a:ext uri="{FF2B5EF4-FFF2-40B4-BE49-F238E27FC236}">
                <a16:creationId xmlns:a16="http://schemas.microsoft.com/office/drawing/2014/main" id="{6B8BFA3F-31F6-F95D-6108-9A242A3AA3F7}"/>
              </a:ext>
            </a:extLst>
          </p:cNvPr>
          <p:cNvSpPr txBox="1"/>
          <p:nvPr/>
        </p:nvSpPr>
        <p:spPr>
          <a:xfrm>
            <a:off x="4985605" y="1600527"/>
            <a:ext cx="1046542" cy="600164"/>
          </a:xfrm>
          <a:prstGeom prst="rect">
            <a:avLst/>
          </a:prstGeom>
          <a:noFill/>
        </p:spPr>
        <p:txBody>
          <a:bodyPr wrap="square" rtlCol="0">
            <a:spAutoFit/>
          </a:bodyPr>
          <a:lstStyle/>
          <a:p>
            <a:pPr algn="ctr"/>
            <a:r>
              <a:rPr lang="pt-PT" sz="1100" dirty="0">
                <a:solidFill>
                  <a:schemeClr val="bg1"/>
                </a:solidFill>
              </a:rPr>
              <a:t>Skills recognition process?</a:t>
            </a:r>
          </a:p>
        </p:txBody>
      </p:sp>
    </p:spTree>
    <p:extLst>
      <p:ext uri="{BB962C8B-B14F-4D97-AF65-F5344CB8AC3E}">
        <p14:creationId xmlns:p14="http://schemas.microsoft.com/office/powerpoint/2010/main" val="317896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858222" y="2571750"/>
            <a:ext cx="7794413"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A:</a:t>
            </a:r>
            <a:br>
              <a:rPr lang="en-GB" dirty="0">
                <a:solidFill>
                  <a:srgbClr val="FFFF00"/>
                </a:solidFill>
              </a:rPr>
            </a:br>
            <a:r>
              <a:rPr lang="en-US" dirty="0">
                <a:solidFill>
                  <a:schemeClr val="bg1"/>
                </a:solidFill>
              </a:rPr>
              <a:t>About the topic </a:t>
            </a:r>
            <a:br>
              <a:rPr lang="en-US" dirty="0">
                <a:solidFill>
                  <a:schemeClr val="bg1"/>
                </a:solidFill>
              </a:rPr>
            </a:br>
            <a:r>
              <a:rPr lang="en-US" dirty="0">
                <a:solidFill>
                  <a:srgbClr val="FFFF00"/>
                </a:solidFill>
              </a:rPr>
              <a:t>Models </a:t>
            </a:r>
            <a:br>
              <a:rPr lang="en-US" dirty="0">
                <a:solidFill>
                  <a:srgbClr val="FFFF00"/>
                </a:solidFill>
              </a:rPr>
            </a:br>
            <a:r>
              <a:rPr lang="en-US" dirty="0">
                <a:solidFill>
                  <a:srgbClr val="FFFF00"/>
                </a:solidFill>
              </a:rPr>
              <a:t>for the identification </a:t>
            </a:r>
            <a:br>
              <a:rPr lang="en-US" dirty="0">
                <a:solidFill>
                  <a:srgbClr val="FFFF00"/>
                </a:solidFill>
              </a:rPr>
            </a:br>
            <a:r>
              <a:rPr lang="en-US" dirty="0">
                <a:solidFill>
                  <a:srgbClr val="FFFF00"/>
                </a:solidFill>
              </a:rPr>
              <a:t>of transversal skills</a:t>
            </a:r>
            <a:br>
              <a:rPr lang="en-US" dirty="0">
                <a:solidFill>
                  <a:srgbClr val="FFFF00"/>
                </a:solidFill>
              </a:rPr>
            </a:br>
            <a:endParaRPr b="1" dirty="0">
              <a:solidFill>
                <a:srgbClr val="FFFF00"/>
              </a:solidFill>
              <a:sym typeface="Montserrat"/>
            </a:endParaRPr>
          </a:p>
        </p:txBody>
      </p:sp>
    </p:spTree>
    <p:extLst>
      <p:ext uri="{BB962C8B-B14F-4D97-AF65-F5344CB8AC3E}">
        <p14:creationId xmlns:p14="http://schemas.microsoft.com/office/powerpoint/2010/main" val="1122690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858223" y="2571750"/>
            <a:ext cx="7363286"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B:</a:t>
            </a:r>
            <a:br>
              <a:rPr lang="en-GB" dirty="0">
                <a:solidFill>
                  <a:srgbClr val="FFFF00"/>
                </a:solidFill>
              </a:rPr>
            </a:br>
            <a:r>
              <a:rPr lang="en-US" dirty="0">
                <a:solidFill>
                  <a:schemeClr val="bg1"/>
                </a:solidFill>
              </a:rPr>
              <a:t>Group work</a:t>
            </a:r>
            <a:br>
              <a:rPr lang="en-US" dirty="0">
                <a:solidFill>
                  <a:schemeClr val="bg1"/>
                </a:solidFill>
              </a:rPr>
            </a:br>
            <a:r>
              <a:rPr lang="en-US" dirty="0">
                <a:solidFill>
                  <a:srgbClr val="FFFF00"/>
                </a:solidFill>
              </a:rPr>
              <a:t>Evaluating the profile of candidates with the skills recognition processes</a:t>
            </a:r>
            <a:br>
              <a:rPr lang="en-US" dirty="0">
                <a:solidFill>
                  <a:srgbClr val="FFFF00"/>
                </a:solidFill>
              </a:rPr>
            </a:br>
            <a:endParaRPr b="1" dirty="0">
              <a:solidFill>
                <a:srgbClr val="FFFF00"/>
              </a:solidFill>
              <a:sym typeface="Montserrat"/>
            </a:endParaRPr>
          </a:p>
        </p:txBody>
      </p:sp>
    </p:spTree>
    <p:extLst>
      <p:ext uri="{BB962C8B-B14F-4D97-AF65-F5344CB8AC3E}">
        <p14:creationId xmlns:p14="http://schemas.microsoft.com/office/powerpoint/2010/main" val="630919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575734" y="1400169"/>
            <a:ext cx="5703144" cy="2677656"/>
          </a:xfrm>
          <a:prstGeom prst="rect">
            <a:avLst/>
          </a:prstGeom>
          <a:ln>
            <a:noFill/>
          </a:ln>
        </p:spPr>
        <p:txBody>
          <a:bodyPr wrap="square">
            <a:spAutoFit/>
          </a:bodyPr>
          <a:lstStyle/>
          <a:p>
            <a:pPr marL="285750" indent="-285750">
              <a:buClr>
                <a:schemeClr val="bg1"/>
              </a:buClr>
              <a:buFont typeface="Arial" panose="020B0604020202020204" pitchFamily="34" charset="0"/>
              <a:buChar char="•"/>
            </a:pPr>
            <a:r>
              <a:rPr lang="en-GB" dirty="0">
                <a:solidFill>
                  <a:schemeClr val="bg1"/>
                </a:solidFill>
              </a:rPr>
              <a:t>In this activity, you will use the knowledge gained during this module to evaluate some of the ten transversal skills mentioned in it. Join one of your colleagues and work together on the steps presented next.</a:t>
            </a:r>
          </a:p>
          <a:p>
            <a:pPr marL="285750" indent="-285750">
              <a:buClr>
                <a:schemeClr val="bg1"/>
              </a:buClr>
              <a:buFont typeface="Arial" panose="020B0604020202020204" pitchFamily="34" charset="0"/>
              <a:buChar char="•"/>
            </a:pPr>
            <a:endParaRPr lang="en-GB" dirty="0">
              <a:solidFill>
                <a:schemeClr val="bg1"/>
              </a:solidFill>
            </a:endParaRPr>
          </a:p>
          <a:p>
            <a:pPr marL="285750" indent="-285750">
              <a:buClr>
                <a:schemeClr val="bg1"/>
              </a:buClr>
              <a:buFont typeface="Arial" panose="020B0604020202020204" pitchFamily="34" charset="0"/>
              <a:buChar char="•"/>
            </a:pPr>
            <a:endParaRPr lang="en-GB" dirty="0">
              <a:solidFill>
                <a:schemeClr val="bg1"/>
              </a:solidFill>
            </a:endParaRPr>
          </a:p>
          <a:p>
            <a:pPr marL="285750" indent="-285750">
              <a:buClr>
                <a:schemeClr val="bg1"/>
              </a:buClr>
              <a:buFont typeface="Arial" panose="020B0604020202020204" pitchFamily="34" charset="0"/>
              <a:buChar char="•"/>
            </a:pPr>
            <a:r>
              <a:rPr lang="en-GB" dirty="0">
                <a:solidFill>
                  <a:schemeClr val="bg1"/>
                </a:solidFill>
              </a:rPr>
              <a:t>You have 90 minutes to complete this activity.</a:t>
            </a:r>
            <a:br>
              <a:rPr lang="en-GB" dirty="0">
                <a:solidFill>
                  <a:schemeClr val="bg1"/>
                </a:solidFill>
              </a:rPr>
            </a:br>
            <a:endParaRPr lang="en-GB" dirty="0">
              <a:solidFill>
                <a:schemeClr val="bg1"/>
              </a:solidFill>
            </a:endParaRPr>
          </a:p>
          <a:p>
            <a:pPr marL="285750" indent="-285750">
              <a:buClr>
                <a:schemeClr val="bg1"/>
              </a:buClr>
              <a:buFont typeface="Arial" panose="020B0604020202020204" pitchFamily="34" charset="0"/>
              <a:buChar char="•"/>
            </a:pPr>
            <a:endParaRPr lang="en-GB" dirty="0">
              <a:solidFill>
                <a:schemeClr val="bg1"/>
              </a:solidFill>
            </a:endParaRPr>
          </a:p>
          <a:p>
            <a:pPr marL="285750" indent="-285750">
              <a:buClr>
                <a:schemeClr val="bg1"/>
              </a:buClr>
              <a:buFont typeface="Arial" panose="020B0604020202020204" pitchFamily="34" charset="0"/>
              <a:buChar char="•"/>
            </a:pPr>
            <a:r>
              <a:rPr lang="en-GB" dirty="0">
                <a:solidFill>
                  <a:schemeClr val="bg1"/>
                </a:solidFill>
              </a:rPr>
              <a:t>At the end of this activity, everyone must share with the group the challenges that they encountered throughout this activity, also the opportunities it provided for the evaluation of skills.</a:t>
            </a:r>
          </a:p>
        </p:txBody>
      </p:sp>
      <p:pic>
        <p:nvPicPr>
          <p:cNvPr id="6" name="Grafik 5" descr="Stoppuhr">
            <a:extLst>
              <a:ext uri="{FF2B5EF4-FFF2-40B4-BE49-F238E27FC236}">
                <a16:creationId xmlns:a16="http://schemas.microsoft.com/office/drawing/2014/main" id="{46E182AE-9A82-44C1-8C0A-831C8CE8A3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48210" y="2219795"/>
            <a:ext cx="822960" cy="822960"/>
          </a:xfrm>
          <a:prstGeom prst="rect">
            <a:avLst/>
          </a:prstGeom>
        </p:spPr>
      </p:pic>
      <p:pic>
        <p:nvPicPr>
          <p:cNvPr id="7" name="Grafik 6" descr="Bleistift">
            <a:extLst>
              <a:ext uri="{FF2B5EF4-FFF2-40B4-BE49-F238E27FC236}">
                <a16:creationId xmlns:a16="http://schemas.microsoft.com/office/drawing/2014/main" id="{9D1F76F0-CAF9-469B-80D2-32ADF37121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4316" y="1254543"/>
            <a:ext cx="562187" cy="562187"/>
          </a:xfrm>
          <a:prstGeom prst="rect">
            <a:avLst/>
          </a:prstGeom>
        </p:spPr>
      </p:pic>
      <p:sp>
        <p:nvSpPr>
          <p:cNvPr id="8" name="Textfeld 7">
            <a:extLst>
              <a:ext uri="{FF2B5EF4-FFF2-40B4-BE49-F238E27FC236}">
                <a16:creationId xmlns:a16="http://schemas.microsoft.com/office/drawing/2014/main" id="{39749A98-D1E1-4396-BC44-B5C6C57C150C}"/>
              </a:ext>
            </a:extLst>
          </p:cNvPr>
          <p:cNvSpPr txBox="1"/>
          <p:nvPr/>
        </p:nvSpPr>
        <p:spPr>
          <a:xfrm>
            <a:off x="2692320" y="474134"/>
            <a:ext cx="2804160" cy="584775"/>
          </a:xfrm>
          <a:prstGeom prst="rect">
            <a:avLst/>
          </a:prstGeom>
          <a:noFill/>
        </p:spPr>
        <p:txBody>
          <a:bodyPr wrap="square" rtlCol="0">
            <a:spAutoFit/>
          </a:bodyPr>
          <a:lstStyle/>
          <a:p>
            <a:pPr algn="ctr"/>
            <a:r>
              <a:rPr lang="de-DE" sz="3200" dirty="0">
                <a:solidFill>
                  <a:schemeClr val="bg1"/>
                </a:solidFill>
              </a:rPr>
              <a:t>Group work</a:t>
            </a:r>
            <a:endParaRPr lang="en-GB" sz="3200" dirty="0">
              <a:solidFill>
                <a:schemeClr val="bg1"/>
              </a:solidFill>
            </a:endParaRPr>
          </a:p>
        </p:txBody>
      </p:sp>
      <p:pic>
        <p:nvPicPr>
          <p:cNvPr id="10" name="Grafik 9" descr="Lehrer">
            <a:extLst>
              <a:ext uri="{FF2B5EF4-FFF2-40B4-BE49-F238E27FC236}">
                <a16:creationId xmlns:a16="http://schemas.microsoft.com/office/drawing/2014/main" id="{6AD76696-0D7C-4439-AC0C-48E08CD080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02490" y="3241693"/>
            <a:ext cx="914400" cy="914400"/>
          </a:xfrm>
          <a:prstGeom prst="rect">
            <a:avLst/>
          </a:prstGeom>
        </p:spPr>
      </p:pic>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8448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579120" y="1222387"/>
            <a:ext cx="7985760" cy="3046988"/>
          </a:xfrm>
          <a:prstGeom prst="rect">
            <a:avLst/>
          </a:prstGeom>
          <a:ln>
            <a:noFill/>
          </a:ln>
        </p:spPr>
        <p:txBody>
          <a:bodyPr wrap="square">
            <a:spAutoFit/>
          </a:bodyPr>
          <a:lstStyle/>
          <a:p>
            <a:pPr marL="342900" indent="-342900">
              <a:buClr>
                <a:schemeClr val="bg1"/>
              </a:buClr>
              <a:buAutoNum type="arabicPeriod"/>
            </a:pPr>
            <a:r>
              <a:rPr lang="en-US" sz="1600" b="1" dirty="0">
                <a:solidFill>
                  <a:schemeClr val="bg1"/>
                </a:solidFill>
              </a:rPr>
              <a:t>Define a role and the skills required for it</a:t>
            </a:r>
          </a:p>
          <a:p>
            <a:pPr>
              <a:buClr>
                <a:schemeClr val="bg1"/>
              </a:buClr>
            </a:pPr>
            <a:r>
              <a:rPr lang="en-US" sz="1600" dirty="0">
                <a:solidFill>
                  <a:schemeClr val="bg1"/>
                </a:solidFill>
              </a:rPr>
              <a:t>Firstly, identify which skillset you are evaluating. For example, is it training for a role you provided for your core group. Select the main transversal skills needed for that role from the content provided in the ten skills mentioned in this module. This can be supported by looking at the job description and researching industry trends.</a:t>
            </a:r>
          </a:p>
          <a:p>
            <a:pPr>
              <a:buClr>
                <a:schemeClr val="bg1"/>
              </a:buClr>
            </a:pPr>
            <a:endParaRPr lang="en-US" sz="1600" dirty="0">
              <a:solidFill>
                <a:schemeClr val="bg1"/>
              </a:solidFill>
            </a:endParaRPr>
          </a:p>
          <a:p>
            <a:pPr>
              <a:buClr>
                <a:schemeClr val="bg1"/>
              </a:buClr>
            </a:pPr>
            <a:r>
              <a:rPr lang="en-US" sz="1600" b="1" dirty="0">
                <a:solidFill>
                  <a:schemeClr val="bg1"/>
                </a:solidFill>
              </a:rPr>
              <a:t>2. Create an evaluation frame</a:t>
            </a:r>
          </a:p>
          <a:p>
            <a:pPr>
              <a:buClr>
                <a:schemeClr val="bg1"/>
              </a:buClr>
            </a:pPr>
            <a:r>
              <a:rPr lang="en-US" sz="1600" dirty="0">
                <a:solidFill>
                  <a:schemeClr val="bg1"/>
                </a:solidFill>
              </a:rPr>
              <a:t>Develop a clear and concise evaluation frame that outlines the criteria for assessing the candidate skills. This can include:</a:t>
            </a:r>
          </a:p>
          <a:p>
            <a:pPr marL="285750" indent="-285750">
              <a:buClr>
                <a:schemeClr val="bg1"/>
              </a:buClr>
              <a:buFontTx/>
              <a:buChar char="-"/>
            </a:pPr>
            <a:r>
              <a:rPr lang="en-US" sz="1600" dirty="0">
                <a:solidFill>
                  <a:schemeClr val="bg1"/>
                </a:solidFill>
              </a:rPr>
              <a:t>descriptions of each level of performance.</a:t>
            </a:r>
          </a:p>
          <a:p>
            <a:pPr marL="285750" indent="-285750">
              <a:buClr>
                <a:schemeClr val="bg1"/>
              </a:buClr>
              <a:buFontTx/>
              <a:buChar char="-"/>
            </a:pPr>
            <a:r>
              <a:rPr lang="en-US" sz="1600" dirty="0">
                <a:solidFill>
                  <a:schemeClr val="bg1"/>
                </a:solidFill>
              </a:rPr>
              <a:t>specific examples of what constitutes each level.</a:t>
            </a:r>
          </a:p>
          <a:p>
            <a:pPr marL="285750" indent="-285750">
              <a:buClr>
                <a:schemeClr val="bg1"/>
              </a:buClr>
              <a:buFontTx/>
              <a:buChar char="-"/>
            </a:pPr>
            <a:r>
              <a:rPr lang="en-US" sz="1600" dirty="0">
                <a:solidFill>
                  <a:schemeClr val="bg1"/>
                </a:solidFill>
              </a:rPr>
              <a:t>a scoring system.</a:t>
            </a:r>
          </a:p>
        </p:txBody>
      </p:sp>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feld 7">
            <a:extLst>
              <a:ext uri="{FF2B5EF4-FFF2-40B4-BE49-F238E27FC236}">
                <a16:creationId xmlns:a16="http://schemas.microsoft.com/office/drawing/2014/main" id="{85CA594F-8A2E-6E30-EE89-8F48C1B6E239}"/>
              </a:ext>
            </a:extLst>
          </p:cNvPr>
          <p:cNvSpPr txBox="1"/>
          <p:nvPr/>
        </p:nvSpPr>
        <p:spPr>
          <a:xfrm>
            <a:off x="2692320" y="474134"/>
            <a:ext cx="2804160" cy="584775"/>
          </a:xfrm>
          <a:prstGeom prst="rect">
            <a:avLst/>
          </a:prstGeom>
          <a:noFill/>
        </p:spPr>
        <p:txBody>
          <a:bodyPr wrap="square" rtlCol="0">
            <a:spAutoFit/>
          </a:bodyPr>
          <a:lstStyle/>
          <a:p>
            <a:pPr algn="ctr"/>
            <a:r>
              <a:rPr lang="de-DE" sz="3200" dirty="0">
                <a:solidFill>
                  <a:schemeClr val="bg1"/>
                </a:solidFill>
              </a:rPr>
              <a:t>Group work</a:t>
            </a:r>
            <a:endParaRPr lang="en-GB" sz="3200" dirty="0">
              <a:solidFill>
                <a:schemeClr val="bg1"/>
              </a:solidFill>
            </a:endParaRPr>
          </a:p>
        </p:txBody>
      </p:sp>
    </p:spTree>
    <p:extLst>
      <p:ext uri="{BB962C8B-B14F-4D97-AF65-F5344CB8AC3E}">
        <p14:creationId xmlns:p14="http://schemas.microsoft.com/office/powerpoint/2010/main" val="3704099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579120" y="1329653"/>
            <a:ext cx="7985760" cy="2800767"/>
          </a:xfrm>
          <a:prstGeom prst="rect">
            <a:avLst/>
          </a:prstGeom>
          <a:ln>
            <a:noFill/>
          </a:ln>
        </p:spPr>
        <p:txBody>
          <a:bodyPr wrap="square">
            <a:spAutoFit/>
          </a:bodyPr>
          <a:lstStyle/>
          <a:p>
            <a:pPr marL="342900" indent="-342900">
              <a:buClr>
                <a:schemeClr val="bg1"/>
              </a:buClr>
              <a:buFont typeface="+mj-lt"/>
              <a:buAutoNum type="arabicPeriod" startAt="3"/>
            </a:pPr>
            <a:r>
              <a:rPr lang="en-US" sz="1600" b="1" dirty="0">
                <a:solidFill>
                  <a:schemeClr val="bg1"/>
                </a:solidFill>
              </a:rPr>
              <a:t>Role play - interview</a:t>
            </a:r>
          </a:p>
          <a:p>
            <a:pPr>
              <a:buClr>
                <a:schemeClr val="bg1"/>
              </a:buClr>
            </a:pPr>
            <a:r>
              <a:rPr lang="en-US" sz="1600" dirty="0">
                <a:solidFill>
                  <a:schemeClr val="bg1"/>
                </a:solidFill>
              </a:rPr>
              <a:t>In this role play, one person will act as an evaluator and the other as a candidate. </a:t>
            </a:r>
          </a:p>
          <a:p>
            <a:pPr>
              <a:buClr>
                <a:schemeClr val="bg1"/>
              </a:buClr>
            </a:pPr>
            <a:r>
              <a:rPr lang="en-US" sz="1600" dirty="0">
                <a:solidFill>
                  <a:schemeClr val="bg1"/>
                </a:solidFill>
              </a:rPr>
              <a:t>The evaluator will conduct a five-minute interview asking evaluation questions to assess the candidate's skills. The candidate must outline his/her qualifications and experience for the role.</a:t>
            </a:r>
          </a:p>
          <a:p>
            <a:pPr>
              <a:buClr>
                <a:schemeClr val="bg1"/>
              </a:buClr>
            </a:pPr>
            <a:endParaRPr lang="en-US" sz="1600" dirty="0">
              <a:solidFill>
                <a:schemeClr val="bg1"/>
              </a:solidFill>
            </a:endParaRPr>
          </a:p>
          <a:p>
            <a:pPr marL="342900" indent="-342900">
              <a:buClr>
                <a:schemeClr val="bg1"/>
              </a:buClr>
              <a:buFont typeface="+mj-lt"/>
              <a:buAutoNum type="arabicPeriod" startAt="4"/>
            </a:pPr>
            <a:r>
              <a:rPr lang="en-US" sz="1600" b="1" dirty="0">
                <a:solidFill>
                  <a:schemeClr val="bg1"/>
                </a:solidFill>
              </a:rPr>
              <a:t>Conduct skills assessments</a:t>
            </a:r>
          </a:p>
          <a:p>
            <a:pPr>
              <a:buClr>
                <a:schemeClr val="bg1"/>
              </a:buClr>
            </a:pPr>
            <a:r>
              <a:rPr lang="en-US" sz="1600" dirty="0">
                <a:solidFill>
                  <a:schemeClr val="bg1"/>
                </a:solidFill>
              </a:rPr>
              <a:t>Depending on the role, it may be necessary to conduct skill’s assessments to evaluate the candidate's technical abilities. Is this the case for the role you chose? If yes, list some of the tasks the candidate would need to perform to be assessed.</a:t>
            </a:r>
          </a:p>
          <a:p>
            <a:pPr>
              <a:buClr>
                <a:schemeClr val="bg1"/>
              </a:buClr>
            </a:pPr>
            <a:endParaRPr lang="en-US" sz="1600" dirty="0">
              <a:solidFill>
                <a:schemeClr val="bg1"/>
              </a:solidFill>
            </a:endParaRPr>
          </a:p>
        </p:txBody>
      </p:sp>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feld 7">
            <a:extLst>
              <a:ext uri="{FF2B5EF4-FFF2-40B4-BE49-F238E27FC236}">
                <a16:creationId xmlns:a16="http://schemas.microsoft.com/office/drawing/2014/main" id="{85CA594F-8A2E-6E30-EE89-8F48C1B6E239}"/>
              </a:ext>
            </a:extLst>
          </p:cNvPr>
          <p:cNvSpPr txBox="1"/>
          <p:nvPr/>
        </p:nvSpPr>
        <p:spPr>
          <a:xfrm>
            <a:off x="2692320" y="474134"/>
            <a:ext cx="2804160" cy="584775"/>
          </a:xfrm>
          <a:prstGeom prst="rect">
            <a:avLst/>
          </a:prstGeom>
          <a:noFill/>
        </p:spPr>
        <p:txBody>
          <a:bodyPr wrap="square" rtlCol="0">
            <a:spAutoFit/>
          </a:bodyPr>
          <a:lstStyle/>
          <a:p>
            <a:pPr algn="ctr"/>
            <a:r>
              <a:rPr lang="de-DE" sz="3200" dirty="0">
                <a:solidFill>
                  <a:schemeClr val="bg1"/>
                </a:solidFill>
              </a:rPr>
              <a:t>Group work</a:t>
            </a:r>
            <a:endParaRPr lang="en-GB" sz="3200" dirty="0">
              <a:solidFill>
                <a:schemeClr val="bg1"/>
              </a:solidFill>
            </a:endParaRPr>
          </a:p>
        </p:txBody>
      </p:sp>
    </p:spTree>
    <p:extLst>
      <p:ext uri="{BB962C8B-B14F-4D97-AF65-F5344CB8AC3E}">
        <p14:creationId xmlns:p14="http://schemas.microsoft.com/office/powerpoint/2010/main" val="2756810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579120" y="1587040"/>
            <a:ext cx="7985760" cy="2800767"/>
          </a:xfrm>
          <a:prstGeom prst="rect">
            <a:avLst/>
          </a:prstGeom>
          <a:ln>
            <a:noFill/>
          </a:ln>
        </p:spPr>
        <p:txBody>
          <a:bodyPr wrap="square">
            <a:spAutoFit/>
          </a:bodyPr>
          <a:lstStyle/>
          <a:p>
            <a:pPr marL="342900" indent="-342900">
              <a:buClr>
                <a:schemeClr val="bg1"/>
              </a:buClr>
              <a:buFont typeface="+mj-lt"/>
              <a:buAutoNum type="arabicPeriod" startAt="5"/>
            </a:pPr>
            <a:r>
              <a:rPr lang="en-US" sz="1600" b="1" dirty="0">
                <a:solidFill>
                  <a:schemeClr val="bg1"/>
                </a:solidFill>
              </a:rPr>
              <a:t>Make a final decision</a:t>
            </a:r>
          </a:p>
          <a:p>
            <a:pPr>
              <a:buClr>
                <a:schemeClr val="bg1"/>
              </a:buClr>
            </a:pPr>
            <a:r>
              <a:rPr lang="en-US" sz="1600" dirty="0">
                <a:solidFill>
                  <a:schemeClr val="bg1"/>
                </a:solidFill>
              </a:rPr>
              <a:t>Based on the information gathered during the evaluation of skills, make a final decision about the  candidate's ability, do they have the skills to fit the role, or is further training needed.</a:t>
            </a:r>
          </a:p>
          <a:p>
            <a:pPr>
              <a:buClr>
                <a:schemeClr val="bg1"/>
              </a:buClr>
            </a:pPr>
            <a:endParaRPr lang="en-US" sz="1600" dirty="0">
              <a:solidFill>
                <a:schemeClr val="bg1"/>
              </a:solidFill>
            </a:endParaRPr>
          </a:p>
          <a:p>
            <a:pPr>
              <a:buClr>
                <a:schemeClr val="bg1"/>
              </a:buClr>
            </a:pPr>
            <a:endParaRPr lang="en-US" sz="1600" dirty="0">
              <a:solidFill>
                <a:schemeClr val="bg1"/>
              </a:solidFill>
            </a:endParaRPr>
          </a:p>
          <a:p>
            <a:pPr>
              <a:buClr>
                <a:schemeClr val="bg1"/>
              </a:buClr>
            </a:pPr>
            <a:endParaRPr lang="en-GB" sz="1600" dirty="0">
              <a:solidFill>
                <a:schemeClr val="bg1"/>
              </a:solidFill>
            </a:endParaRPr>
          </a:p>
          <a:p>
            <a:pPr>
              <a:buClr>
                <a:schemeClr val="bg1"/>
              </a:buClr>
            </a:pPr>
            <a:r>
              <a:rPr lang="en-US" sz="1600" dirty="0">
                <a:solidFill>
                  <a:schemeClr val="bg1"/>
                </a:solidFill>
              </a:rPr>
              <a:t>By following these steps, you can ensure that you are thoroughly evaluating a candidate's skills, so that they can be referred to a formal skills recognition process or to further training.</a:t>
            </a:r>
          </a:p>
          <a:p>
            <a:pPr>
              <a:buClr>
                <a:schemeClr val="bg1"/>
              </a:buClr>
            </a:pPr>
            <a:endParaRPr lang="en-US" sz="1600" dirty="0">
              <a:solidFill>
                <a:schemeClr val="bg1"/>
              </a:solidFill>
            </a:endParaRPr>
          </a:p>
        </p:txBody>
      </p:sp>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feld 7">
            <a:extLst>
              <a:ext uri="{FF2B5EF4-FFF2-40B4-BE49-F238E27FC236}">
                <a16:creationId xmlns:a16="http://schemas.microsoft.com/office/drawing/2014/main" id="{85CA594F-8A2E-6E30-EE89-8F48C1B6E239}"/>
              </a:ext>
            </a:extLst>
          </p:cNvPr>
          <p:cNvSpPr txBox="1"/>
          <p:nvPr/>
        </p:nvSpPr>
        <p:spPr>
          <a:xfrm>
            <a:off x="2692320" y="474134"/>
            <a:ext cx="2804160" cy="584775"/>
          </a:xfrm>
          <a:prstGeom prst="rect">
            <a:avLst/>
          </a:prstGeom>
          <a:noFill/>
        </p:spPr>
        <p:txBody>
          <a:bodyPr wrap="square" rtlCol="0">
            <a:spAutoFit/>
          </a:bodyPr>
          <a:lstStyle/>
          <a:p>
            <a:pPr algn="ctr"/>
            <a:r>
              <a:rPr lang="de-DE" sz="3200" dirty="0">
                <a:solidFill>
                  <a:schemeClr val="bg1"/>
                </a:solidFill>
              </a:rPr>
              <a:t>Group work</a:t>
            </a:r>
            <a:endParaRPr lang="en-GB" sz="3200" dirty="0">
              <a:solidFill>
                <a:schemeClr val="bg1"/>
              </a:solidFill>
            </a:endParaRPr>
          </a:p>
        </p:txBody>
      </p:sp>
    </p:spTree>
    <p:extLst>
      <p:ext uri="{BB962C8B-B14F-4D97-AF65-F5344CB8AC3E}">
        <p14:creationId xmlns:p14="http://schemas.microsoft.com/office/powerpoint/2010/main" val="2307915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4;p58">
            <a:extLst>
              <a:ext uri="{FF2B5EF4-FFF2-40B4-BE49-F238E27FC236}">
                <a16:creationId xmlns:a16="http://schemas.microsoft.com/office/drawing/2014/main" id="{96EBF432-EF2C-4F19-B9C1-8FD2068CFC2E}"/>
              </a:ext>
            </a:extLst>
          </p:cNvPr>
          <p:cNvSpPr txBox="1">
            <a:spLocks/>
          </p:cNvSpPr>
          <p:nvPr/>
        </p:nvSpPr>
        <p:spPr>
          <a:xfrm>
            <a:off x="712412" y="654496"/>
            <a:ext cx="8431587" cy="205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Montserrat"/>
              <a:buNone/>
              <a:defRPr sz="60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9pPr>
          </a:lstStyle>
          <a:p>
            <a:pPr algn="l"/>
            <a:r>
              <a:rPr lang="en-GB" dirty="0"/>
              <a:t>Congratulation!</a:t>
            </a:r>
          </a:p>
          <a:p>
            <a:pPr algn="l"/>
            <a:endParaRPr lang="en-GB" dirty="0"/>
          </a:p>
          <a:p>
            <a:pPr algn="l"/>
            <a:r>
              <a:rPr lang="en-GB" sz="3600" dirty="0"/>
              <a:t>You mastered part B - module A </a:t>
            </a:r>
          </a:p>
          <a:p>
            <a:pPr algn="l"/>
            <a:r>
              <a:rPr lang="en-GB" sz="3600" dirty="0"/>
              <a:t>on </a:t>
            </a:r>
            <a:r>
              <a:rPr lang="en-US" sz="3600" dirty="0"/>
              <a:t>models for the identification </a:t>
            </a:r>
          </a:p>
          <a:p>
            <a:pPr algn="l"/>
            <a:r>
              <a:rPr lang="en-US" sz="3600" dirty="0"/>
              <a:t>of transversal skills</a:t>
            </a:r>
            <a:r>
              <a:rPr lang="en-GB" sz="3600" dirty="0"/>
              <a:t>!</a:t>
            </a:r>
          </a:p>
        </p:txBody>
      </p:sp>
    </p:spTree>
    <p:extLst>
      <p:ext uri="{BB962C8B-B14F-4D97-AF65-F5344CB8AC3E}">
        <p14:creationId xmlns:p14="http://schemas.microsoft.com/office/powerpoint/2010/main" val="3464715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65D8DB-3183-4BE7-A738-31923CAA71CF}"/>
              </a:ext>
            </a:extLst>
          </p:cNvPr>
          <p:cNvPicPr>
            <a:picLocks noChangeAspect="1"/>
          </p:cNvPicPr>
          <p:nvPr/>
        </p:nvPicPr>
        <p:blipFill>
          <a:blip r:embed="rId2"/>
          <a:srcRect/>
          <a:stretch/>
        </p:blipFill>
        <p:spPr>
          <a:xfrm>
            <a:off x="2344057" y="535202"/>
            <a:ext cx="4455886" cy="1020958"/>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D99CB96-9427-E787-7028-916FA61125AF}"/>
              </a:ext>
            </a:extLst>
          </p:cNvPr>
          <p:cNvPicPr>
            <a:picLocks noChangeAspect="1"/>
          </p:cNvPicPr>
          <p:nvPr/>
        </p:nvPicPr>
        <p:blipFill>
          <a:blip r:embed="rId3"/>
          <a:stretch>
            <a:fillRect/>
          </a:stretch>
        </p:blipFill>
        <p:spPr>
          <a:xfrm>
            <a:off x="1545773" y="2571750"/>
            <a:ext cx="6052456" cy="1620140"/>
          </a:xfrm>
          <a:prstGeom prst="rect">
            <a:avLst/>
          </a:prstGeom>
        </p:spPr>
      </p:pic>
      <p:pic>
        <p:nvPicPr>
          <p:cNvPr id="4" name="Grafik 3">
            <a:extLst>
              <a:ext uri="{FF2B5EF4-FFF2-40B4-BE49-F238E27FC236}">
                <a16:creationId xmlns:a16="http://schemas.microsoft.com/office/drawing/2014/main" id="{E9DE5D32-9C65-476B-A40C-15807016D87C}"/>
              </a:ext>
            </a:extLst>
          </p:cNvPr>
          <p:cNvPicPr>
            <a:picLocks noChangeAspect="1"/>
          </p:cNvPicPr>
          <p:nvPr/>
        </p:nvPicPr>
        <p:blipFill>
          <a:blip r:embed="rId4"/>
          <a:stretch>
            <a:fillRect/>
          </a:stretch>
        </p:blipFill>
        <p:spPr>
          <a:xfrm>
            <a:off x="3167803" y="3594778"/>
            <a:ext cx="1496985" cy="597112"/>
          </a:xfrm>
          <a:prstGeom prst="rect">
            <a:avLst/>
          </a:prstGeom>
        </p:spPr>
      </p:pic>
    </p:spTree>
    <p:extLst>
      <p:ext uri="{BB962C8B-B14F-4D97-AF65-F5344CB8AC3E}">
        <p14:creationId xmlns:p14="http://schemas.microsoft.com/office/powerpoint/2010/main" val="19145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19999" y="1683965"/>
            <a:ext cx="6145496"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A1:</a:t>
            </a:r>
            <a:br>
              <a:rPr lang="en-GB" dirty="0">
                <a:solidFill>
                  <a:schemeClr val="bg1"/>
                </a:solidFill>
              </a:rPr>
            </a:br>
            <a:r>
              <a:rPr lang="en-GB" dirty="0">
                <a:solidFill>
                  <a:schemeClr val="bg1"/>
                </a:solidFill>
              </a:rPr>
              <a:t>What are</a:t>
            </a:r>
            <a:br>
              <a:rPr lang="en-GB" dirty="0">
                <a:solidFill>
                  <a:schemeClr val="bg1"/>
                </a:solidFill>
              </a:rPr>
            </a:br>
            <a:r>
              <a:rPr lang="en-GB" dirty="0">
                <a:solidFill>
                  <a:srgbClr val="FFFF00"/>
                </a:solidFill>
              </a:rPr>
              <a:t>transversal skills?</a:t>
            </a:r>
            <a:endParaRPr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37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IE" b="1" dirty="0"/>
              <a:t>What are </a:t>
            </a:r>
            <a:r>
              <a:rPr lang="en-IE" b="1" dirty="0">
                <a:solidFill>
                  <a:srgbClr val="FFFF00"/>
                </a:solidFill>
              </a:rPr>
              <a:t>transversal skills</a:t>
            </a:r>
            <a:r>
              <a:rPr lang="en-IE" b="1" dirty="0"/>
              <a:t>?</a:t>
            </a:r>
            <a:endParaRPr lang="en-GB" b="1" dirty="0"/>
          </a:p>
          <a:p>
            <a:pPr algn="l"/>
            <a:r>
              <a:rPr lang="en-IE" dirty="0"/>
              <a:t> </a:t>
            </a:r>
            <a:endParaRPr lang="en-GB" dirty="0"/>
          </a:p>
          <a:p>
            <a:pPr algn="l"/>
            <a:r>
              <a:rPr lang="en-US" dirty="0">
                <a:solidFill>
                  <a:schemeClr val="bg1"/>
                </a:solidFill>
              </a:rPr>
              <a:t>Transversal skills, also known as soft skills, are the skills that individuals possess that can be applied to various situations, roles, and contexts. These skills are not specific to a particular job or industry but are instead general and applicable in many different settings.</a:t>
            </a:r>
          </a:p>
          <a:p>
            <a:pPr algn="l"/>
            <a:endParaRPr lang="en-US" dirty="0">
              <a:solidFill>
                <a:schemeClr val="bg1"/>
              </a:solidFill>
            </a:endParaRPr>
          </a:p>
          <a:p>
            <a:pPr algn="l"/>
            <a:r>
              <a:rPr lang="en-US" dirty="0">
                <a:solidFill>
                  <a:schemeClr val="bg1"/>
                </a:solidFill>
              </a:rPr>
              <a:t>Transversal skills are highly valued by employers as they are essential for success in the workplace and in life in general. They are also transferable across different industries and can help individuals navigate changes in their career paths.</a:t>
            </a:r>
            <a:endParaRPr lang="en-IE" dirty="0"/>
          </a:p>
          <a:p>
            <a:pPr algn="l"/>
            <a:endParaRPr lang="en-GB" dirty="0"/>
          </a:p>
          <a:p>
            <a:pPr algn="l"/>
            <a:r>
              <a:rPr lang="de-DE" sz="1200" dirty="0">
                <a:solidFill>
                  <a:srgbClr val="FF0000"/>
                </a:solidFill>
                <a:hlinkClick r:id="rId3"/>
              </a:rPr>
              <a:t>www.skillsandeducationgroup.co.uk/transversal-skills-what-are-they-and-why-are-they-so-important/</a:t>
            </a:r>
            <a:r>
              <a:rPr lang="de-DE" sz="1200" dirty="0">
                <a:solidFill>
                  <a:srgbClr val="FF0000"/>
                </a:solidFill>
              </a:rPr>
              <a:t>    </a:t>
            </a:r>
            <a:endParaRPr lang="en-GB" sz="1200" dirty="0">
              <a:solidFill>
                <a:srgbClr val="FF00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6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 name="Diagrama 3">
            <a:extLst>
              <a:ext uri="{FF2B5EF4-FFF2-40B4-BE49-F238E27FC236}">
                <a16:creationId xmlns:a16="http://schemas.microsoft.com/office/drawing/2014/main" id="{A538B6F1-D59D-99A8-4249-91A56DCC69A4}"/>
              </a:ext>
            </a:extLst>
          </p:cNvPr>
          <p:cNvGraphicFramePr/>
          <p:nvPr>
            <p:extLst>
              <p:ext uri="{D42A27DB-BD31-4B8C-83A1-F6EECF244321}">
                <p14:modId xmlns:p14="http://schemas.microsoft.com/office/powerpoint/2010/main" val="2637094926"/>
              </p:ext>
            </p:extLst>
          </p:nvPr>
        </p:nvGraphicFramePr>
        <p:xfrm>
          <a:off x="1281465" y="535803"/>
          <a:ext cx="6392963" cy="3887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2663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8221106" cy="2359291"/>
          </a:xfrm>
          <a:prstGeom prst="rect">
            <a:avLst/>
          </a:prstGeom>
        </p:spPr>
        <p:txBody>
          <a:bodyPr spcFirstLastPara="1" wrap="square" lIns="91425" tIns="91425" rIns="91425" bIns="91425" anchor="t" anchorCtr="0">
            <a:noAutofit/>
          </a:bodyPr>
          <a:lstStyle/>
          <a:p>
            <a:pPr algn="l"/>
            <a:r>
              <a:rPr lang="en-IE" b="1" dirty="0"/>
              <a:t>What are </a:t>
            </a:r>
            <a:r>
              <a:rPr lang="en-IE" b="1" dirty="0">
                <a:solidFill>
                  <a:srgbClr val="FFFF00"/>
                </a:solidFill>
              </a:rPr>
              <a:t>transversal skills</a:t>
            </a:r>
            <a:r>
              <a:rPr lang="en-IE" b="1" dirty="0"/>
              <a:t>?</a:t>
            </a:r>
            <a:endParaRPr lang="en-GB" b="1" dirty="0"/>
          </a:p>
          <a:p>
            <a:pPr algn="l"/>
            <a:r>
              <a:rPr lang="en-IE" dirty="0"/>
              <a:t> </a:t>
            </a:r>
            <a:endParaRPr lang="en-GB" dirty="0"/>
          </a:p>
          <a:p>
            <a:pPr algn="l"/>
            <a:r>
              <a:rPr lang="pt-PT" dirty="0">
                <a:solidFill>
                  <a:schemeClr val="bg1"/>
                </a:solidFill>
              </a:rPr>
              <a:t>For the INTERFACE project, these </a:t>
            </a:r>
            <a:r>
              <a:rPr lang="pt-PT" dirty="0">
                <a:solidFill>
                  <a:srgbClr val="FFFF00"/>
                </a:solidFill>
              </a:rPr>
              <a:t>10 transversal skills</a:t>
            </a:r>
            <a:r>
              <a:rPr lang="pt-PT" dirty="0">
                <a:solidFill>
                  <a:schemeClr val="bg1"/>
                </a:solidFill>
              </a:rPr>
              <a:t> will be considered.</a:t>
            </a:r>
          </a:p>
          <a:p>
            <a:pPr algn="l"/>
            <a:endParaRPr lang="pt-PT" dirty="0">
              <a:solidFill>
                <a:schemeClr val="bg1"/>
              </a:solidFill>
            </a:endParaRPr>
          </a:p>
          <a:p>
            <a:pPr algn="l">
              <a:buFont typeface="Arial" panose="020B0604020202020204" pitchFamily="34" charset="0"/>
              <a:buChar char="•"/>
            </a:pPr>
            <a:r>
              <a:rPr lang="en-US" b="1" dirty="0">
                <a:solidFill>
                  <a:srgbClr val="FFFF00"/>
                </a:solidFill>
              </a:rPr>
              <a:t>Digital literacy </a:t>
            </a:r>
            <a:r>
              <a:rPr lang="en-US" dirty="0">
                <a:solidFill>
                  <a:schemeClr val="bg1"/>
                </a:solidFill>
              </a:rPr>
              <a:t>- </a:t>
            </a:r>
            <a:r>
              <a:rPr lang="en-US" b="0" i="0" dirty="0">
                <a:solidFill>
                  <a:schemeClr val="bg1"/>
                </a:solidFill>
                <a:effectLst/>
              </a:rPr>
              <a:t>the ability to use and navigate digital technologies effectively and responsibly.</a:t>
            </a:r>
          </a:p>
          <a:p>
            <a:pPr algn="l">
              <a:buFont typeface="Arial" panose="020B0604020202020204" pitchFamily="34" charset="0"/>
              <a:buChar char="•"/>
            </a:pPr>
            <a:endParaRPr lang="en-US" dirty="0"/>
          </a:p>
          <a:p>
            <a:pPr algn="l">
              <a:buFont typeface="Arial" panose="020B0604020202020204" pitchFamily="34" charset="0"/>
              <a:buChar char="•"/>
            </a:pPr>
            <a:r>
              <a:rPr lang="en-US" b="1" dirty="0">
                <a:solidFill>
                  <a:srgbClr val="FFFF00"/>
                </a:solidFill>
              </a:rPr>
              <a:t>Entrepreneurial spirit</a:t>
            </a:r>
            <a:r>
              <a:rPr lang="en-US" dirty="0">
                <a:solidFill>
                  <a:srgbClr val="FFFF00"/>
                </a:solidFill>
              </a:rPr>
              <a:t> </a:t>
            </a:r>
            <a:r>
              <a:rPr lang="en-US" dirty="0">
                <a:solidFill>
                  <a:schemeClr val="bg1"/>
                </a:solidFill>
              </a:rPr>
              <a:t>- </a:t>
            </a:r>
            <a:r>
              <a:rPr lang="en-US" b="0" i="0" dirty="0">
                <a:solidFill>
                  <a:schemeClr val="bg1"/>
                </a:solidFill>
                <a:effectLst/>
              </a:rPr>
              <a:t>the mindset and skills necessary to identify and pursue opportunities, take calculated risks, and innovate in order to create value.</a:t>
            </a:r>
          </a:p>
          <a:p>
            <a:pPr algn="l">
              <a:buFont typeface="Arial" panose="020B0604020202020204" pitchFamily="34" charset="0"/>
              <a:buChar char="•"/>
            </a:pPr>
            <a:endParaRPr lang="en-US" dirty="0"/>
          </a:p>
          <a:p>
            <a:pPr algn="l">
              <a:buFont typeface="Arial" panose="020B0604020202020204" pitchFamily="34" charset="0"/>
              <a:buChar char="•"/>
            </a:pPr>
            <a:r>
              <a:rPr lang="en-US" b="1" dirty="0">
                <a:solidFill>
                  <a:srgbClr val="FFFF00"/>
                </a:solidFill>
              </a:rPr>
              <a:t>Critical and creative thinking </a:t>
            </a:r>
            <a:r>
              <a:rPr lang="en-US" dirty="0"/>
              <a:t>- </a:t>
            </a:r>
            <a:r>
              <a:rPr lang="en-US" b="0" i="0" dirty="0">
                <a:solidFill>
                  <a:schemeClr val="bg1"/>
                </a:solidFill>
                <a:effectLst/>
              </a:rPr>
              <a:t>the ability to analyse and evaluate information to make sound decisions and solve problems, as well as the ability to generate new and innovative ideas and solutions.</a:t>
            </a:r>
            <a:endParaRPr lang="en-US" dirty="0">
              <a:solidFill>
                <a:schemeClr val="bg1"/>
              </a:solidFill>
            </a:endParaRPr>
          </a:p>
          <a:p>
            <a:pPr algn="l"/>
            <a:endParaRPr lang="en-IE" dirty="0">
              <a:solidFill>
                <a:srgbClr val="FF0000"/>
              </a:solidFill>
            </a:endParaRPr>
          </a:p>
          <a:p>
            <a:pPr algn="l"/>
            <a:endParaRPr lang="en-IE" dirty="0"/>
          </a:p>
          <a:p>
            <a:pPr algn="l"/>
            <a:endParaRPr lang="en-IE" dirty="0"/>
          </a:p>
          <a:p>
            <a:pPr algn="l"/>
            <a:endParaRPr lang="en-IE" dirty="0"/>
          </a:p>
          <a:p>
            <a:pPr algn="l"/>
            <a:endParaRPr lang="en-GB" dirty="0"/>
          </a:p>
          <a:p>
            <a:pPr algn="l"/>
            <a:r>
              <a:rPr lang="de-DE" sz="1200" dirty="0">
                <a:solidFill>
                  <a:srgbClr val="FF0000"/>
                </a:solidFill>
              </a:rPr>
              <a:t>https://www.merriam-webster.com/dictionary/escape%20room</a:t>
            </a:r>
            <a:endParaRPr lang="en-GB" sz="1200" dirty="0">
              <a:solidFill>
                <a:srgbClr val="FF00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9420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4" y="1124393"/>
            <a:ext cx="7780840" cy="2359291"/>
          </a:xfrm>
          <a:prstGeom prst="rect">
            <a:avLst/>
          </a:prstGeom>
        </p:spPr>
        <p:txBody>
          <a:bodyPr spcFirstLastPara="1" wrap="square" lIns="91425" tIns="91425" rIns="91425" bIns="91425" anchor="t" anchorCtr="0">
            <a:noAutofit/>
          </a:bodyPr>
          <a:lstStyle/>
          <a:p>
            <a:pPr algn="l"/>
            <a:r>
              <a:rPr lang="en-IE" b="1" dirty="0"/>
              <a:t>What are </a:t>
            </a:r>
            <a:r>
              <a:rPr lang="en-IE" b="1" dirty="0">
                <a:solidFill>
                  <a:srgbClr val="FFFF00"/>
                </a:solidFill>
              </a:rPr>
              <a:t>transversal skills</a:t>
            </a:r>
            <a:r>
              <a:rPr lang="en-IE" b="1" dirty="0"/>
              <a:t>?</a:t>
            </a:r>
            <a:endParaRPr lang="en-GB" b="1" dirty="0"/>
          </a:p>
          <a:p>
            <a:pPr algn="l"/>
            <a:r>
              <a:rPr lang="en-IE" dirty="0"/>
              <a:t> </a:t>
            </a:r>
            <a:endParaRPr lang="en-GB" dirty="0"/>
          </a:p>
          <a:p>
            <a:pPr algn="l">
              <a:buFont typeface="Arial" panose="020B0604020202020204" pitchFamily="34" charset="0"/>
              <a:buChar char="•"/>
            </a:pPr>
            <a:r>
              <a:rPr lang="en-US" b="1" dirty="0">
                <a:solidFill>
                  <a:srgbClr val="FFFF00"/>
                </a:solidFill>
              </a:rPr>
              <a:t>Leadership</a:t>
            </a:r>
            <a:r>
              <a:rPr lang="en-US" dirty="0"/>
              <a:t> </a:t>
            </a:r>
            <a:r>
              <a:rPr lang="en-US" dirty="0">
                <a:solidFill>
                  <a:schemeClr val="bg1"/>
                </a:solidFill>
              </a:rPr>
              <a:t>- </a:t>
            </a:r>
            <a:r>
              <a:rPr lang="en-US" b="0" i="0" dirty="0">
                <a:solidFill>
                  <a:schemeClr val="bg1"/>
                </a:solidFill>
                <a:effectLst/>
              </a:rPr>
              <a:t>the ability to motivate, inspire, and guide others towards a common goal.</a:t>
            </a:r>
          </a:p>
          <a:p>
            <a:pPr algn="l">
              <a:buFont typeface="Arial" panose="020B0604020202020204" pitchFamily="34" charset="0"/>
              <a:buChar char="•"/>
            </a:pPr>
            <a:endParaRPr lang="en-US" dirty="0"/>
          </a:p>
          <a:p>
            <a:pPr algn="l">
              <a:buFont typeface="Arial" panose="020B0604020202020204" pitchFamily="34" charset="0"/>
              <a:buChar char="•"/>
            </a:pPr>
            <a:r>
              <a:rPr lang="en-US" b="1" dirty="0">
                <a:solidFill>
                  <a:srgbClr val="FFFF00"/>
                </a:solidFill>
              </a:rPr>
              <a:t>Innovation</a:t>
            </a:r>
            <a:r>
              <a:rPr lang="en-US" dirty="0"/>
              <a:t> - </a:t>
            </a:r>
            <a:r>
              <a:rPr lang="en-US" b="0" i="0" dirty="0">
                <a:solidFill>
                  <a:schemeClr val="bg1"/>
                </a:solidFill>
                <a:effectLst/>
              </a:rPr>
              <a:t>the ability to generate new and creative ideas and solutions, often by combining existing ideas in novel ways.</a:t>
            </a:r>
          </a:p>
          <a:p>
            <a:pPr algn="l">
              <a:buFont typeface="Arial" panose="020B0604020202020204" pitchFamily="34" charset="0"/>
              <a:buChar char="•"/>
            </a:pPr>
            <a:endParaRPr lang="en-US" dirty="0"/>
          </a:p>
          <a:p>
            <a:pPr algn="l">
              <a:buFont typeface="Arial" panose="020B0604020202020204" pitchFamily="34" charset="0"/>
              <a:buChar char="•"/>
            </a:pPr>
            <a:r>
              <a:rPr lang="en-US" b="1" dirty="0">
                <a:solidFill>
                  <a:srgbClr val="FFFF00"/>
                </a:solidFill>
              </a:rPr>
              <a:t>Problem solving </a:t>
            </a:r>
            <a:r>
              <a:rPr lang="en-US" dirty="0"/>
              <a:t>- </a:t>
            </a:r>
            <a:r>
              <a:rPr lang="en-US" b="0" i="0" dirty="0">
                <a:solidFill>
                  <a:schemeClr val="bg1"/>
                </a:solidFill>
                <a:effectLst/>
              </a:rPr>
              <a:t>the ability to identify, analyse, and solve problems effectively and efficiently.</a:t>
            </a:r>
          </a:p>
          <a:p>
            <a:pPr algn="l">
              <a:buFont typeface="Arial" panose="020B0604020202020204" pitchFamily="34" charset="0"/>
              <a:buChar char="•"/>
            </a:pPr>
            <a:endParaRPr lang="en-US" dirty="0"/>
          </a:p>
          <a:p>
            <a:pPr algn="l">
              <a:buFont typeface="Arial" panose="020B0604020202020204" pitchFamily="34" charset="0"/>
              <a:buChar char="•"/>
            </a:pPr>
            <a:r>
              <a:rPr lang="en-US" b="1" dirty="0">
                <a:solidFill>
                  <a:srgbClr val="FFFF00"/>
                </a:solidFill>
              </a:rPr>
              <a:t>Teamwork</a:t>
            </a:r>
            <a:r>
              <a:rPr lang="en-US" dirty="0"/>
              <a:t> - </a:t>
            </a:r>
            <a:r>
              <a:rPr lang="en-US" b="0" i="0" dirty="0">
                <a:solidFill>
                  <a:schemeClr val="bg1"/>
                </a:solidFill>
                <a:effectLst/>
              </a:rPr>
              <a:t>the ability to work effectively with others and to contribute to a team.</a:t>
            </a:r>
            <a:endParaRPr lang="en-US" dirty="0">
              <a:solidFill>
                <a:schemeClr val="bg1"/>
              </a:solidFill>
            </a:endParaRPr>
          </a:p>
          <a:p>
            <a:pPr algn="l"/>
            <a:endParaRPr lang="en-IE" dirty="0">
              <a:solidFill>
                <a:schemeClr val="bg1"/>
              </a:solidFill>
            </a:endParaRPr>
          </a:p>
          <a:p>
            <a:pPr algn="l"/>
            <a:endParaRPr lang="en-IE" dirty="0"/>
          </a:p>
          <a:p>
            <a:pPr algn="l"/>
            <a:endParaRPr lang="en-IE" dirty="0"/>
          </a:p>
          <a:p>
            <a:pPr algn="l"/>
            <a:endParaRPr lang="en-IE" dirty="0"/>
          </a:p>
          <a:p>
            <a:pPr algn="l"/>
            <a:endParaRPr lang="en-GB" dirty="0"/>
          </a:p>
          <a:p>
            <a:pPr algn="l"/>
            <a:r>
              <a:rPr lang="de-DE" sz="1200" dirty="0">
                <a:solidFill>
                  <a:srgbClr val="FF0000"/>
                </a:solidFill>
              </a:rPr>
              <a:t>https://www.merriam-webster.com/dictionary/escape%20room</a:t>
            </a:r>
            <a:endParaRPr lang="en-GB" sz="1200" dirty="0">
              <a:solidFill>
                <a:srgbClr val="FF00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58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IE" b="1" dirty="0"/>
              <a:t>What are </a:t>
            </a:r>
            <a:r>
              <a:rPr lang="en-IE" b="1" dirty="0">
                <a:solidFill>
                  <a:srgbClr val="FFFF00"/>
                </a:solidFill>
              </a:rPr>
              <a:t>transversal skills</a:t>
            </a:r>
            <a:r>
              <a:rPr lang="en-IE" b="1" dirty="0"/>
              <a:t>?</a:t>
            </a:r>
            <a:endParaRPr lang="en-GB" b="1" dirty="0"/>
          </a:p>
          <a:p>
            <a:pPr algn="l"/>
            <a:r>
              <a:rPr lang="en-IE" dirty="0"/>
              <a:t> </a:t>
            </a:r>
            <a:endParaRPr lang="en-GB" dirty="0"/>
          </a:p>
          <a:p>
            <a:pPr algn="l">
              <a:buFont typeface="Arial" panose="020B0604020202020204" pitchFamily="34" charset="0"/>
              <a:buChar char="•"/>
            </a:pPr>
            <a:r>
              <a:rPr lang="en-US" b="1" dirty="0">
                <a:solidFill>
                  <a:srgbClr val="FFFF00"/>
                </a:solidFill>
              </a:rPr>
              <a:t>Work ethic </a:t>
            </a:r>
            <a:r>
              <a:rPr lang="en-US" dirty="0"/>
              <a:t>- </a:t>
            </a:r>
            <a:r>
              <a:rPr lang="en-US" b="0" i="0" dirty="0">
                <a:solidFill>
                  <a:schemeClr val="bg1"/>
                </a:solidFill>
                <a:effectLst/>
              </a:rPr>
              <a:t>a set of values and behaviors related to the quality and quantity of work, including diligence, reliability, responsibility, and professionalism.</a:t>
            </a:r>
          </a:p>
          <a:p>
            <a:pPr algn="l">
              <a:buFont typeface="Arial" panose="020B0604020202020204" pitchFamily="34" charset="0"/>
              <a:buChar char="•"/>
            </a:pPr>
            <a:endParaRPr lang="en-US" dirty="0"/>
          </a:p>
          <a:p>
            <a:pPr algn="l">
              <a:buFont typeface="Arial" panose="020B0604020202020204" pitchFamily="34" charset="0"/>
              <a:buChar char="•"/>
            </a:pPr>
            <a:r>
              <a:rPr lang="en-US" b="1" dirty="0">
                <a:solidFill>
                  <a:srgbClr val="FFFF00"/>
                </a:solidFill>
              </a:rPr>
              <a:t>Communication</a:t>
            </a:r>
            <a:r>
              <a:rPr lang="en-US" dirty="0"/>
              <a:t> - </a:t>
            </a:r>
            <a:r>
              <a:rPr lang="en-US" b="0" i="0" dirty="0">
                <a:solidFill>
                  <a:schemeClr val="bg1"/>
                </a:solidFill>
                <a:effectLst/>
              </a:rPr>
              <a:t>the ability to convey information effectively, both verbally and in writing, and to listen actively.</a:t>
            </a:r>
          </a:p>
          <a:p>
            <a:pPr algn="l">
              <a:buFont typeface="Arial" panose="020B0604020202020204" pitchFamily="34" charset="0"/>
              <a:buChar char="•"/>
            </a:pPr>
            <a:endParaRPr lang="en-US" dirty="0"/>
          </a:p>
          <a:p>
            <a:pPr algn="l">
              <a:buFont typeface="Arial" panose="020B0604020202020204" pitchFamily="34" charset="0"/>
              <a:buChar char="•"/>
            </a:pPr>
            <a:r>
              <a:rPr lang="en-US" b="1" dirty="0">
                <a:solidFill>
                  <a:srgbClr val="FFFF00"/>
                </a:solidFill>
              </a:rPr>
              <a:t>Inter-generational relationships</a:t>
            </a:r>
            <a:r>
              <a:rPr lang="en-US" dirty="0"/>
              <a:t> - </a:t>
            </a:r>
            <a:r>
              <a:rPr lang="en-US" b="0" i="0" dirty="0">
                <a:solidFill>
                  <a:schemeClr val="bg1"/>
                </a:solidFill>
                <a:effectLst/>
              </a:rPr>
              <a:t>the ability to build and maintain positive relationships with people of different ages and backgrounds, often involving mutual respect, understanding, and learning.</a:t>
            </a:r>
            <a:endParaRPr lang="en-US" dirty="0">
              <a:solidFill>
                <a:schemeClr val="bg1"/>
              </a:solidFill>
            </a:endParaRPr>
          </a:p>
          <a:p>
            <a:pPr algn="l"/>
            <a:endParaRPr lang="en-IE" dirty="0">
              <a:solidFill>
                <a:srgbClr val="FF0000"/>
              </a:solidFill>
            </a:endParaRPr>
          </a:p>
          <a:p>
            <a:pPr algn="l"/>
            <a:endParaRPr lang="en-IE" dirty="0"/>
          </a:p>
          <a:p>
            <a:pPr algn="l"/>
            <a:endParaRPr lang="en-IE" dirty="0"/>
          </a:p>
          <a:p>
            <a:pPr algn="l"/>
            <a:endParaRPr lang="en-IE" dirty="0"/>
          </a:p>
          <a:p>
            <a:pPr algn="l"/>
            <a:endParaRPr lang="en-GB" dirty="0"/>
          </a:p>
          <a:p>
            <a:pPr algn="l"/>
            <a:r>
              <a:rPr lang="de-DE" sz="1200" dirty="0">
                <a:solidFill>
                  <a:srgbClr val="FF0000"/>
                </a:solidFill>
              </a:rPr>
              <a:t>https://www.merriam-webster.com/dictionary/escape%20room</a:t>
            </a:r>
            <a:endParaRPr lang="en-GB" sz="1200" dirty="0">
              <a:solidFill>
                <a:srgbClr val="FF00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658950"/>
      </p:ext>
    </p:extLst>
  </p:cSld>
  <p:clrMapOvr>
    <a:masterClrMapping/>
  </p:clrMapOvr>
</p:sld>
</file>

<file path=ppt/theme/theme1.xml><?xml version="1.0" encoding="utf-8"?>
<a:theme xmlns:a="http://schemas.openxmlformats.org/drawingml/2006/main" name="Professional Company Report by Slidesgo">
  <a:themeElements>
    <a:clrScheme name="INTERFACE">
      <a:dk1>
        <a:srgbClr val="353AA2"/>
      </a:dk1>
      <a:lt1>
        <a:srgbClr val="FFFFFF"/>
      </a:lt1>
      <a:dk2>
        <a:srgbClr val="FFFFFF"/>
      </a:dk2>
      <a:lt2>
        <a:srgbClr val="666CEF"/>
      </a:lt2>
      <a:accent1>
        <a:srgbClr val="495ED5"/>
      </a:accent1>
      <a:accent2>
        <a:srgbClr val="7CDFFE"/>
      </a:accent2>
      <a:accent3>
        <a:srgbClr val="495ED5"/>
      </a:accent3>
      <a:accent4>
        <a:srgbClr val="7CDFFE"/>
      </a:accent4>
      <a:accent5>
        <a:srgbClr val="495ED5"/>
      </a:accent5>
      <a:accent6>
        <a:srgbClr val="7CDFFE"/>
      </a:accent6>
      <a:hlink>
        <a:srgbClr val="FFFFFF"/>
      </a:hlink>
      <a:folHlink>
        <a:srgbClr val="0097A7"/>
      </a:folHlink>
    </a:clrScheme>
    <a:fontScheme name="Custom 1">
      <a:majorFont>
        <a:latin typeface="Montserrat"/>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TotalTime>
  <Words>2228</Words>
  <Application>Microsoft Office PowerPoint</Application>
  <PresentationFormat>On-screen Show (16:9)</PresentationFormat>
  <Paragraphs>227</Paragraphs>
  <Slides>36</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Josefin Sans</vt:lpstr>
      <vt:lpstr>Montserrat</vt:lpstr>
      <vt:lpstr>Muli</vt:lpstr>
      <vt:lpstr>Noto Sans</vt:lpstr>
      <vt:lpstr>Open Sans</vt:lpstr>
      <vt:lpstr>Söhne</vt:lpstr>
      <vt:lpstr>Source Sans Pro</vt:lpstr>
      <vt:lpstr>Professional Company Report by Slidesgo</vt:lpstr>
      <vt:lpstr>PowerPoint Presentation</vt:lpstr>
      <vt:lpstr>Introduction</vt:lpstr>
      <vt:lpstr>A: About the topic  Models  for the identification  of transversal skills </vt:lpstr>
      <vt:lpstr>A1: What are transversal skills?</vt:lpstr>
      <vt:lpstr>PowerPoint Presentation</vt:lpstr>
      <vt:lpstr>PowerPoint Presentation</vt:lpstr>
      <vt:lpstr>PowerPoint Presentation</vt:lpstr>
      <vt:lpstr>PowerPoint Presentation</vt:lpstr>
      <vt:lpstr>PowerPoint Presentation</vt:lpstr>
      <vt:lpstr>A2: The difference between formal, non-formal and informal skills development contexts</vt:lpstr>
      <vt:lpstr>PowerPoint Presentation</vt:lpstr>
      <vt:lpstr>PowerPoint Presentation</vt:lpstr>
      <vt:lpstr>PowerPoint Presentation</vt:lpstr>
      <vt:lpstr>PowerPoint Presentation</vt:lpstr>
      <vt:lpstr>A3: Examples  of lifelong learning</vt:lpstr>
      <vt:lpstr>PowerPoint Presentation</vt:lpstr>
      <vt:lpstr>PowerPoint Presentation</vt:lpstr>
      <vt:lpstr>PowerPoint Presentation</vt:lpstr>
      <vt:lpstr>PowerPoint Presentation</vt:lpstr>
      <vt:lpstr>A4: Identifying acquired  school and professional transversal skills through documentation</vt:lpstr>
      <vt:lpstr>PowerPoint Presentation</vt:lpstr>
      <vt:lpstr>PowerPoint Presentation</vt:lpstr>
      <vt:lpstr>PowerPoint Presentation</vt:lpstr>
      <vt:lpstr>A5: Refering individuals  to a training or skills  recognition processes according to  documentation analysis</vt:lpstr>
      <vt:lpstr>PowerPoint Presentation</vt:lpstr>
      <vt:lpstr>PowerPoint Presentation</vt:lpstr>
      <vt:lpstr>PowerPoint Presentation</vt:lpstr>
      <vt:lpstr>PowerPoint Presentation</vt:lpstr>
      <vt:lpstr>PowerPoint Presentation</vt:lpstr>
      <vt:lpstr>B: Group work Evaluating the profile of candidates with the skills recognition processes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UPB;Marc Beutner</dc:creator>
  <cp:lastModifiedBy>FIPL 29</cp:lastModifiedBy>
  <cp:revision>134</cp:revision>
  <dcterms:modified xsi:type="dcterms:W3CDTF">2023-05-23T14:02:00Z</dcterms:modified>
</cp:coreProperties>
</file>