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73" r:id="rId1"/>
  </p:sldMasterIdLst>
  <p:notesMasterIdLst>
    <p:notesMasterId r:id="rId19"/>
  </p:notesMasterIdLst>
  <p:sldIdLst>
    <p:sldId id="307" r:id="rId2"/>
    <p:sldId id="260" r:id="rId3"/>
    <p:sldId id="256" r:id="rId4"/>
    <p:sldId id="334" r:id="rId5"/>
    <p:sldId id="258" r:id="rId6"/>
    <p:sldId id="335" r:id="rId7"/>
    <p:sldId id="375" r:id="rId8"/>
    <p:sldId id="392" r:id="rId9"/>
    <p:sldId id="393" r:id="rId10"/>
    <p:sldId id="391" r:id="rId11"/>
    <p:sldId id="338" r:id="rId12"/>
    <p:sldId id="395" r:id="rId13"/>
    <p:sldId id="261" r:id="rId14"/>
    <p:sldId id="352" r:id="rId15"/>
    <p:sldId id="390" r:id="rId16"/>
    <p:sldId id="312" r:id="rId17"/>
    <p:sldId id="311"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F2126"/>
    <a:srgbClr val="529BD9"/>
    <a:srgbClr val="CC6600"/>
    <a:srgbClr val="666BF0"/>
    <a:srgbClr val="5BF08B"/>
    <a:srgbClr val="42AB8C"/>
    <a:srgbClr val="E54759"/>
    <a:srgbClr val="262626"/>
    <a:srgbClr val="AA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50EAF-3163-4F20-88ED-F5F79476F2F4}">
  <a:tblStyle styleId="{03D50EAF-3163-4F20-88ED-F5F79476F2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83146"/>
  </p:normalViewPr>
  <p:slideViewPr>
    <p:cSldViewPr snapToGrid="0">
      <p:cViewPr varScale="1">
        <p:scale>
          <a:sx n="50" d="100"/>
          <a:sy n="50" d="100"/>
        </p:scale>
        <p:origin x="804" y="32"/>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v-LV" dirty="0"/>
              <a:t>A modulis: </a:t>
            </a:r>
            <a:r>
              <a:rPr lang="lv-LV" dirty="0" err="1"/>
              <a:t>Pedagogical</a:t>
            </a:r>
            <a:r>
              <a:rPr lang="lv-LV" dirty="0"/>
              <a:t> </a:t>
            </a:r>
            <a:r>
              <a:rPr lang="lv-LV" dirty="0" err="1"/>
              <a:t>approaches</a:t>
            </a:r>
            <a:r>
              <a:rPr lang="lv-LV" dirty="0"/>
              <a:t> </a:t>
            </a:r>
            <a:r>
              <a:rPr lang="lv-LV" dirty="0" err="1"/>
              <a:t>with</a:t>
            </a:r>
            <a:r>
              <a:rPr lang="lv-LV" dirty="0"/>
              <a:t> </a:t>
            </a:r>
            <a:r>
              <a:rPr lang="lv-LV" dirty="0" err="1"/>
              <a:t>focus</a:t>
            </a:r>
            <a:r>
              <a:rPr lang="lv-LV" dirty="0"/>
              <a:t> </a:t>
            </a:r>
            <a:r>
              <a:rPr lang="lv-LV" dirty="0" err="1"/>
              <a:t>on</a:t>
            </a:r>
            <a:r>
              <a:rPr lang="lv-LV" dirty="0"/>
              <a:t> </a:t>
            </a:r>
            <a:r>
              <a:rPr lang="lv-LV" dirty="0" err="1"/>
              <a:t>challenge-based</a:t>
            </a:r>
            <a:r>
              <a:rPr lang="lv-LV" dirty="0"/>
              <a:t> </a:t>
            </a:r>
            <a:r>
              <a:rPr lang="lv-LV" dirty="0" err="1"/>
              <a:t>learning</a:t>
            </a:r>
            <a:endParaRPr lang="lv-LV" dirty="0"/>
          </a:p>
          <a:p>
            <a:r>
              <a:rPr lang="lv-LV" dirty="0" err="1"/>
              <a:t>theory</a:t>
            </a:r>
            <a:r>
              <a:rPr lang="lv-LV" sz="1100" dirty="0" err="1">
                <a:solidFill>
                  <a:schemeClr val="tx1"/>
                </a:solidFill>
              </a:rPr>
              <a:t>Pedagoģiskās</a:t>
            </a:r>
            <a:r>
              <a:rPr lang="lv-LV" sz="1100" dirty="0">
                <a:solidFill>
                  <a:schemeClr val="tx1"/>
                </a:solidFill>
              </a:rPr>
              <a:t> pieejas, kas iekļauj izaicinājumos balstītu mācīšanās teoriju</a:t>
            </a:r>
            <a:endParaRPr lang="en-GB" dirty="0"/>
          </a:p>
        </p:txBody>
      </p:sp>
    </p:spTree>
    <p:extLst>
      <p:ext uri="{BB962C8B-B14F-4D97-AF65-F5344CB8AC3E}">
        <p14:creationId xmlns:p14="http://schemas.microsoft.com/office/powerpoint/2010/main" val="2294136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bg1"/>
                </a:solidFill>
              </a:rPr>
              <a:t>Faces and formats of </a:t>
            </a:r>
            <a:br>
              <a:rPr lang="en-GB" dirty="0">
                <a:solidFill>
                  <a:schemeClr val="bg1"/>
                </a:solidFill>
              </a:rPr>
            </a:br>
            <a:r>
              <a:rPr lang="en-GB" dirty="0">
                <a:solidFill>
                  <a:srgbClr val="FFFF00"/>
                </a:solidFill>
              </a:rPr>
              <a:t>challenge-based learning</a:t>
            </a:r>
            <a:endParaRPr dirty="0"/>
          </a:p>
        </p:txBody>
      </p:sp>
    </p:spTree>
    <p:extLst>
      <p:ext uri="{BB962C8B-B14F-4D97-AF65-F5344CB8AC3E}">
        <p14:creationId xmlns:p14="http://schemas.microsoft.com/office/powerpoint/2010/main" val="2271182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14300" indent="0" algn="just"/>
            <a:r>
              <a:rPr lang="en-US" sz="1100" dirty="0">
                <a:solidFill>
                  <a:srgbClr val="FFFF00"/>
                </a:solidFill>
              </a:rPr>
              <a:t>There are different dimensions in which challenges occur:</a:t>
            </a:r>
          </a:p>
          <a:p>
            <a:pPr marL="285750" indent="-171450" algn="just">
              <a:buSzPct val="83000"/>
              <a:buFont typeface="Wingdings" panose="05000000000000000000" pitchFamily="2" charset="2"/>
              <a:buChar char="§"/>
            </a:pPr>
            <a:r>
              <a:rPr lang="en-US" sz="1100" b="1" dirty="0">
                <a:solidFill>
                  <a:schemeClr val="bg2"/>
                </a:solidFill>
              </a:rPr>
              <a:t>duration and workload – </a:t>
            </a:r>
            <a:r>
              <a:rPr lang="en-US" sz="1100" dirty="0">
                <a:solidFill>
                  <a:srgbClr val="FFFF00"/>
                </a:solidFill>
              </a:rPr>
              <a:t>The amount of work that have to be done (e.g., ECTS or working days)</a:t>
            </a:r>
          </a:p>
          <a:p>
            <a:pPr marL="285750" indent="-171450" algn="just">
              <a:buSzPct val="83000"/>
              <a:buFont typeface="Wingdings" panose="05000000000000000000" pitchFamily="2" charset="2"/>
              <a:buChar char="§"/>
            </a:pPr>
            <a:r>
              <a:rPr lang="en-US" sz="1100" b="1" dirty="0">
                <a:solidFill>
                  <a:schemeClr val="bg2"/>
                </a:solidFill>
              </a:rPr>
              <a:t>level of engagement –</a:t>
            </a:r>
            <a:r>
              <a:rPr lang="en-US" sz="1100" b="1" dirty="0">
                <a:solidFill>
                  <a:srgbClr val="FFFF00"/>
                </a:solidFill>
              </a:rPr>
              <a:t> </a:t>
            </a:r>
            <a:r>
              <a:rPr lang="en-US" sz="1100" dirty="0">
                <a:solidFill>
                  <a:srgbClr val="FFFF00"/>
                </a:solidFill>
              </a:rPr>
              <a:t>The point of time where students starts to find a solution </a:t>
            </a:r>
          </a:p>
          <a:p>
            <a:pPr marL="285750" indent="-171450" algn="just">
              <a:buSzPct val="83000"/>
              <a:buFont typeface="Wingdings" panose="05000000000000000000" pitchFamily="2" charset="2"/>
              <a:buChar char="§"/>
            </a:pPr>
            <a:r>
              <a:rPr lang="en-US" sz="1100" b="1" dirty="0">
                <a:solidFill>
                  <a:schemeClr val="bg2"/>
                </a:solidFill>
              </a:rPr>
              <a:t>level of investigation –</a:t>
            </a:r>
            <a:r>
              <a:rPr lang="en-US" sz="1100" dirty="0">
                <a:solidFill>
                  <a:srgbClr val="FFFF00"/>
                </a:solidFill>
              </a:rPr>
              <a:t> The level of research and variety of activities that are used to find a solution </a:t>
            </a:r>
          </a:p>
          <a:p>
            <a:pPr marL="285750" indent="-171450" algn="just">
              <a:buSzPct val="83000"/>
              <a:buFont typeface="Wingdings" panose="05000000000000000000" pitchFamily="2" charset="2"/>
              <a:buChar char="§"/>
            </a:pPr>
            <a:r>
              <a:rPr lang="en-US" sz="1100" b="1" dirty="0">
                <a:solidFill>
                  <a:schemeClr val="bg2"/>
                </a:solidFill>
              </a:rPr>
              <a:t>level of action –</a:t>
            </a:r>
            <a:r>
              <a:rPr lang="en-US" sz="1100" dirty="0">
                <a:solidFill>
                  <a:srgbClr val="FFFF00"/>
                </a:solidFill>
              </a:rPr>
              <a:t> Opening the made solutions/finding to the society</a:t>
            </a:r>
            <a:endParaRPr lang="en-GB" sz="1100" dirty="0">
              <a:solidFill>
                <a:srgbClr val="FFFF00"/>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03023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23c2e0530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23c2e0530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23c2e0530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23c2e0530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FF00"/>
                </a:solidFill>
              </a:rPr>
              <a:t>Pedagogical approaches with focus on challenge-based learning theory</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50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“Challenge-Based Learning (CBL) is a pedagogical approach that actively engages students in a situation that is real, relevant and related to their environment. Core to CBL is that learning is driven by challenging, open-ended problems that have multiple solutions. CBL builds on the foundation of experiential learning (learning by doing, surprises, and set backs). In CBL the learning process is more important than the outcome (solutions)” </a:t>
            </a:r>
            <a:r>
              <a:rPr lang="en-GB" dirty="0" err="1"/>
              <a:t>Vremann</a:t>
            </a:r>
            <a:r>
              <a:rPr lang="en-GB" dirty="0"/>
              <a:t>-De Olde et. Al. 2021, P. 3).</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449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1500" indent="-457200" algn="l">
              <a:buFont typeface="Arial" panose="020B0604020202020204" pitchFamily="34" charset="0"/>
              <a:buChar char="•"/>
            </a:pPr>
            <a:r>
              <a:rPr lang="en-GB" sz="1100" dirty="0">
                <a:solidFill>
                  <a:srgbClr val="FFFF00"/>
                </a:solidFill>
              </a:rPr>
              <a:t>Begin with a </a:t>
            </a:r>
            <a:r>
              <a:rPr lang="en-GB" sz="1100" b="1" dirty="0">
                <a:solidFill>
                  <a:srgbClr val="FFFF00"/>
                </a:solidFill>
              </a:rPr>
              <a:t>BIG IDEA </a:t>
            </a:r>
            <a:r>
              <a:rPr lang="en-GB" sz="1100" dirty="0">
                <a:solidFill>
                  <a:srgbClr val="FFFF00"/>
                </a:solidFill>
              </a:rPr>
              <a:t>(e.g. a theme or concept that could be explored in different ways and has an importance for the learners)</a:t>
            </a:r>
          </a:p>
          <a:p>
            <a:pPr marL="571500" indent="-457200" algn="l">
              <a:buFont typeface="Arial" panose="020B0604020202020204" pitchFamily="34" charset="0"/>
              <a:buChar char="•"/>
            </a:pPr>
            <a:r>
              <a:rPr lang="en-GB" sz="1100" dirty="0">
                <a:solidFill>
                  <a:srgbClr val="FFFF00"/>
                </a:solidFill>
              </a:rPr>
              <a:t>Agree on a </a:t>
            </a:r>
            <a:r>
              <a:rPr lang="en-GB" sz="1100" b="1" dirty="0">
                <a:solidFill>
                  <a:srgbClr val="FFFF00"/>
                </a:solidFill>
              </a:rPr>
              <a:t>FINAL QUESTION </a:t>
            </a:r>
            <a:r>
              <a:rPr lang="en-GB" sz="1100" dirty="0">
                <a:solidFill>
                  <a:srgbClr val="FFFF00"/>
                </a:solidFill>
              </a:rPr>
              <a:t>where all participants (students, teachers, externals etc.) agree on a question to work on</a:t>
            </a:r>
          </a:p>
          <a:p>
            <a:pPr marL="571500" indent="-457200" algn="l">
              <a:buFont typeface="Arial" panose="020B0604020202020204" pitchFamily="34" charset="0"/>
              <a:buChar char="•"/>
            </a:pPr>
            <a:r>
              <a:rPr lang="en-GB" sz="1100" dirty="0">
                <a:solidFill>
                  <a:srgbClr val="FFFF00"/>
                </a:solidFill>
              </a:rPr>
              <a:t>Turn the final question into a </a:t>
            </a:r>
            <a:r>
              <a:rPr lang="en-GB" sz="1100" b="1" dirty="0">
                <a:solidFill>
                  <a:srgbClr val="FFFF00"/>
                </a:solidFill>
              </a:rPr>
              <a:t>CALL TO ACTION </a:t>
            </a:r>
            <a:r>
              <a:rPr lang="en-GB" sz="1100" dirty="0">
                <a:solidFill>
                  <a:srgbClr val="FFFF00"/>
                </a:solidFill>
              </a:rPr>
              <a:t>where the participants learn about the subject in depth</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61894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1500" indent="-457200" algn="l">
              <a:buFont typeface="Arial" panose="020B0604020202020204" pitchFamily="34" charset="0"/>
              <a:buChar char="•"/>
            </a:pPr>
            <a:r>
              <a:rPr lang="en-GB" sz="1100" dirty="0">
                <a:solidFill>
                  <a:srgbClr val="FFFF00"/>
                </a:solidFill>
              </a:rPr>
              <a:t>This phase should make </a:t>
            </a:r>
            <a:r>
              <a:rPr lang="en-GB" sz="1100" dirty="0" err="1">
                <a:solidFill>
                  <a:srgbClr val="FFFF00"/>
                </a:solidFill>
              </a:rPr>
              <a:t>shure</a:t>
            </a:r>
            <a:r>
              <a:rPr lang="en-GB" sz="1100" dirty="0">
                <a:solidFill>
                  <a:srgbClr val="FFFF00"/>
                </a:solidFill>
              </a:rPr>
              <a:t> that </a:t>
            </a:r>
            <a:r>
              <a:rPr lang="en-US" sz="1100" b="1" dirty="0">
                <a:solidFill>
                  <a:srgbClr val="FFFF00"/>
                </a:solidFill>
              </a:rPr>
              <a:t>all participants of the challenge contribute with their knowledge and skills </a:t>
            </a:r>
            <a:r>
              <a:rPr lang="en-US" sz="1100" dirty="0">
                <a:solidFill>
                  <a:srgbClr val="FFFF00"/>
                </a:solidFill>
              </a:rPr>
              <a:t>which means that they should work on a common basis for the creation of sustainable solutions</a:t>
            </a:r>
          </a:p>
          <a:p>
            <a:pPr marL="571500" indent="-457200" algn="l">
              <a:buFont typeface="Arial" panose="020B0604020202020204" pitchFamily="34" charset="0"/>
              <a:buChar char="•"/>
            </a:pPr>
            <a:r>
              <a:rPr lang="en-US" sz="1100" dirty="0">
                <a:solidFill>
                  <a:srgbClr val="FFFF00"/>
                </a:solidFill>
              </a:rPr>
              <a:t>The activities could consist of </a:t>
            </a:r>
            <a:r>
              <a:rPr lang="en-US" sz="1100" b="1" dirty="0">
                <a:solidFill>
                  <a:srgbClr val="FFFF00"/>
                </a:solidFill>
              </a:rPr>
              <a:t>simulations, experiments, projects, problem sets, research, and games</a:t>
            </a:r>
          </a:p>
          <a:p>
            <a:pPr marL="571500" indent="-457200" algn="l">
              <a:buFont typeface="Arial" panose="020B0604020202020204" pitchFamily="34" charset="0"/>
              <a:buChar char="•"/>
            </a:pPr>
            <a:r>
              <a:rPr lang="en-US" sz="1100" dirty="0">
                <a:solidFill>
                  <a:srgbClr val="FFFF00"/>
                </a:solidFill>
              </a:rPr>
              <a:t>A </a:t>
            </a:r>
            <a:r>
              <a:rPr lang="en-US" sz="1100" b="1" dirty="0">
                <a:solidFill>
                  <a:srgbClr val="FFFF00"/>
                </a:solidFill>
              </a:rPr>
              <a:t>clear conclusions that will set the foundation for the solution </a:t>
            </a:r>
            <a:r>
              <a:rPr lang="en-US" sz="1100" dirty="0">
                <a:solidFill>
                  <a:srgbClr val="FFFF00"/>
                </a:solidFill>
              </a:rPr>
              <a:t>is set at the end of the phase. The conclusion consists of  reports and presentations that demonstrate the learners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9229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14300" indent="0" algn="l"/>
            <a:r>
              <a:rPr lang="en-GB" sz="1100" b="1" dirty="0">
                <a:solidFill>
                  <a:srgbClr val="FFFF00"/>
                </a:solidFill>
              </a:rPr>
              <a:t>3. Act</a:t>
            </a:r>
          </a:p>
          <a:p>
            <a:pPr marL="571500" indent="-457200" algn="l">
              <a:buFont typeface="Arial" panose="020B0604020202020204" pitchFamily="34" charset="0"/>
              <a:buChar char="•"/>
            </a:pPr>
            <a:r>
              <a:rPr lang="en-GB" sz="1100" dirty="0">
                <a:solidFill>
                  <a:srgbClr val="FFFF00"/>
                </a:solidFill>
              </a:rPr>
              <a:t>In the action phase, </a:t>
            </a:r>
            <a:r>
              <a:rPr lang="en-US" sz="1100" dirty="0">
                <a:solidFill>
                  <a:srgbClr val="FFFF00"/>
                </a:solidFill>
              </a:rPr>
              <a:t>Solutions are </a:t>
            </a:r>
            <a:r>
              <a:rPr lang="en-US" sz="1100" b="1" dirty="0">
                <a:solidFill>
                  <a:srgbClr val="FFFF00"/>
                </a:solidFill>
              </a:rPr>
              <a:t>developed and implemented </a:t>
            </a:r>
            <a:r>
              <a:rPr lang="en-US" sz="1100" dirty="0">
                <a:solidFill>
                  <a:srgbClr val="FFFF00"/>
                </a:solidFill>
              </a:rPr>
              <a:t>with an authentic audience and the results evaluated</a:t>
            </a:r>
          </a:p>
          <a:p>
            <a:pPr marL="571500" indent="-457200" algn="l">
              <a:buFont typeface="Arial" panose="020B0604020202020204" pitchFamily="34" charset="0"/>
              <a:buChar char="•"/>
            </a:pPr>
            <a:r>
              <a:rPr lang="en-US" sz="1100" dirty="0">
                <a:solidFill>
                  <a:srgbClr val="FFFF00"/>
                </a:solidFill>
              </a:rPr>
              <a:t>The partners can use the knowledge to design </a:t>
            </a:r>
            <a:r>
              <a:rPr lang="en-US" sz="1100" b="1" dirty="0">
                <a:solidFill>
                  <a:srgbClr val="FFFF00"/>
                </a:solidFill>
              </a:rPr>
              <a:t>new solutions </a:t>
            </a:r>
            <a:r>
              <a:rPr lang="en-US" sz="1100" dirty="0">
                <a:solidFill>
                  <a:srgbClr val="FFFF00"/>
                </a:solidFill>
              </a:rPr>
              <a:t>which are then </a:t>
            </a:r>
            <a:r>
              <a:rPr lang="en-US" sz="1100" b="1" dirty="0">
                <a:solidFill>
                  <a:srgbClr val="FFFF00"/>
                </a:solidFill>
              </a:rPr>
              <a:t>implemented and evaluated </a:t>
            </a:r>
            <a:r>
              <a:rPr lang="en-US" sz="1100" dirty="0">
                <a:solidFill>
                  <a:srgbClr val="FFFF00"/>
                </a:solidFill>
              </a:rPr>
              <a:t>(e.g., evaluation of a prototype)</a:t>
            </a:r>
            <a:endParaRPr lang="en-US" sz="1100" b="1" dirty="0">
              <a:solidFill>
                <a:srgbClr val="FFFF00"/>
              </a:solidFill>
            </a:endParaRPr>
          </a:p>
          <a:p>
            <a:pPr marL="571500" indent="-457200" algn="l">
              <a:buFont typeface="Arial" panose="020B0604020202020204" pitchFamily="34" charset="0"/>
              <a:buChar char="•"/>
            </a:pPr>
            <a:r>
              <a:rPr lang="en-GB" sz="1100" dirty="0">
                <a:solidFill>
                  <a:srgbClr val="FFFF00"/>
                </a:solidFill>
              </a:rPr>
              <a:t>A </a:t>
            </a:r>
            <a:r>
              <a:rPr lang="en-GB" sz="1100" b="1" dirty="0">
                <a:solidFill>
                  <a:srgbClr val="FFFF00"/>
                </a:solidFill>
              </a:rPr>
              <a:t>final presentation in public </a:t>
            </a:r>
            <a:r>
              <a:rPr lang="en-GB" sz="1100" dirty="0">
                <a:solidFill>
                  <a:srgbClr val="FFFF00"/>
                </a:solidFill>
              </a:rPr>
              <a:t>offers the possibility to show differences to other solutions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0297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1"/>
            </a:gs>
            <a:gs pos="100000">
              <a:schemeClr val="lt2"/>
            </a:gs>
          </a:gsLst>
          <a:lin ang="2698631" scaled="0"/>
        </a:gradFill>
        <a:effectLst/>
      </p:bgPr>
    </p:bg>
    <p:spTree>
      <p:nvGrpSpPr>
        <p:cNvPr id="1" name="Shape 8"/>
        <p:cNvGrpSpPr/>
        <p:nvPr/>
      </p:nvGrpSpPr>
      <p:grpSpPr>
        <a:xfrm>
          <a:off x="0" y="0"/>
          <a:ext cx="0" cy="0"/>
          <a:chOff x="0" y="0"/>
          <a:chExt cx="0" cy="0"/>
        </a:xfrm>
      </p:grpSpPr>
      <p:sp>
        <p:nvSpPr>
          <p:cNvPr id="13" name="Google Shape;13;p2"/>
          <p:cNvSpPr txBox="1">
            <a:spLocks noGrp="1"/>
          </p:cNvSpPr>
          <p:nvPr>
            <p:ph type="ctrTitle"/>
          </p:nvPr>
        </p:nvSpPr>
        <p:spPr>
          <a:xfrm>
            <a:off x="720000" y="1683965"/>
            <a:ext cx="5045700" cy="2340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6205575" y="3547225"/>
            <a:ext cx="22152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lt2"/>
            </a:gs>
            <a:gs pos="100000">
              <a:schemeClr val="dk1"/>
            </a:gs>
          </a:gsLst>
          <a:lin ang="2698631" scaled="0"/>
        </a:gradFill>
        <a:effectLst/>
      </p:bgPr>
    </p:bg>
    <p:spTree>
      <p:nvGrpSpPr>
        <p:cNvPr id="1" name="Shape 15"/>
        <p:cNvGrpSpPr/>
        <p:nvPr/>
      </p:nvGrpSpPr>
      <p:grpSpPr>
        <a:xfrm>
          <a:off x="0" y="0"/>
          <a:ext cx="0" cy="0"/>
          <a:chOff x="0" y="0"/>
          <a:chExt cx="0" cy="0"/>
        </a:xfrm>
      </p:grpSpPr>
      <p:sp>
        <p:nvSpPr>
          <p:cNvPr id="20" name="Google Shape;20;p3"/>
          <p:cNvSpPr txBox="1">
            <a:spLocks noGrp="1"/>
          </p:cNvSpPr>
          <p:nvPr>
            <p:ph type="title"/>
          </p:nvPr>
        </p:nvSpPr>
        <p:spPr>
          <a:xfrm>
            <a:off x="5573475" y="1621225"/>
            <a:ext cx="2847300" cy="8418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21" name="Google Shape;21;p3"/>
          <p:cNvSpPr txBox="1">
            <a:spLocks noGrp="1"/>
          </p:cNvSpPr>
          <p:nvPr>
            <p:ph type="subTitle" idx="1"/>
          </p:nvPr>
        </p:nvSpPr>
        <p:spPr>
          <a:xfrm>
            <a:off x="4634100" y="2571750"/>
            <a:ext cx="37866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2800"/>
              <a:buNone/>
              <a:defRPr sz="16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dk1"/>
            </a:gs>
            <a:gs pos="100000">
              <a:schemeClr val="lt2"/>
            </a:gs>
          </a:gsLst>
          <a:lin ang="2698631" scaled="0"/>
        </a:gra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atin typeface="Open Sans" panose="020B0606030504020204" pitchFamily="34" charset="0"/>
                <a:ea typeface="Open Sans" panose="020B0606030504020204" pitchFamily="34" charset="0"/>
                <a:cs typeface="Open Sans" panose="020B0606030504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userDrawn="1">
  <p:cSld name="CAPTION_ONLY">
    <p:bg>
      <p:bgPr>
        <a:gradFill>
          <a:gsLst>
            <a:gs pos="0">
              <a:schemeClr val="dk1"/>
            </a:gs>
            <a:gs pos="100000">
              <a:schemeClr val="lt2"/>
            </a:gs>
          </a:gsLst>
          <a:lin ang="2698631" scaled="0"/>
        </a:gra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2">
    <p:bg>
      <p:bgPr>
        <a:gradFill>
          <a:gsLst>
            <a:gs pos="0">
              <a:schemeClr val="lt2"/>
            </a:gs>
            <a:gs pos="100000">
              <a:schemeClr val="dk1"/>
            </a:gs>
          </a:gsLst>
          <a:lin ang="0" scaled="0"/>
        </a:gradFill>
        <a:effectLst/>
      </p:bgPr>
    </p:bg>
    <p:spTree>
      <p:nvGrpSpPr>
        <p:cNvPr id="1" name="Shape 70"/>
        <p:cNvGrpSpPr/>
        <p:nvPr/>
      </p:nvGrpSpPr>
      <p:grpSpPr>
        <a:xfrm>
          <a:off x="0" y="0"/>
          <a:ext cx="0" cy="0"/>
          <a:chOff x="0" y="0"/>
          <a:chExt cx="0" cy="0"/>
        </a:xfrm>
      </p:grpSpPr>
      <p:sp>
        <p:nvSpPr>
          <p:cNvPr id="75" name="Google Shape;75;p14"/>
          <p:cNvSpPr txBox="1">
            <a:spLocks noGrp="1"/>
          </p:cNvSpPr>
          <p:nvPr>
            <p:ph type="title"/>
          </p:nvPr>
        </p:nvSpPr>
        <p:spPr>
          <a:xfrm>
            <a:off x="720000" y="1233175"/>
            <a:ext cx="4461300" cy="14823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3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6" name="Google Shape;76;p14"/>
          <p:cNvSpPr txBox="1">
            <a:spLocks noGrp="1"/>
          </p:cNvSpPr>
          <p:nvPr>
            <p:ph type="subTitle" idx="1"/>
          </p:nvPr>
        </p:nvSpPr>
        <p:spPr>
          <a:xfrm>
            <a:off x="720000" y="2872425"/>
            <a:ext cx="4828200" cy="159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800"/>
              <a:buFont typeface="Open Sans"/>
              <a:buChar char="●"/>
              <a:defRPr sz="1400">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800"/>
              <a:buFont typeface="Open Sans"/>
              <a:buChar char="○"/>
              <a:defRPr sz="2100"/>
            </a:lvl2pPr>
            <a:lvl3pPr lvl="2" algn="ctr" rtl="0">
              <a:lnSpc>
                <a:spcPct val="100000"/>
              </a:lnSpc>
              <a:spcBef>
                <a:spcPts val="0"/>
              </a:spcBef>
              <a:spcAft>
                <a:spcPts val="0"/>
              </a:spcAft>
              <a:buSzPts val="800"/>
              <a:buFont typeface="Open Sans"/>
              <a:buChar char="■"/>
              <a:defRPr sz="2100"/>
            </a:lvl3pPr>
            <a:lvl4pPr lvl="3" algn="ctr" rtl="0">
              <a:lnSpc>
                <a:spcPct val="100000"/>
              </a:lnSpc>
              <a:spcBef>
                <a:spcPts val="0"/>
              </a:spcBef>
              <a:spcAft>
                <a:spcPts val="0"/>
              </a:spcAft>
              <a:buSzPts val="800"/>
              <a:buFont typeface="Open Sans"/>
              <a:buChar char="●"/>
              <a:defRPr sz="2100"/>
            </a:lvl4pPr>
            <a:lvl5pPr lvl="4" algn="ctr" rtl="0">
              <a:lnSpc>
                <a:spcPct val="100000"/>
              </a:lnSpc>
              <a:spcBef>
                <a:spcPts val="0"/>
              </a:spcBef>
              <a:spcAft>
                <a:spcPts val="0"/>
              </a:spcAft>
              <a:buSzPts val="1100"/>
              <a:buFont typeface="Open Sans"/>
              <a:buChar char="○"/>
              <a:defRPr sz="2100"/>
            </a:lvl5pPr>
            <a:lvl6pPr lvl="5" algn="ctr" rtl="0">
              <a:lnSpc>
                <a:spcPct val="100000"/>
              </a:lnSpc>
              <a:spcBef>
                <a:spcPts val="0"/>
              </a:spcBef>
              <a:spcAft>
                <a:spcPts val="0"/>
              </a:spcAft>
              <a:buSzPts val="1100"/>
              <a:buFont typeface="Open Sans"/>
              <a:buChar char="■"/>
              <a:defRPr sz="2100"/>
            </a:lvl6pPr>
            <a:lvl7pPr lvl="6" algn="ctr" rtl="0">
              <a:lnSpc>
                <a:spcPct val="100000"/>
              </a:lnSpc>
              <a:spcBef>
                <a:spcPts val="0"/>
              </a:spcBef>
              <a:spcAft>
                <a:spcPts val="0"/>
              </a:spcAft>
              <a:buSzPts val="700"/>
              <a:buFont typeface="Open Sans"/>
              <a:buChar char="●"/>
              <a:defRPr sz="2100"/>
            </a:lvl7pPr>
            <a:lvl8pPr lvl="7" algn="ctr" rtl="0">
              <a:lnSpc>
                <a:spcPct val="100000"/>
              </a:lnSpc>
              <a:spcBef>
                <a:spcPts val="0"/>
              </a:spcBef>
              <a:spcAft>
                <a:spcPts val="0"/>
              </a:spcAft>
              <a:buSzPts val="700"/>
              <a:buFont typeface="Open Sans"/>
              <a:buChar char="○"/>
              <a:defRPr sz="2100"/>
            </a:lvl8pPr>
            <a:lvl9pPr lvl="8" algn="ctr" rtl="0">
              <a:lnSpc>
                <a:spcPct val="100000"/>
              </a:lnSpc>
              <a:spcBef>
                <a:spcPts val="0"/>
              </a:spcBef>
              <a:spcAft>
                <a:spcPts val="0"/>
              </a:spcAft>
              <a:buSzPts val="600"/>
              <a:buFont typeface="Open Sans"/>
              <a:buChar char="■"/>
              <a:defRPr sz="21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BLANK_1_1">
    <p:bg>
      <p:bgPr>
        <a:gradFill>
          <a:gsLst>
            <a:gs pos="0">
              <a:schemeClr val="dk1"/>
            </a:gs>
            <a:gs pos="100000">
              <a:schemeClr val="lt2"/>
            </a:gs>
          </a:gsLst>
          <a:lin ang="0" scaled="0"/>
        </a:gradFill>
        <a:effectLst/>
      </p:bgPr>
    </p:bg>
    <p:spTree>
      <p:nvGrpSpPr>
        <p:cNvPr id="1" name="Shape 84"/>
        <p:cNvGrpSpPr/>
        <p:nvPr/>
      </p:nvGrpSpPr>
      <p:grpSpPr>
        <a:xfrm>
          <a:off x="0" y="0"/>
          <a:ext cx="0" cy="0"/>
          <a:chOff x="0" y="0"/>
          <a:chExt cx="0" cy="0"/>
        </a:xfrm>
      </p:grpSpPr>
      <p:sp>
        <p:nvSpPr>
          <p:cNvPr id="89" name="Google Shape;89;p16"/>
          <p:cNvSpPr txBox="1">
            <a:spLocks noGrp="1"/>
          </p:cNvSpPr>
          <p:nvPr>
            <p:ph type="title"/>
          </p:nvPr>
        </p:nvSpPr>
        <p:spPr>
          <a:xfrm>
            <a:off x="1560825" y="1587425"/>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0" name="Google Shape;90;p16"/>
          <p:cNvSpPr txBox="1">
            <a:spLocks noGrp="1"/>
          </p:cNvSpPr>
          <p:nvPr>
            <p:ph type="subTitle" idx="1"/>
          </p:nvPr>
        </p:nvSpPr>
        <p:spPr>
          <a:xfrm>
            <a:off x="2355900" y="1874500"/>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1" name="Google Shape;91;p16"/>
          <p:cNvSpPr txBox="1">
            <a:spLocks noGrp="1"/>
          </p:cNvSpPr>
          <p:nvPr>
            <p:ph type="title" idx="2"/>
          </p:nvPr>
        </p:nvSpPr>
        <p:spPr>
          <a:xfrm>
            <a:off x="4784275" y="1587400"/>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2" name="Google Shape;92;p16"/>
          <p:cNvSpPr txBox="1">
            <a:spLocks noGrp="1"/>
          </p:cNvSpPr>
          <p:nvPr>
            <p:ph type="subTitle" idx="3"/>
          </p:nvPr>
        </p:nvSpPr>
        <p:spPr>
          <a:xfrm>
            <a:off x="4784275" y="1874500"/>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3" name="Google Shape;93;p16"/>
          <p:cNvSpPr txBox="1">
            <a:spLocks noGrp="1"/>
          </p:cNvSpPr>
          <p:nvPr>
            <p:ph type="title" idx="4"/>
          </p:nvPr>
        </p:nvSpPr>
        <p:spPr>
          <a:xfrm>
            <a:off x="4784275" y="3110125"/>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4" name="Google Shape;94;p16"/>
          <p:cNvSpPr txBox="1">
            <a:spLocks noGrp="1"/>
          </p:cNvSpPr>
          <p:nvPr>
            <p:ph type="subTitle" idx="5"/>
          </p:nvPr>
        </p:nvSpPr>
        <p:spPr>
          <a:xfrm>
            <a:off x="4784275" y="3397225"/>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5" name="Google Shape;95;p16"/>
          <p:cNvSpPr txBox="1">
            <a:spLocks noGrp="1"/>
          </p:cNvSpPr>
          <p:nvPr>
            <p:ph type="title" idx="6"/>
          </p:nvPr>
        </p:nvSpPr>
        <p:spPr>
          <a:xfrm>
            <a:off x="1560900" y="3110150"/>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6" name="Google Shape;96;p16"/>
          <p:cNvSpPr txBox="1">
            <a:spLocks noGrp="1"/>
          </p:cNvSpPr>
          <p:nvPr>
            <p:ph type="subTitle" idx="7"/>
          </p:nvPr>
        </p:nvSpPr>
        <p:spPr>
          <a:xfrm>
            <a:off x="2355900" y="3397225"/>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7" name="Google Shape;97;p16"/>
          <p:cNvSpPr txBox="1">
            <a:spLocks noGrp="1"/>
          </p:cNvSpPr>
          <p:nvPr>
            <p:ph type="title" idx="8" hasCustomPrompt="1"/>
          </p:nvPr>
        </p:nvSpPr>
        <p:spPr>
          <a:xfrm>
            <a:off x="717604" y="1363904"/>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8" name="Google Shape;98;p16"/>
          <p:cNvSpPr txBox="1">
            <a:spLocks noGrp="1"/>
          </p:cNvSpPr>
          <p:nvPr>
            <p:ph type="title" idx="9" hasCustomPrompt="1"/>
          </p:nvPr>
        </p:nvSpPr>
        <p:spPr>
          <a:xfrm>
            <a:off x="7393940" y="1363904"/>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99" name="Google Shape;99;p16"/>
          <p:cNvSpPr txBox="1">
            <a:spLocks noGrp="1"/>
          </p:cNvSpPr>
          <p:nvPr>
            <p:ph type="title" idx="13" hasCustomPrompt="1"/>
          </p:nvPr>
        </p:nvSpPr>
        <p:spPr>
          <a:xfrm>
            <a:off x="717604" y="2885223"/>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0" name="Google Shape;100;p16"/>
          <p:cNvSpPr txBox="1">
            <a:spLocks noGrp="1"/>
          </p:cNvSpPr>
          <p:nvPr>
            <p:ph type="title" idx="14" hasCustomPrompt="1"/>
          </p:nvPr>
        </p:nvSpPr>
        <p:spPr>
          <a:xfrm>
            <a:off x="7393940" y="2885223"/>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p:cSld name="BLANK_1_1_1">
    <p:bg>
      <p:bgPr>
        <a:gradFill>
          <a:gsLst>
            <a:gs pos="0">
              <a:schemeClr val="lt2"/>
            </a:gs>
            <a:gs pos="100000">
              <a:schemeClr val="dk1"/>
            </a:gs>
          </a:gsLst>
          <a:lin ang="0" scaled="0"/>
        </a:gradFill>
        <a:effectLst/>
      </p:bgPr>
    </p:bg>
    <p:spTree>
      <p:nvGrpSpPr>
        <p:cNvPr id="1" name="Shape 101"/>
        <p:cNvGrpSpPr/>
        <p:nvPr/>
      </p:nvGrpSpPr>
      <p:grpSpPr>
        <a:xfrm>
          <a:off x="0" y="0"/>
          <a:ext cx="0" cy="0"/>
          <a:chOff x="0" y="0"/>
          <a:chExt cx="0" cy="0"/>
        </a:xfrm>
      </p:grpSpPr>
      <p:sp>
        <p:nvSpPr>
          <p:cNvPr id="105" name="Google Shape;105;p17"/>
          <p:cNvSpPr txBox="1">
            <a:spLocks noGrp="1"/>
          </p:cNvSpPr>
          <p:nvPr>
            <p:ph type="title"/>
          </p:nvPr>
        </p:nvSpPr>
        <p:spPr>
          <a:xfrm flipH="1">
            <a:off x="720000" y="1233175"/>
            <a:ext cx="4529700" cy="1482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3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6" name="Google Shape;106;p17"/>
          <p:cNvSpPr txBox="1">
            <a:spLocks noGrp="1"/>
          </p:cNvSpPr>
          <p:nvPr>
            <p:ph type="subTitle" idx="1"/>
          </p:nvPr>
        </p:nvSpPr>
        <p:spPr>
          <a:xfrm flipH="1">
            <a:off x="720000" y="2715475"/>
            <a:ext cx="2909400" cy="76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2pPr>
            <a:lvl3pPr lvl="2">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3pPr>
            <a:lvl4pPr lvl="3">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4pPr>
            <a:lvl5pPr lvl="4">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5pPr>
            <a:lvl6pPr lvl="5">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6pPr>
            <a:lvl7pPr lvl="6">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7pPr>
            <a:lvl8pPr lvl="7">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8pPr>
            <a:lvl9pPr lvl="8">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Muli"/>
              <a:buChar char="●"/>
              <a:defRPr sz="1800">
                <a:solidFill>
                  <a:schemeClr val="lt1"/>
                </a:solidFill>
                <a:latin typeface="Muli"/>
                <a:ea typeface="Muli"/>
                <a:cs typeface="Muli"/>
                <a:sym typeface="Muli"/>
              </a:defRPr>
            </a:lvl1pPr>
            <a:lvl2pPr marL="914400" lvl="1"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2pPr>
            <a:lvl3pPr marL="1371600" lvl="2"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3pPr>
            <a:lvl4pPr marL="1828800" lvl="3"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4pPr>
            <a:lvl5pPr marL="2286000" lvl="4"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5pPr>
            <a:lvl6pPr marL="2743200" lvl="5"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6pPr>
            <a:lvl7pPr marL="3200400" lvl="6"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7pPr>
            <a:lvl8pPr marL="3657600" lvl="7"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8pPr>
            <a:lvl9pPr marL="4114800" lvl="8" indent="-317500">
              <a:lnSpc>
                <a:spcPct val="115000"/>
              </a:lnSpc>
              <a:spcBef>
                <a:spcPts val="1600"/>
              </a:spcBef>
              <a:spcAft>
                <a:spcPts val="1600"/>
              </a:spcAft>
              <a:buClr>
                <a:schemeClr val="lt1"/>
              </a:buClr>
              <a:buSzPts val="1400"/>
              <a:buFont typeface="Muli"/>
              <a:buChar char="■"/>
              <a:defRPr>
                <a:solidFill>
                  <a:schemeClr val="lt1"/>
                </a:solidFill>
                <a:latin typeface="Muli"/>
                <a:ea typeface="Muli"/>
                <a:cs typeface="Muli"/>
                <a:sym typeface="Muli"/>
              </a:defRPr>
            </a:lvl9pPr>
          </a:lstStyle>
          <a:p>
            <a:endParaRPr dirty="0"/>
          </a:p>
        </p:txBody>
      </p:sp>
      <p:sp>
        <p:nvSpPr>
          <p:cNvPr id="2" name="Textfeld 1">
            <a:extLst>
              <a:ext uri="{FF2B5EF4-FFF2-40B4-BE49-F238E27FC236}">
                <a16:creationId xmlns:a16="http://schemas.microsoft.com/office/drawing/2014/main" id="{3924BF3E-73A2-4A12-9ABB-D2D3F072FD77}"/>
              </a:ext>
            </a:extLst>
          </p:cNvPr>
          <p:cNvSpPr txBox="1"/>
          <p:nvPr userDrawn="1"/>
        </p:nvSpPr>
        <p:spPr>
          <a:xfrm>
            <a:off x="8155641" y="4655872"/>
            <a:ext cx="786653" cy="338554"/>
          </a:xfrm>
          <a:prstGeom prst="rect">
            <a:avLst/>
          </a:prstGeom>
          <a:noFill/>
        </p:spPr>
        <p:txBody>
          <a:bodyPr wrap="square" rtlCol="0">
            <a:spAutoFit/>
          </a:bodyPr>
          <a:lstStyle/>
          <a:p>
            <a:r>
              <a:rPr lang="de-DE" sz="1600" dirty="0">
                <a:solidFill>
                  <a:srgbClr val="1F2126"/>
                </a:solidFill>
              </a:rPr>
              <a:t>-</a:t>
            </a:r>
            <a:fld id="{83AE4949-827F-45F4-BE9C-09CD89F9EB62}" type="slidenum">
              <a:rPr lang="de-DE" sz="1600" smtClean="0">
                <a:solidFill>
                  <a:srgbClr val="1F2126"/>
                </a:solidFill>
              </a:rPr>
              <a:t>‹#›</a:t>
            </a:fld>
            <a:r>
              <a:rPr lang="de-DE" sz="1600" dirty="0">
                <a:solidFill>
                  <a:srgbClr val="1F2126"/>
                </a:solidFill>
              </a:rPr>
              <a:t>-</a:t>
            </a:r>
            <a:endParaRPr lang="en-GB" sz="1600" dirty="0">
              <a:solidFill>
                <a:srgbClr val="1F2126"/>
              </a:solidFill>
            </a:endParaRPr>
          </a:p>
        </p:txBody>
      </p:sp>
      <p:pic>
        <p:nvPicPr>
          <p:cNvPr id="8" name="Picture 15">
            <a:extLst>
              <a:ext uri="{FF2B5EF4-FFF2-40B4-BE49-F238E27FC236}">
                <a16:creationId xmlns:a16="http://schemas.microsoft.com/office/drawing/2014/main" id="{CDD55FED-D7A8-4AC2-9106-1F47479145E0}"/>
              </a:ext>
            </a:extLst>
          </p:cNvPr>
          <p:cNvPicPr>
            <a:picLocks noChangeAspect="1"/>
          </p:cNvPicPr>
          <p:nvPr userDrawn="1"/>
        </p:nvPicPr>
        <p:blipFill>
          <a:blip r:embed="rId10"/>
          <a:srcRect/>
          <a:stretch/>
        </p:blipFill>
        <p:spPr>
          <a:xfrm>
            <a:off x="6807458" y="36752"/>
            <a:ext cx="2070292" cy="474357"/>
          </a:xfrm>
          <a:prstGeom prst="rect">
            <a:avLst/>
          </a:prstGeom>
        </p:spPr>
      </p:pic>
      <p:pic>
        <p:nvPicPr>
          <p:cNvPr id="10" name="Picture 17" descr="Text&#10;&#10;Description automatically generated with medium confidence">
            <a:extLst>
              <a:ext uri="{FF2B5EF4-FFF2-40B4-BE49-F238E27FC236}">
                <a16:creationId xmlns:a16="http://schemas.microsoft.com/office/drawing/2014/main" id="{F689D618-57A4-4609-A444-63737BBCAE0A}"/>
              </a:ext>
            </a:extLst>
          </p:cNvPr>
          <p:cNvPicPr>
            <a:picLocks noChangeAspect="1"/>
          </p:cNvPicPr>
          <p:nvPr userDrawn="1"/>
        </p:nvPicPr>
        <p:blipFill>
          <a:blip r:embed="rId11"/>
          <a:stretch>
            <a:fillRect/>
          </a:stretch>
        </p:blipFill>
        <p:spPr>
          <a:xfrm>
            <a:off x="266250" y="71894"/>
            <a:ext cx="1778558" cy="373131"/>
          </a:xfrm>
          <a:prstGeom prst="rect">
            <a:avLst/>
          </a:prstGeom>
        </p:spPr>
      </p:pic>
      <p:sp>
        <p:nvSpPr>
          <p:cNvPr id="11" name="TextBox 19">
            <a:extLst>
              <a:ext uri="{FF2B5EF4-FFF2-40B4-BE49-F238E27FC236}">
                <a16:creationId xmlns:a16="http://schemas.microsoft.com/office/drawing/2014/main" id="{A7980B84-B7AD-408E-979D-4DBE9CDC451C}"/>
              </a:ext>
            </a:extLst>
          </p:cNvPr>
          <p:cNvSpPr txBox="1"/>
          <p:nvPr userDrawn="1"/>
        </p:nvSpPr>
        <p:spPr>
          <a:xfrm>
            <a:off x="1887416" y="4655872"/>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12" name="Grafik 11">
            <a:extLst>
              <a:ext uri="{FF2B5EF4-FFF2-40B4-BE49-F238E27FC236}">
                <a16:creationId xmlns:a16="http://schemas.microsoft.com/office/drawing/2014/main" id="{98D67078-DB48-4C81-9461-6B526271E3AB}"/>
              </a:ext>
            </a:extLst>
          </p:cNvPr>
          <p:cNvPicPr>
            <a:picLocks noChangeAspect="1"/>
          </p:cNvPicPr>
          <p:nvPr userDrawn="1"/>
        </p:nvPicPr>
        <p:blipFill>
          <a:blip r:embed="rId12"/>
          <a:stretch>
            <a:fillRect/>
          </a:stretch>
        </p:blipFill>
        <p:spPr>
          <a:xfrm>
            <a:off x="201706" y="4667252"/>
            <a:ext cx="838200" cy="29527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7" r:id="rId4"/>
    <p:sldLayoutId id="2147483659" r:id="rId5"/>
    <p:sldLayoutId id="2147483660" r:id="rId6"/>
    <p:sldLayoutId id="2147483662" r:id="rId7"/>
    <p:sldLayoutId id="214748366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K-YU0Ea9JKg?feature=oembed" TargetMode="External"/><Relationship Id="rId4" Type="http://schemas.openxmlformats.org/officeDocument/2006/relationships/hyperlink" Target="https://youtu.be/K-YU0Ea9JK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2.tuhh.de/zll/challenged-based-learn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utwente.nl/en/cbl/documents/cbl-eciu-tools-and-sources-for-teamchers.pdf" TargetMode="External"/><Relationship Id="rId7" Type="http://schemas.openxmlformats.org/officeDocument/2006/relationships/image" Target="../media/image9.svg"/><Relationship Id="rId2" Type="http://schemas.openxmlformats.org/officeDocument/2006/relationships/hyperlink" Target="https://www.challengebasedlearning.org/toolkit/" TargetMode="Externa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2.tuhh.de/zll/challenged-based-learn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2.tuhh.de/zll/challenged-based-learn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2.tuhh.de/zll/challenged-based-learn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1EAD-B0AB-43FE-8897-46C0A002121B}"/>
              </a:ext>
            </a:extLst>
          </p:cNvPr>
          <p:cNvSpPr txBox="1">
            <a:spLocks/>
          </p:cNvSpPr>
          <p:nvPr/>
        </p:nvSpPr>
        <p:spPr>
          <a:xfrm>
            <a:off x="401683" y="2571750"/>
            <a:ext cx="8340634" cy="191954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Montserrat"/>
              <a:buNone/>
              <a:defRPr sz="3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2pPr>
            <a:lvl3pPr marR="0" lvl="2"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3pPr>
            <a:lvl4pPr marR="0" lvl="3"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4pPr>
            <a:lvl5pPr marR="0" lvl="4"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5pPr>
            <a:lvl6pPr marR="0" lvl="5"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6pPr>
            <a:lvl7pPr marR="0" lvl="6"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7pPr>
            <a:lvl8pPr marR="0" lvl="7"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8pPr>
            <a:lvl9pPr marR="0" lvl="8"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9pPr>
          </a:lstStyle>
          <a:p>
            <a:pPr algn="ctr"/>
            <a:r>
              <a:rPr lang="en-US" sz="2000" dirty="0" err="1">
                <a:solidFill>
                  <a:srgbClr val="1F2126"/>
                </a:solidFill>
              </a:rPr>
              <a:t>Kvalifikācijas</a:t>
            </a:r>
            <a:r>
              <a:rPr lang="en-US" sz="2000" dirty="0">
                <a:solidFill>
                  <a:srgbClr val="1F2126"/>
                </a:solidFill>
              </a:rPr>
              <a:t> </a:t>
            </a:r>
            <a:r>
              <a:rPr lang="en-US" sz="2000" dirty="0" err="1">
                <a:solidFill>
                  <a:srgbClr val="1F2126"/>
                </a:solidFill>
              </a:rPr>
              <a:t>celšanas</a:t>
            </a:r>
            <a:r>
              <a:rPr lang="en-US" sz="2000" dirty="0">
                <a:solidFill>
                  <a:srgbClr val="1F2126"/>
                </a:solidFill>
              </a:rPr>
              <a:t> </a:t>
            </a:r>
            <a:r>
              <a:rPr lang="en-US" sz="2000" dirty="0" err="1">
                <a:solidFill>
                  <a:srgbClr val="1F2126"/>
                </a:solidFill>
              </a:rPr>
              <a:t>programma</a:t>
            </a:r>
            <a:br>
              <a:rPr lang="en-US" sz="2000" dirty="0">
                <a:solidFill>
                  <a:srgbClr val="1F2126"/>
                </a:solidFill>
              </a:rPr>
            </a:br>
            <a:r>
              <a:rPr lang="en-US" sz="2000" dirty="0">
                <a:solidFill>
                  <a:srgbClr val="1F2126"/>
                </a:solidFill>
              </a:rPr>
              <a:t>un </a:t>
            </a:r>
            <a:r>
              <a:rPr lang="en-US" sz="2000" dirty="0" err="1">
                <a:solidFill>
                  <a:srgbClr val="1F2126"/>
                </a:solidFill>
              </a:rPr>
              <a:t>instrumenti</a:t>
            </a:r>
            <a:r>
              <a:rPr lang="en-US" sz="2000" dirty="0">
                <a:solidFill>
                  <a:srgbClr val="1F2126"/>
                </a:solidFill>
              </a:rPr>
              <a:t> </a:t>
            </a:r>
            <a:r>
              <a:rPr lang="en-US" sz="2000" dirty="0" err="1">
                <a:solidFill>
                  <a:srgbClr val="1F2126"/>
                </a:solidFill>
              </a:rPr>
              <a:t>prasmju</a:t>
            </a:r>
            <a:r>
              <a:rPr lang="en-US" sz="2000" dirty="0">
                <a:solidFill>
                  <a:srgbClr val="1F2126"/>
                </a:solidFill>
              </a:rPr>
              <a:t> </a:t>
            </a:r>
            <a:r>
              <a:rPr lang="en-US" sz="2000" dirty="0" err="1">
                <a:solidFill>
                  <a:srgbClr val="1F2126"/>
                </a:solidFill>
              </a:rPr>
              <a:t>novērtēšanai</a:t>
            </a:r>
            <a:br>
              <a:rPr lang="en-US" sz="2000" b="0" dirty="0">
                <a:solidFill>
                  <a:srgbClr val="1F2126"/>
                </a:solidFill>
              </a:rPr>
            </a:br>
            <a:br>
              <a:rPr lang="en-US" sz="900" b="0" dirty="0">
                <a:solidFill>
                  <a:srgbClr val="1F2126"/>
                </a:solidFill>
              </a:rPr>
            </a:br>
            <a:r>
              <a:rPr lang="lv-LV" sz="1800" dirty="0">
                <a:solidFill>
                  <a:srgbClr val="1F2126"/>
                </a:solidFill>
              </a:rPr>
              <a:t>A daļa: digitālo pedagoģisko prasmju veidošana </a:t>
            </a:r>
            <a:r>
              <a:rPr lang="en-US" sz="1800" dirty="0" err="1">
                <a:solidFill>
                  <a:srgbClr val="1F2126"/>
                </a:solidFill>
              </a:rPr>
              <a:t>Profesionālās</a:t>
            </a:r>
            <a:r>
              <a:rPr lang="en-US" sz="1800" dirty="0">
                <a:solidFill>
                  <a:srgbClr val="1F2126"/>
                </a:solidFill>
              </a:rPr>
              <a:t> </a:t>
            </a:r>
            <a:r>
              <a:rPr lang="en-US" sz="1800" dirty="0" err="1">
                <a:solidFill>
                  <a:srgbClr val="1F2126"/>
                </a:solidFill>
              </a:rPr>
              <a:t>izglītības</a:t>
            </a:r>
            <a:r>
              <a:rPr lang="en-US" sz="1800" dirty="0">
                <a:solidFill>
                  <a:srgbClr val="1F2126"/>
                </a:solidFill>
              </a:rPr>
              <a:t> </a:t>
            </a:r>
            <a:r>
              <a:rPr lang="en-US" sz="1800" dirty="0" err="1">
                <a:solidFill>
                  <a:srgbClr val="1F2126"/>
                </a:solidFill>
              </a:rPr>
              <a:t>skolotājiem</a:t>
            </a:r>
            <a:br>
              <a:rPr lang="en-US" sz="1600" dirty="0">
                <a:solidFill>
                  <a:srgbClr val="1F2126"/>
                </a:solidFill>
              </a:rPr>
            </a:br>
            <a:r>
              <a:rPr lang="lv-LV" sz="1600" dirty="0">
                <a:solidFill>
                  <a:schemeClr val="tx1"/>
                </a:solidFill>
              </a:rPr>
              <a:t>A modulis: Problēmā balstīta mācīšanās pieeja</a:t>
            </a:r>
          </a:p>
        </p:txBody>
      </p:sp>
      <p:pic>
        <p:nvPicPr>
          <p:cNvPr id="3" name="Picture 2">
            <a:extLst>
              <a:ext uri="{FF2B5EF4-FFF2-40B4-BE49-F238E27FC236}">
                <a16:creationId xmlns:a16="http://schemas.microsoft.com/office/drawing/2014/main" id="{66AD6F01-BBF9-4D92-922D-26E3E81D5775}"/>
              </a:ext>
            </a:extLst>
          </p:cNvPr>
          <p:cNvPicPr>
            <a:picLocks noChangeAspect="1"/>
          </p:cNvPicPr>
          <p:nvPr/>
        </p:nvPicPr>
        <p:blipFill>
          <a:blip r:embed="rId3"/>
          <a:srcRect/>
          <a:stretch/>
        </p:blipFill>
        <p:spPr>
          <a:xfrm>
            <a:off x="1587896" y="1070218"/>
            <a:ext cx="5968208" cy="1367470"/>
          </a:xfrm>
          <a:prstGeom prst="rect">
            <a:avLst/>
          </a:prstGeom>
        </p:spPr>
      </p:pic>
    </p:spTree>
    <p:extLst>
      <p:ext uri="{BB962C8B-B14F-4D97-AF65-F5344CB8AC3E}">
        <p14:creationId xmlns:p14="http://schemas.microsoft.com/office/powerpoint/2010/main" val="234568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en 3" title="Challenge Based Learning Explained">
            <a:hlinkClick r:id="" action="ppaction://media"/>
            <a:extLst>
              <a:ext uri="{FF2B5EF4-FFF2-40B4-BE49-F238E27FC236}">
                <a16:creationId xmlns:a16="http://schemas.microsoft.com/office/drawing/2014/main" id="{A45D1BAE-45F8-3B9F-DD1E-3820BD480C60}"/>
              </a:ext>
            </a:extLst>
          </p:cNvPr>
          <p:cNvPicPr>
            <a:picLocks noRot="1" noChangeAspect="1"/>
          </p:cNvPicPr>
          <p:nvPr>
            <a:videoFile r:link="rId1"/>
          </p:nvPr>
        </p:nvPicPr>
        <p:blipFill>
          <a:blip r:embed="rId3"/>
          <a:stretch>
            <a:fillRect/>
          </a:stretch>
        </p:blipFill>
        <p:spPr>
          <a:xfrm>
            <a:off x="4516846" y="1450937"/>
            <a:ext cx="3967480" cy="2241626"/>
          </a:xfrm>
          <a:prstGeom prst="rect">
            <a:avLst/>
          </a:prstGeom>
        </p:spPr>
      </p:pic>
      <p:sp>
        <p:nvSpPr>
          <p:cNvPr id="5" name="Google Shape;176;p28">
            <a:extLst>
              <a:ext uri="{FF2B5EF4-FFF2-40B4-BE49-F238E27FC236}">
                <a16:creationId xmlns:a16="http://schemas.microsoft.com/office/drawing/2014/main" id="{FC47AF8E-711E-1023-3785-7D209324DA68}"/>
              </a:ext>
            </a:extLst>
          </p:cNvPr>
          <p:cNvSpPr txBox="1">
            <a:spLocks/>
          </p:cNvSpPr>
          <p:nvPr/>
        </p:nvSpPr>
        <p:spPr>
          <a:xfrm>
            <a:off x="300446" y="2410098"/>
            <a:ext cx="4668428" cy="12824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Montserrat"/>
              <a:buNone/>
              <a:defRPr sz="3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2pPr>
            <a:lvl3pPr marR="0" lvl="2"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3pPr>
            <a:lvl4pPr marR="0" lvl="3"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4pPr>
            <a:lvl5pPr marR="0" lvl="4"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5pPr>
            <a:lvl6pPr marR="0" lvl="5"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6pPr>
            <a:lvl7pPr marR="0" lvl="6"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7pPr>
            <a:lvl8pPr marR="0" lvl="7"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8pPr>
            <a:lvl9pPr marR="0" lvl="8"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9pPr>
          </a:lstStyle>
          <a:p>
            <a:pPr algn="l"/>
            <a:r>
              <a:rPr lang="lv-LV" sz="3200" dirty="0">
                <a:solidFill>
                  <a:srgbClr val="FFFF00"/>
                </a:solidFill>
              </a:rPr>
              <a:t>Problēmā</a:t>
            </a:r>
            <a:r>
              <a:rPr lang="lv-LV" sz="3200" b="1" dirty="0">
                <a:solidFill>
                  <a:srgbClr val="FFFF00"/>
                </a:solidFill>
              </a:rPr>
              <a:t> balstītas mācīšanās pieejas skaidrojums</a:t>
            </a:r>
            <a:endParaRPr lang="en-IE" sz="3200" b="1" dirty="0"/>
          </a:p>
        </p:txBody>
      </p:sp>
      <p:sp>
        <p:nvSpPr>
          <p:cNvPr id="6" name="Textfeld 5">
            <a:extLst>
              <a:ext uri="{FF2B5EF4-FFF2-40B4-BE49-F238E27FC236}">
                <a16:creationId xmlns:a16="http://schemas.microsoft.com/office/drawing/2014/main" id="{71B888A8-6007-0CBA-EBC5-502B0D2FEEFE}"/>
              </a:ext>
            </a:extLst>
          </p:cNvPr>
          <p:cNvSpPr txBox="1"/>
          <p:nvPr/>
        </p:nvSpPr>
        <p:spPr>
          <a:xfrm>
            <a:off x="6500586" y="3692563"/>
            <a:ext cx="2122714" cy="261610"/>
          </a:xfrm>
          <a:prstGeom prst="rect">
            <a:avLst/>
          </a:prstGeom>
          <a:noFill/>
        </p:spPr>
        <p:txBody>
          <a:bodyPr wrap="square" rtlCol="0">
            <a:spAutoFit/>
          </a:bodyPr>
          <a:lstStyle/>
          <a:p>
            <a:r>
              <a:rPr lang="de-DE" sz="1100" dirty="0">
                <a:hlinkClick r:id="rId4"/>
              </a:rPr>
              <a:t>https://youtu.be/K-YU0Ea9JKg</a:t>
            </a:r>
            <a:r>
              <a:rPr lang="de-DE" sz="1100" dirty="0"/>
              <a:t> </a:t>
            </a:r>
          </a:p>
        </p:txBody>
      </p:sp>
      <p:sp>
        <p:nvSpPr>
          <p:cNvPr id="7" name="Google Shape;204;p30">
            <a:extLst>
              <a:ext uri="{FF2B5EF4-FFF2-40B4-BE49-F238E27FC236}">
                <a16:creationId xmlns:a16="http://schemas.microsoft.com/office/drawing/2014/main" id="{725931AB-7B1F-2F84-D3FD-21B00B17E4C0}"/>
              </a:ext>
            </a:extLst>
          </p:cNvPr>
          <p:cNvSpPr/>
          <p:nvPr/>
        </p:nvSpPr>
        <p:spPr>
          <a:xfrm>
            <a:off x="4571386" y="4434455"/>
            <a:ext cx="93600" cy="93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4;p30">
            <a:extLst>
              <a:ext uri="{FF2B5EF4-FFF2-40B4-BE49-F238E27FC236}">
                <a16:creationId xmlns:a16="http://schemas.microsoft.com/office/drawing/2014/main" id="{8095B147-8705-AD70-461F-6C0B9929B26B}"/>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4;p30">
            <a:extLst>
              <a:ext uri="{FF2B5EF4-FFF2-40B4-BE49-F238E27FC236}">
                <a16:creationId xmlns:a16="http://schemas.microsoft.com/office/drawing/2014/main" id="{F852B731-F9BE-7111-08BC-68B50CBB0D36}"/>
              </a:ext>
            </a:extLst>
          </p:cNvPr>
          <p:cNvSpPr/>
          <p:nvPr/>
        </p:nvSpPr>
        <p:spPr>
          <a:xfrm>
            <a:off x="4886074" y="4395541"/>
            <a:ext cx="165600"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56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813861" y="1590861"/>
            <a:ext cx="7130777" cy="2340600"/>
          </a:xfrm>
          <a:prstGeom prst="rect">
            <a:avLst/>
          </a:prstGeom>
        </p:spPr>
        <p:txBody>
          <a:bodyPr spcFirstLastPara="1" wrap="square" lIns="91425" tIns="91425" rIns="91425" bIns="91425" anchor="b" anchorCtr="0">
            <a:noAutofit/>
          </a:bodyPr>
          <a:lstStyle/>
          <a:p>
            <a:r>
              <a:rPr lang="en-GB" dirty="0">
                <a:solidFill>
                  <a:schemeClr val="bg1"/>
                </a:solidFill>
              </a:rPr>
              <a:t>A3:</a:t>
            </a:r>
            <a:br>
              <a:rPr lang="en-GB" dirty="0">
                <a:solidFill>
                  <a:srgbClr val="FFFF00"/>
                </a:solidFill>
              </a:rPr>
            </a:br>
            <a:r>
              <a:rPr lang="lv-LV" b="1" dirty="0">
                <a:solidFill>
                  <a:srgbClr val="FFFF00"/>
                </a:solidFill>
              </a:rPr>
              <a:t>Problēmā</a:t>
            </a:r>
            <a:r>
              <a:rPr lang="lv-LV" sz="4800" b="1" dirty="0">
                <a:solidFill>
                  <a:srgbClr val="FFFF00"/>
                </a:solidFill>
              </a:rPr>
              <a:t> balstītas mācīšanās pieejas</a:t>
            </a:r>
            <a:br>
              <a:rPr lang="en-IE" b="1" dirty="0"/>
            </a:br>
            <a:r>
              <a:rPr lang="en-GB" dirty="0" err="1">
                <a:solidFill>
                  <a:schemeClr val="bg1"/>
                </a:solidFill>
              </a:rPr>
              <a:t>veidi</a:t>
            </a:r>
            <a:r>
              <a:rPr lang="en-GB" dirty="0">
                <a:solidFill>
                  <a:schemeClr val="bg1"/>
                </a:solidFill>
              </a:rPr>
              <a:t> un </a:t>
            </a:r>
            <a:r>
              <a:rPr lang="en-GB" dirty="0" err="1">
                <a:solidFill>
                  <a:schemeClr val="bg1"/>
                </a:solidFill>
              </a:rPr>
              <a:t>formāti</a:t>
            </a:r>
            <a:endParaRPr b="1" dirty="0">
              <a:solidFill>
                <a:srgbClr val="FFFF00"/>
              </a:solidFill>
              <a:sym typeface="Montserrat"/>
            </a:endParaRPr>
          </a:p>
        </p:txBody>
      </p:sp>
      <p:sp>
        <p:nvSpPr>
          <p:cNvPr id="2" name="Google Shape;204;p30">
            <a:extLst>
              <a:ext uri="{FF2B5EF4-FFF2-40B4-BE49-F238E27FC236}">
                <a16:creationId xmlns:a16="http://schemas.microsoft.com/office/drawing/2014/main" id="{777441F2-41BE-4621-94B7-F6B15A023AE8}"/>
              </a:ext>
            </a:extLst>
          </p:cNvPr>
          <p:cNvSpPr/>
          <p:nvPr/>
        </p:nvSpPr>
        <p:spPr>
          <a:xfrm>
            <a:off x="4571386" y="4434455"/>
            <a:ext cx="93600" cy="93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4;p30">
            <a:extLst>
              <a:ext uri="{FF2B5EF4-FFF2-40B4-BE49-F238E27FC236}">
                <a16:creationId xmlns:a16="http://schemas.microsoft.com/office/drawing/2014/main" id="{9961FF28-9A80-E671-D689-68540ED82867}"/>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7C9EB0CE-C3B1-00F1-D50A-6FA31110E345}"/>
              </a:ext>
            </a:extLst>
          </p:cNvPr>
          <p:cNvSpPr/>
          <p:nvPr/>
        </p:nvSpPr>
        <p:spPr>
          <a:xfrm>
            <a:off x="4886074" y="4395541"/>
            <a:ext cx="165600"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823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843832" y="790175"/>
            <a:ext cx="7995365" cy="3041207"/>
          </a:xfrm>
          <a:prstGeom prst="rect">
            <a:avLst/>
          </a:prstGeom>
        </p:spPr>
        <p:txBody>
          <a:bodyPr spcFirstLastPara="1" wrap="square" lIns="91425" tIns="91425" rIns="91425" bIns="91425" anchor="t" anchorCtr="0">
            <a:noAutofit/>
          </a:bodyPr>
          <a:lstStyle/>
          <a:p>
            <a:pPr algn="l"/>
            <a:r>
              <a:rPr lang="lv-LV" b="1" dirty="0">
                <a:solidFill>
                  <a:srgbClr val="FFFF00"/>
                </a:solidFill>
              </a:rPr>
              <a:t>Problēmā</a:t>
            </a:r>
            <a:r>
              <a:rPr lang="lv-LV" sz="1600" b="1" dirty="0">
                <a:solidFill>
                  <a:srgbClr val="FFFF00"/>
                </a:solidFill>
              </a:rPr>
              <a:t> balstītas mācīšanās pieejas </a:t>
            </a:r>
            <a:r>
              <a:rPr lang="en-GB" dirty="0" err="1">
                <a:solidFill>
                  <a:schemeClr val="bg1"/>
                </a:solidFill>
              </a:rPr>
              <a:t>veidi</a:t>
            </a:r>
            <a:r>
              <a:rPr lang="en-GB" dirty="0">
                <a:solidFill>
                  <a:schemeClr val="bg1"/>
                </a:solidFill>
              </a:rPr>
              <a:t> un </a:t>
            </a:r>
            <a:r>
              <a:rPr lang="en-GB" dirty="0" err="1">
                <a:solidFill>
                  <a:schemeClr val="bg1"/>
                </a:solidFill>
              </a:rPr>
              <a:t>formāti</a:t>
            </a:r>
            <a:r>
              <a:rPr lang="en-GB" dirty="0">
                <a:solidFill>
                  <a:schemeClr val="bg1"/>
                </a:solidFill>
              </a:rPr>
              <a:t> </a:t>
            </a:r>
            <a:r>
              <a:rPr lang="en-IE" b="1" dirty="0">
                <a:solidFill>
                  <a:srgbClr val="FFFF00"/>
                </a:solidFill>
              </a:rPr>
              <a:t>:</a:t>
            </a:r>
            <a:endParaRPr lang="en-GB" b="1" dirty="0">
              <a:solidFill>
                <a:srgbClr val="FFFF00"/>
              </a:solidFill>
            </a:endParaRPr>
          </a:p>
          <a:p>
            <a:pPr algn="l"/>
            <a:r>
              <a:rPr lang="en-IE" sz="1200" dirty="0">
                <a:solidFill>
                  <a:srgbClr val="FFFF00"/>
                </a:solidFill>
              </a:rPr>
              <a:t> </a:t>
            </a:r>
            <a:endParaRPr lang="en-GB" sz="1200" dirty="0">
              <a:solidFill>
                <a:srgbClr val="FFFF00"/>
              </a:solidFill>
            </a:endParaRPr>
          </a:p>
          <a:p>
            <a:pPr marL="114300" indent="0" algn="just"/>
            <a:r>
              <a:rPr lang="lv-LV" sz="1400" dirty="0">
                <a:solidFill>
                  <a:srgbClr val="FFFF00"/>
                </a:solidFill>
              </a:rPr>
              <a:t>“Izaicinājumi – neatkarīgi no tā, vai tos sauc par hakatoniem, konkursiem vai dizaina projektiem – ir aktivitātes, kas izaicina visu līmeņu izglītojamos risināt sarežģītas problēmas un var kalpot kā spēcīgs instruments izglītošanai un iesaistīšanai. Tie nodrošina stimulu uzlabot tehniskās un matemātiskās prasmes un uzlabo komandas darbu un efektīvu komunikāciju, tā sauktās 21. gadsimta prasmes.»</a:t>
            </a:r>
          </a:p>
          <a:p>
            <a:pPr marL="114300" indent="0" algn="just"/>
            <a:endParaRPr lang="en-US" sz="1050" dirty="0">
              <a:solidFill>
                <a:srgbClr val="FFC000"/>
              </a:solidFill>
            </a:endParaRPr>
          </a:p>
          <a:p>
            <a:pPr marL="114300" indent="0" algn="just"/>
            <a:r>
              <a:rPr lang="en-US" sz="1400" b="1" dirty="0" err="1">
                <a:solidFill>
                  <a:srgbClr val="FFFF00"/>
                </a:solidFill>
              </a:rPr>
              <a:t>Ir</a:t>
            </a:r>
            <a:r>
              <a:rPr lang="en-US" sz="1400" b="1" dirty="0">
                <a:solidFill>
                  <a:srgbClr val="FFFF00"/>
                </a:solidFill>
              </a:rPr>
              <a:t> </a:t>
            </a:r>
            <a:r>
              <a:rPr lang="en-US" sz="1400" b="1" dirty="0" err="1">
                <a:solidFill>
                  <a:srgbClr val="FFFF00"/>
                </a:solidFill>
              </a:rPr>
              <a:t>dažādas</a:t>
            </a:r>
            <a:r>
              <a:rPr lang="en-US" sz="1400" b="1" dirty="0">
                <a:solidFill>
                  <a:srgbClr val="FFFF00"/>
                </a:solidFill>
              </a:rPr>
              <a:t> </a:t>
            </a:r>
            <a:r>
              <a:rPr lang="en-US" sz="1400" b="1" dirty="0" err="1">
                <a:solidFill>
                  <a:srgbClr val="FFFF00"/>
                </a:solidFill>
              </a:rPr>
              <a:t>dimensijas</a:t>
            </a:r>
            <a:r>
              <a:rPr lang="en-US" sz="1400" b="1" dirty="0">
                <a:solidFill>
                  <a:srgbClr val="FFFF00"/>
                </a:solidFill>
              </a:rPr>
              <a:t>, </a:t>
            </a:r>
            <a:r>
              <a:rPr lang="en-US" sz="1400" b="1" dirty="0" err="1">
                <a:solidFill>
                  <a:srgbClr val="FFFF00"/>
                </a:solidFill>
              </a:rPr>
              <a:t>kurās</a:t>
            </a:r>
            <a:r>
              <a:rPr lang="en-US" sz="1400" b="1" dirty="0">
                <a:solidFill>
                  <a:srgbClr val="FFFF00"/>
                </a:solidFill>
              </a:rPr>
              <a:t> </a:t>
            </a:r>
            <a:r>
              <a:rPr lang="en-US" sz="1400" b="1" dirty="0" err="1">
                <a:solidFill>
                  <a:srgbClr val="FFFF00"/>
                </a:solidFill>
              </a:rPr>
              <a:t>rodas</a:t>
            </a:r>
            <a:r>
              <a:rPr lang="en-US" sz="1400" b="1" dirty="0">
                <a:solidFill>
                  <a:srgbClr val="FFFF00"/>
                </a:solidFill>
              </a:rPr>
              <a:t> </a:t>
            </a:r>
            <a:r>
              <a:rPr lang="en-US" sz="1400" b="1" dirty="0" err="1">
                <a:solidFill>
                  <a:srgbClr val="FFFF00"/>
                </a:solidFill>
              </a:rPr>
              <a:t>izaicinājumi</a:t>
            </a:r>
            <a:r>
              <a:rPr lang="en-US" sz="1400" b="1" dirty="0">
                <a:solidFill>
                  <a:srgbClr val="FFFF00"/>
                </a:solidFill>
              </a:rPr>
              <a:t>: </a:t>
            </a:r>
          </a:p>
          <a:p>
            <a:pPr marL="114300" indent="0" algn="just"/>
            <a:endParaRPr lang="en-US" sz="1200" dirty="0">
              <a:solidFill>
                <a:srgbClr val="FFFF00"/>
              </a:solidFill>
            </a:endParaRPr>
          </a:p>
          <a:p>
            <a:pPr marL="285750" indent="-171450" algn="just">
              <a:buSzPct val="100000"/>
              <a:buFont typeface="Arial" panose="020B0604020202020204" pitchFamily="34" charset="0"/>
              <a:buChar char="•"/>
            </a:pPr>
            <a:r>
              <a:rPr lang="en-US" sz="1400" dirty="0" err="1">
                <a:solidFill>
                  <a:schemeClr val="bg1"/>
                </a:solidFill>
              </a:rPr>
              <a:t>ilgums</a:t>
            </a:r>
            <a:r>
              <a:rPr lang="en-US" sz="1400" dirty="0">
                <a:solidFill>
                  <a:schemeClr val="bg1"/>
                </a:solidFill>
              </a:rPr>
              <a:t> un </a:t>
            </a:r>
            <a:r>
              <a:rPr lang="en-US" sz="1400" dirty="0" err="1">
                <a:solidFill>
                  <a:schemeClr val="bg1"/>
                </a:solidFill>
              </a:rPr>
              <a:t>darba</a:t>
            </a:r>
            <a:r>
              <a:rPr lang="en-US" sz="1400" dirty="0">
                <a:solidFill>
                  <a:schemeClr val="bg1"/>
                </a:solidFill>
              </a:rPr>
              <a:t> </a:t>
            </a:r>
            <a:r>
              <a:rPr lang="en-US" sz="1400" dirty="0" err="1">
                <a:solidFill>
                  <a:schemeClr val="bg1"/>
                </a:solidFill>
              </a:rPr>
              <a:t>slodze</a:t>
            </a:r>
            <a:r>
              <a:rPr lang="en-US" sz="1400" dirty="0">
                <a:solidFill>
                  <a:schemeClr val="bg1"/>
                </a:solidFill>
              </a:rPr>
              <a:t> </a:t>
            </a:r>
            <a:r>
              <a:rPr lang="en-US" sz="1400" dirty="0">
                <a:solidFill>
                  <a:srgbClr val="FFFF00"/>
                </a:solidFill>
              </a:rPr>
              <a:t>– </a:t>
            </a:r>
            <a:r>
              <a:rPr lang="en-US" sz="1400" dirty="0" err="1">
                <a:solidFill>
                  <a:srgbClr val="FFFF00"/>
                </a:solidFill>
              </a:rPr>
              <a:t>veicamā</a:t>
            </a:r>
            <a:r>
              <a:rPr lang="en-US" sz="1400" dirty="0">
                <a:solidFill>
                  <a:srgbClr val="FFFF00"/>
                </a:solidFill>
              </a:rPr>
              <a:t> </a:t>
            </a:r>
            <a:r>
              <a:rPr lang="en-US" sz="1400" dirty="0" err="1">
                <a:solidFill>
                  <a:srgbClr val="FFFF00"/>
                </a:solidFill>
              </a:rPr>
              <a:t>darba</a:t>
            </a:r>
            <a:r>
              <a:rPr lang="en-US" sz="1400" dirty="0">
                <a:solidFill>
                  <a:srgbClr val="FFFF00"/>
                </a:solidFill>
              </a:rPr>
              <a:t> </a:t>
            </a:r>
            <a:r>
              <a:rPr lang="en-US" sz="1400" dirty="0" err="1">
                <a:solidFill>
                  <a:srgbClr val="FFFF00"/>
                </a:solidFill>
              </a:rPr>
              <a:t>apjoms</a:t>
            </a:r>
            <a:r>
              <a:rPr lang="en-US" sz="1400" dirty="0">
                <a:solidFill>
                  <a:srgbClr val="FFFF00"/>
                </a:solidFill>
              </a:rPr>
              <a:t> (</a:t>
            </a:r>
            <a:r>
              <a:rPr lang="en-US" sz="1400" dirty="0" err="1">
                <a:solidFill>
                  <a:srgbClr val="FFFF00"/>
                </a:solidFill>
              </a:rPr>
              <a:t>piem</a:t>
            </a:r>
            <a:r>
              <a:rPr lang="en-US" sz="1400" dirty="0">
                <a:solidFill>
                  <a:srgbClr val="FFFF00"/>
                </a:solidFill>
              </a:rPr>
              <a:t>., ECTS </a:t>
            </a:r>
            <a:r>
              <a:rPr lang="en-US" sz="1400" dirty="0" err="1">
                <a:solidFill>
                  <a:srgbClr val="FFFF00"/>
                </a:solidFill>
              </a:rPr>
              <a:t>vai</a:t>
            </a:r>
            <a:r>
              <a:rPr lang="en-US" sz="1400" dirty="0">
                <a:solidFill>
                  <a:srgbClr val="FFFF00"/>
                </a:solidFill>
              </a:rPr>
              <a:t> </a:t>
            </a:r>
            <a:r>
              <a:rPr lang="en-US" sz="1400" dirty="0" err="1">
                <a:solidFill>
                  <a:srgbClr val="FFFF00"/>
                </a:solidFill>
              </a:rPr>
              <a:t>darba</a:t>
            </a:r>
            <a:r>
              <a:rPr lang="en-US" sz="1400" dirty="0">
                <a:solidFill>
                  <a:srgbClr val="FFFF00"/>
                </a:solidFill>
              </a:rPr>
              <a:t> </a:t>
            </a:r>
            <a:r>
              <a:rPr lang="en-US" sz="1400" dirty="0" err="1">
                <a:solidFill>
                  <a:srgbClr val="FFFF00"/>
                </a:solidFill>
              </a:rPr>
              <a:t>dienas</a:t>
            </a:r>
            <a:r>
              <a:rPr lang="en-US" sz="1400" dirty="0">
                <a:solidFill>
                  <a:srgbClr val="FFFF00"/>
                </a:solidFill>
              </a:rPr>
              <a:t>)</a:t>
            </a:r>
          </a:p>
          <a:p>
            <a:pPr marL="285750" indent="-171450" algn="just">
              <a:buSzPct val="100000"/>
              <a:buFont typeface="Arial" panose="020B0604020202020204" pitchFamily="34" charset="0"/>
              <a:buChar char="•"/>
            </a:pPr>
            <a:r>
              <a:rPr lang="en-US" sz="1400" dirty="0" err="1">
                <a:solidFill>
                  <a:schemeClr val="bg1"/>
                </a:solidFill>
              </a:rPr>
              <a:t>iesaistīšanās</a:t>
            </a:r>
            <a:r>
              <a:rPr lang="en-US" sz="1400" dirty="0">
                <a:solidFill>
                  <a:schemeClr val="bg1"/>
                </a:solidFill>
              </a:rPr>
              <a:t> </a:t>
            </a:r>
            <a:r>
              <a:rPr lang="en-US" sz="1400" dirty="0" err="1">
                <a:solidFill>
                  <a:schemeClr val="bg1"/>
                </a:solidFill>
              </a:rPr>
              <a:t>līmenis</a:t>
            </a:r>
            <a:r>
              <a:rPr lang="en-US" sz="1400" dirty="0">
                <a:solidFill>
                  <a:schemeClr val="bg1"/>
                </a:solidFill>
              </a:rPr>
              <a:t> </a:t>
            </a:r>
            <a:r>
              <a:rPr lang="en-US" sz="1400" dirty="0">
                <a:solidFill>
                  <a:srgbClr val="FFFF00"/>
                </a:solidFill>
              </a:rPr>
              <a:t>– </a:t>
            </a:r>
            <a:r>
              <a:rPr lang="en-US" sz="1400" dirty="0" err="1">
                <a:solidFill>
                  <a:srgbClr val="FFFF00"/>
                </a:solidFill>
              </a:rPr>
              <a:t>brīdis</a:t>
            </a:r>
            <a:r>
              <a:rPr lang="en-US" sz="1400" dirty="0">
                <a:solidFill>
                  <a:srgbClr val="FFFF00"/>
                </a:solidFill>
              </a:rPr>
              <a:t>, </a:t>
            </a:r>
            <a:r>
              <a:rPr lang="en-US" sz="1400" dirty="0" err="1">
                <a:solidFill>
                  <a:srgbClr val="FFFF00"/>
                </a:solidFill>
              </a:rPr>
              <a:t>kad</a:t>
            </a:r>
            <a:r>
              <a:rPr lang="en-US" sz="1400" dirty="0">
                <a:solidFill>
                  <a:srgbClr val="FFFF00"/>
                </a:solidFill>
              </a:rPr>
              <a:t> </a:t>
            </a:r>
            <a:r>
              <a:rPr lang="lv-LV" sz="1400" dirty="0">
                <a:solidFill>
                  <a:srgbClr val="FFFF00"/>
                </a:solidFill>
              </a:rPr>
              <a:t>izglītojamie</a:t>
            </a:r>
            <a:r>
              <a:rPr lang="en-US" sz="1400" dirty="0">
                <a:solidFill>
                  <a:srgbClr val="FFFF00"/>
                </a:solidFill>
              </a:rPr>
              <a:t> </a:t>
            </a:r>
            <a:r>
              <a:rPr lang="en-US" sz="1400" dirty="0" err="1">
                <a:solidFill>
                  <a:srgbClr val="FFFF00"/>
                </a:solidFill>
              </a:rPr>
              <a:t>sāk</a:t>
            </a:r>
            <a:r>
              <a:rPr lang="en-US" sz="1400" dirty="0">
                <a:solidFill>
                  <a:srgbClr val="FFFF00"/>
                </a:solidFill>
              </a:rPr>
              <a:t> </a:t>
            </a:r>
            <a:r>
              <a:rPr lang="en-US" sz="1400" dirty="0" err="1">
                <a:solidFill>
                  <a:srgbClr val="FFFF00"/>
                </a:solidFill>
              </a:rPr>
              <a:t>rast</a:t>
            </a:r>
            <a:r>
              <a:rPr lang="en-US" sz="1400" dirty="0">
                <a:solidFill>
                  <a:srgbClr val="FFFF00"/>
                </a:solidFill>
              </a:rPr>
              <a:t> </a:t>
            </a:r>
            <a:r>
              <a:rPr lang="en-US" sz="1400" dirty="0" err="1">
                <a:solidFill>
                  <a:srgbClr val="FFFF00"/>
                </a:solidFill>
              </a:rPr>
              <a:t>risinājumu</a:t>
            </a:r>
            <a:endParaRPr lang="en-US" sz="1400" dirty="0">
              <a:solidFill>
                <a:srgbClr val="FFFF00"/>
              </a:solidFill>
            </a:endParaRPr>
          </a:p>
          <a:p>
            <a:pPr marL="285750" indent="-171450" algn="just">
              <a:buSzPct val="100000"/>
              <a:buFont typeface="Arial" panose="020B0604020202020204" pitchFamily="34" charset="0"/>
              <a:buChar char="•"/>
            </a:pPr>
            <a:r>
              <a:rPr lang="en-US" sz="1400" dirty="0" err="1">
                <a:solidFill>
                  <a:schemeClr val="bg1"/>
                </a:solidFill>
              </a:rPr>
              <a:t>izpētes</a:t>
            </a:r>
            <a:r>
              <a:rPr lang="en-US" sz="1400" dirty="0">
                <a:solidFill>
                  <a:schemeClr val="bg1"/>
                </a:solidFill>
              </a:rPr>
              <a:t> </a:t>
            </a:r>
            <a:r>
              <a:rPr lang="en-US" sz="1400" dirty="0" err="1">
                <a:solidFill>
                  <a:schemeClr val="bg1"/>
                </a:solidFill>
              </a:rPr>
              <a:t>līmenis</a:t>
            </a:r>
            <a:r>
              <a:rPr lang="en-US" sz="1400" dirty="0">
                <a:solidFill>
                  <a:schemeClr val="bg1"/>
                </a:solidFill>
              </a:rPr>
              <a:t> </a:t>
            </a:r>
            <a:r>
              <a:rPr lang="en-US" sz="1400" dirty="0">
                <a:solidFill>
                  <a:srgbClr val="FFFF00"/>
                </a:solidFill>
              </a:rPr>
              <a:t>– </a:t>
            </a:r>
            <a:r>
              <a:rPr lang="en-US" sz="1400" dirty="0" err="1">
                <a:solidFill>
                  <a:srgbClr val="FFFF00"/>
                </a:solidFill>
              </a:rPr>
              <a:t>Izpētes</a:t>
            </a:r>
            <a:r>
              <a:rPr lang="en-US" sz="1400" dirty="0">
                <a:solidFill>
                  <a:srgbClr val="FFFF00"/>
                </a:solidFill>
              </a:rPr>
              <a:t> </a:t>
            </a:r>
            <a:r>
              <a:rPr lang="en-US" sz="1400" dirty="0" err="1">
                <a:solidFill>
                  <a:srgbClr val="FFFF00"/>
                </a:solidFill>
              </a:rPr>
              <a:t>līmenis</a:t>
            </a:r>
            <a:r>
              <a:rPr lang="en-US" sz="1400" dirty="0">
                <a:solidFill>
                  <a:srgbClr val="FFFF00"/>
                </a:solidFill>
              </a:rPr>
              <a:t> un </a:t>
            </a:r>
            <a:r>
              <a:rPr lang="en-US" sz="1400" dirty="0" err="1">
                <a:solidFill>
                  <a:srgbClr val="FFFF00"/>
                </a:solidFill>
              </a:rPr>
              <a:t>darbību</a:t>
            </a:r>
            <a:r>
              <a:rPr lang="en-US" sz="1400" dirty="0">
                <a:solidFill>
                  <a:srgbClr val="FFFF00"/>
                </a:solidFill>
              </a:rPr>
              <a:t> </a:t>
            </a:r>
            <a:r>
              <a:rPr lang="en-US" sz="1400" dirty="0" err="1">
                <a:solidFill>
                  <a:srgbClr val="FFFF00"/>
                </a:solidFill>
              </a:rPr>
              <a:t>dažādība</a:t>
            </a:r>
            <a:r>
              <a:rPr lang="en-US" sz="1400" dirty="0">
                <a:solidFill>
                  <a:srgbClr val="FFFF00"/>
                </a:solidFill>
              </a:rPr>
              <a:t>, kas </a:t>
            </a:r>
            <a:r>
              <a:rPr lang="en-US" sz="1400" dirty="0" err="1">
                <a:solidFill>
                  <a:srgbClr val="FFFF00"/>
                </a:solidFill>
              </a:rPr>
              <a:t>tiek</a:t>
            </a:r>
            <a:r>
              <a:rPr lang="en-US" sz="1400" dirty="0">
                <a:solidFill>
                  <a:srgbClr val="FFFF00"/>
                </a:solidFill>
              </a:rPr>
              <a:t> </a:t>
            </a:r>
            <a:r>
              <a:rPr lang="en-US" sz="1400" dirty="0" err="1">
                <a:solidFill>
                  <a:srgbClr val="FFFF00"/>
                </a:solidFill>
              </a:rPr>
              <a:t>izmantoti</a:t>
            </a:r>
            <a:r>
              <a:rPr lang="en-US" sz="1400" dirty="0">
                <a:solidFill>
                  <a:srgbClr val="FFFF00"/>
                </a:solidFill>
              </a:rPr>
              <a:t> </a:t>
            </a:r>
            <a:r>
              <a:rPr lang="en-US" sz="1400" dirty="0" err="1">
                <a:solidFill>
                  <a:srgbClr val="FFFF00"/>
                </a:solidFill>
              </a:rPr>
              <a:t>risinājuma</a:t>
            </a:r>
            <a:r>
              <a:rPr lang="en-US" sz="1400" dirty="0">
                <a:solidFill>
                  <a:srgbClr val="FFFF00"/>
                </a:solidFill>
              </a:rPr>
              <a:t> </a:t>
            </a:r>
            <a:r>
              <a:rPr lang="en-US" sz="1400" dirty="0" err="1">
                <a:solidFill>
                  <a:srgbClr val="FFFF00"/>
                </a:solidFill>
              </a:rPr>
              <a:t>atrašanai</a:t>
            </a:r>
            <a:endParaRPr lang="en-US" sz="1400" dirty="0">
              <a:solidFill>
                <a:srgbClr val="FFFF00"/>
              </a:solidFill>
            </a:endParaRPr>
          </a:p>
          <a:p>
            <a:pPr marL="285750" indent="-171450" algn="just">
              <a:buSzPct val="100000"/>
              <a:buFont typeface="Arial" panose="020B0604020202020204" pitchFamily="34" charset="0"/>
              <a:buChar char="•"/>
            </a:pPr>
            <a:r>
              <a:rPr lang="en-US" sz="1400" dirty="0" err="1">
                <a:solidFill>
                  <a:schemeClr val="bg1"/>
                </a:solidFill>
              </a:rPr>
              <a:t>rīcības</a:t>
            </a:r>
            <a:r>
              <a:rPr lang="en-US" sz="1400" dirty="0">
                <a:solidFill>
                  <a:schemeClr val="bg1"/>
                </a:solidFill>
              </a:rPr>
              <a:t> </a:t>
            </a:r>
            <a:r>
              <a:rPr lang="en-US" sz="1400" dirty="0" err="1">
                <a:solidFill>
                  <a:schemeClr val="bg1"/>
                </a:solidFill>
              </a:rPr>
              <a:t>līmenis</a:t>
            </a:r>
            <a:r>
              <a:rPr lang="en-US" sz="1400" dirty="0">
                <a:solidFill>
                  <a:schemeClr val="bg1"/>
                </a:solidFill>
              </a:rPr>
              <a:t> </a:t>
            </a:r>
            <a:r>
              <a:rPr lang="en-US" sz="1400" dirty="0">
                <a:solidFill>
                  <a:srgbClr val="FFFF00"/>
                </a:solidFill>
              </a:rPr>
              <a:t>– </a:t>
            </a:r>
            <a:r>
              <a:rPr lang="en-US" sz="1400" dirty="0" err="1">
                <a:solidFill>
                  <a:srgbClr val="FFFF00"/>
                </a:solidFill>
              </a:rPr>
              <a:t>radīto</a:t>
            </a:r>
            <a:r>
              <a:rPr lang="en-US" sz="1400" dirty="0">
                <a:solidFill>
                  <a:srgbClr val="FFFF00"/>
                </a:solidFill>
              </a:rPr>
              <a:t> </a:t>
            </a:r>
            <a:r>
              <a:rPr lang="en-US" sz="1400" dirty="0" err="1">
                <a:solidFill>
                  <a:srgbClr val="FFFF00"/>
                </a:solidFill>
              </a:rPr>
              <a:t>risinājumu</a:t>
            </a:r>
            <a:r>
              <a:rPr lang="en-US" sz="1400" dirty="0">
                <a:solidFill>
                  <a:srgbClr val="FFFF00"/>
                </a:solidFill>
              </a:rPr>
              <a:t> </a:t>
            </a:r>
            <a:r>
              <a:rPr lang="en-US" sz="1400" dirty="0" err="1">
                <a:solidFill>
                  <a:srgbClr val="FFFF00"/>
                </a:solidFill>
              </a:rPr>
              <a:t>demonstrēšana</a:t>
            </a:r>
            <a:r>
              <a:rPr lang="en-US" sz="1400" dirty="0">
                <a:solidFill>
                  <a:srgbClr val="FFFF00"/>
                </a:solidFill>
              </a:rPr>
              <a:t> </a:t>
            </a:r>
            <a:r>
              <a:rPr lang="en-US" sz="1400" dirty="0" err="1">
                <a:solidFill>
                  <a:srgbClr val="FFFF00"/>
                </a:solidFill>
              </a:rPr>
              <a:t>mērķauditorijai</a:t>
            </a:r>
            <a:endParaRPr lang="en-GB" sz="14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2" name="Rechteck 1">
            <a:extLst>
              <a:ext uri="{FF2B5EF4-FFF2-40B4-BE49-F238E27FC236}">
                <a16:creationId xmlns:a16="http://schemas.microsoft.com/office/drawing/2014/main" id="{B1DB98F0-6942-41FA-A6D4-461AD8B48FC3}"/>
              </a:ext>
            </a:extLst>
          </p:cNvPr>
          <p:cNvSpPr/>
          <p:nvPr/>
        </p:nvSpPr>
        <p:spPr>
          <a:xfrm>
            <a:off x="5411102" y="4095668"/>
            <a:ext cx="3241408" cy="430887"/>
          </a:xfrm>
          <a:prstGeom prst="rect">
            <a:avLst/>
          </a:prstGeom>
        </p:spPr>
        <p:txBody>
          <a:bodyPr wrap="square">
            <a:spAutoFit/>
          </a:bodyPr>
          <a:lstStyle/>
          <a:p>
            <a:r>
              <a:rPr lang="de-DE" sz="1100" dirty="0">
                <a:solidFill>
                  <a:srgbClr val="FFFF00"/>
                </a:solidFill>
                <a:hlinkClick r:id="rId3">
                  <a:extLst>
                    <a:ext uri="{A12FA001-AC4F-418D-AE19-62706E023703}">
                      <ahyp:hlinkClr xmlns:ahyp="http://schemas.microsoft.com/office/drawing/2018/hyperlinkcolor" val="tx"/>
                    </a:ext>
                  </a:extLst>
                </a:hlinkClick>
              </a:rPr>
              <a:t>https://www2.tuhh.de/zll/challenged-based-learning/</a:t>
            </a:r>
            <a:r>
              <a:rPr lang="de-DE" sz="1100" dirty="0">
                <a:solidFill>
                  <a:srgbClr val="FFFF00"/>
                </a:solidFill>
              </a:rPr>
              <a:t> </a:t>
            </a:r>
          </a:p>
        </p:txBody>
      </p:sp>
      <p:sp>
        <p:nvSpPr>
          <p:cNvPr id="3" name="Google Shape;204;p30">
            <a:extLst>
              <a:ext uri="{FF2B5EF4-FFF2-40B4-BE49-F238E27FC236}">
                <a16:creationId xmlns:a16="http://schemas.microsoft.com/office/drawing/2014/main" id="{89D0302D-8F3E-BACF-D931-2A49B7056D70}"/>
              </a:ext>
            </a:extLst>
          </p:cNvPr>
          <p:cNvSpPr/>
          <p:nvPr/>
        </p:nvSpPr>
        <p:spPr>
          <a:xfrm>
            <a:off x="4571386" y="4434455"/>
            <a:ext cx="93600" cy="93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D74F5D54-C00F-EF9F-F1C8-D1384143F0BE}"/>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4;p30">
            <a:extLst>
              <a:ext uri="{FF2B5EF4-FFF2-40B4-BE49-F238E27FC236}">
                <a16:creationId xmlns:a16="http://schemas.microsoft.com/office/drawing/2014/main" id="{691AFD0D-6B7C-71C6-435C-ADCD5273593D}"/>
              </a:ext>
            </a:extLst>
          </p:cNvPr>
          <p:cNvSpPr/>
          <p:nvPr/>
        </p:nvSpPr>
        <p:spPr>
          <a:xfrm>
            <a:off x="4886074" y="4395541"/>
            <a:ext cx="165600"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469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a:t>Apguves</a:t>
            </a:r>
            <a:r>
              <a:rPr lang="en-GB" dirty="0"/>
              <a:t> </a:t>
            </a:r>
            <a:r>
              <a:rPr lang="en-GB" dirty="0" err="1"/>
              <a:t>fāze</a:t>
            </a:r>
            <a:endParaRPr dirty="0"/>
          </a:p>
        </p:txBody>
      </p:sp>
      <p:cxnSp>
        <p:nvCxnSpPr>
          <p:cNvPr id="263" name="Google Shape;263;p33"/>
          <p:cNvCxnSpPr/>
          <p:nvPr/>
        </p:nvCxnSpPr>
        <p:spPr>
          <a:xfrm>
            <a:off x="722027" y="2715475"/>
            <a:ext cx="0" cy="872100"/>
          </a:xfrm>
          <a:prstGeom prst="straightConnector1">
            <a:avLst/>
          </a:prstGeom>
          <a:noFill/>
          <a:ln w="19050" cap="flat" cmpd="sng">
            <a:solidFill>
              <a:schemeClr val="lt1"/>
            </a:solidFill>
            <a:prstDash val="solid"/>
            <a:round/>
            <a:headEnd type="none" w="med" len="med"/>
            <a:tailEnd type="none" w="med" len="med"/>
          </a:ln>
        </p:spPr>
      </p:cxnSp>
      <p:sp>
        <p:nvSpPr>
          <p:cNvPr id="3" name="Untertitel 2">
            <a:extLst>
              <a:ext uri="{FF2B5EF4-FFF2-40B4-BE49-F238E27FC236}">
                <a16:creationId xmlns:a16="http://schemas.microsoft.com/office/drawing/2014/main" id="{344A6B59-5E9A-45D6-A410-ECDC4CE3AB3C}"/>
              </a:ext>
            </a:extLst>
          </p:cNvPr>
          <p:cNvSpPr>
            <a:spLocks noGrp="1"/>
          </p:cNvSpPr>
          <p:nvPr>
            <p:ph type="subTitle" idx="1"/>
          </p:nvPr>
        </p:nvSpPr>
        <p:spPr/>
        <p:txBody>
          <a:bodyPr/>
          <a:lstStyle/>
          <a:p>
            <a:r>
              <a:rPr lang="lv-LV" b="1" dirty="0">
                <a:solidFill>
                  <a:srgbClr val="FFFF00"/>
                </a:solidFill>
              </a:rPr>
              <a:t>Darbs grupās</a:t>
            </a:r>
            <a:endParaRPr lang="en-GB" b="1" dirty="0">
              <a:solidFill>
                <a:srgbClr val="FFFF00"/>
              </a:solidFill>
            </a:endParaRPr>
          </a:p>
          <a:p>
            <a:endParaRPr lang="de-DE" dirty="0">
              <a:solidFill>
                <a:srgbClr val="FFFF00"/>
              </a:solidFill>
            </a:endParaRPr>
          </a:p>
        </p:txBody>
      </p:sp>
      <p:sp>
        <p:nvSpPr>
          <p:cNvPr id="2" name="Minuszeichen 1">
            <a:extLst>
              <a:ext uri="{FF2B5EF4-FFF2-40B4-BE49-F238E27FC236}">
                <a16:creationId xmlns:a16="http://schemas.microsoft.com/office/drawing/2014/main" id="{E41CB9F8-58D5-4B99-A233-0B6CA4EB97DF}"/>
              </a:ext>
            </a:extLst>
          </p:cNvPr>
          <p:cNvSpPr/>
          <p:nvPr/>
        </p:nvSpPr>
        <p:spPr>
          <a:xfrm>
            <a:off x="5083550" y="3271836"/>
            <a:ext cx="3863283" cy="206239"/>
          </a:xfrm>
          <a:prstGeom prst="mathMinus">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Ein Bild, das Text, dunkel, Licht enthält.&#10;&#10;Automatisch generierte Beschreibung">
            <a:extLst>
              <a:ext uri="{FF2B5EF4-FFF2-40B4-BE49-F238E27FC236}">
                <a16:creationId xmlns:a16="http://schemas.microsoft.com/office/drawing/2014/main" id="{4B4F1D22-CE82-16D2-09E5-2AEBC65205E7}"/>
              </a:ext>
            </a:extLst>
          </p:cNvPr>
          <p:cNvPicPr>
            <a:picLocks noChangeAspect="1"/>
          </p:cNvPicPr>
          <p:nvPr/>
        </p:nvPicPr>
        <p:blipFill>
          <a:blip r:embed="rId3"/>
          <a:stretch>
            <a:fillRect/>
          </a:stretch>
        </p:blipFill>
        <p:spPr>
          <a:xfrm>
            <a:off x="5514602" y="1330254"/>
            <a:ext cx="2575198" cy="198370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1559169" y="1335953"/>
            <a:ext cx="4685842" cy="2585323"/>
          </a:xfrm>
          <a:prstGeom prst="rect">
            <a:avLst/>
          </a:prstGeom>
          <a:ln>
            <a:noFill/>
          </a:ln>
        </p:spPr>
        <p:txBody>
          <a:bodyPr wrap="square">
            <a:spAutoFit/>
          </a:bodyPr>
          <a:lstStyle/>
          <a:p>
            <a:pPr marL="285750" indent="-285750">
              <a:buClr>
                <a:schemeClr val="bg1"/>
              </a:buClr>
              <a:buFont typeface="Arial" panose="020B0604020202020204" pitchFamily="34" charset="0"/>
              <a:buChar char="•"/>
            </a:pPr>
            <a:r>
              <a:rPr lang="lv-LV" sz="1800" dirty="0">
                <a:solidFill>
                  <a:schemeClr val="bg1"/>
                </a:solidFill>
              </a:rPr>
              <a:t>Kāda ir mana, kā izglītotāja, loma problēmās balstītas mācīšanās pieejas īstenošanā?</a:t>
            </a:r>
            <a:endParaRPr lang="en-GB" sz="1800" dirty="0">
              <a:solidFill>
                <a:schemeClr val="bg1"/>
              </a:solidFill>
            </a:endParaRPr>
          </a:p>
          <a:p>
            <a:pPr marL="285750" indent="-285750">
              <a:buClr>
                <a:schemeClr val="bg1"/>
              </a:buClr>
              <a:buFont typeface="Arial" panose="020B0604020202020204" pitchFamily="34" charset="0"/>
              <a:buChar char="•"/>
            </a:pPr>
            <a:endParaRPr lang="en-GB" sz="1800" dirty="0">
              <a:solidFill>
                <a:schemeClr val="bg1"/>
              </a:solidFill>
            </a:endParaRPr>
          </a:p>
          <a:p>
            <a:pPr marL="285750" indent="-285750">
              <a:buClr>
                <a:schemeClr val="bg1"/>
              </a:buClr>
              <a:buFont typeface="Arial" panose="020B0604020202020204" pitchFamily="34" charset="0"/>
              <a:buChar char="•"/>
            </a:pPr>
            <a:r>
              <a:rPr lang="en-GB" sz="1800" dirty="0" err="1">
                <a:solidFill>
                  <a:schemeClr val="bg1"/>
                </a:solidFill>
              </a:rPr>
              <a:t>Jums</a:t>
            </a:r>
            <a:r>
              <a:rPr lang="en-GB" sz="1800" dirty="0">
                <a:solidFill>
                  <a:schemeClr val="bg1"/>
                </a:solidFill>
              </a:rPr>
              <a:t> </a:t>
            </a:r>
            <a:r>
              <a:rPr lang="en-GB" sz="1800" dirty="0" err="1">
                <a:solidFill>
                  <a:schemeClr val="bg1"/>
                </a:solidFill>
              </a:rPr>
              <a:t>ir</a:t>
            </a:r>
            <a:r>
              <a:rPr lang="en-GB" sz="1800" dirty="0">
                <a:solidFill>
                  <a:schemeClr val="bg1"/>
                </a:solidFill>
              </a:rPr>
              <a:t> 20 </a:t>
            </a:r>
            <a:r>
              <a:rPr lang="en-GB" sz="1800" dirty="0" err="1">
                <a:solidFill>
                  <a:schemeClr val="bg1"/>
                </a:solidFill>
              </a:rPr>
              <a:t>minūtes</a:t>
            </a:r>
            <a:r>
              <a:rPr lang="en-GB" sz="1800" dirty="0">
                <a:solidFill>
                  <a:schemeClr val="bg1"/>
                </a:solidFill>
              </a:rPr>
              <a:t>. </a:t>
            </a:r>
            <a:r>
              <a:rPr lang="en-GB" sz="1800" dirty="0" err="1">
                <a:solidFill>
                  <a:schemeClr val="bg1"/>
                </a:solidFill>
              </a:rPr>
              <a:t>Lūdzu</a:t>
            </a:r>
            <a:r>
              <a:rPr lang="en-GB" sz="1800" dirty="0">
                <a:solidFill>
                  <a:schemeClr val="bg1"/>
                </a:solidFill>
              </a:rPr>
              <a:t>, </a:t>
            </a:r>
            <a:r>
              <a:rPr lang="en-GB" sz="1800" dirty="0" err="1">
                <a:solidFill>
                  <a:schemeClr val="bg1"/>
                </a:solidFill>
              </a:rPr>
              <a:t>sadarbojieties</a:t>
            </a:r>
            <a:r>
              <a:rPr lang="en-GB" sz="1800" dirty="0">
                <a:solidFill>
                  <a:schemeClr val="bg1"/>
                </a:solidFill>
              </a:rPr>
              <a:t> </a:t>
            </a:r>
            <a:r>
              <a:rPr lang="en-GB" sz="1800" dirty="0" err="1">
                <a:solidFill>
                  <a:schemeClr val="bg1"/>
                </a:solidFill>
              </a:rPr>
              <a:t>ar</a:t>
            </a:r>
            <a:r>
              <a:rPr lang="en-GB" sz="1800" dirty="0">
                <a:solidFill>
                  <a:schemeClr val="bg1"/>
                </a:solidFill>
              </a:rPr>
              <a:t> </a:t>
            </a:r>
            <a:r>
              <a:rPr lang="en-GB" sz="1800" dirty="0" err="1">
                <a:solidFill>
                  <a:schemeClr val="bg1"/>
                </a:solidFill>
              </a:rPr>
              <a:t>kolēģi</a:t>
            </a:r>
            <a:r>
              <a:rPr lang="en-GB" sz="1800" dirty="0">
                <a:solidFill>
                  <a:schemeClr val="bg1"/>
                </a:solidFill>
              </a:rPr>
              <a:t>.</a:t>
            </a:r>
            <a:br>
              <a:rPr lang="en-GB" sz="1800" dirty="0">
                <a:solidFill>
                  <a:schemeClr val="bg1"/>
                </a:solidFill>
              </a:rPr>
            </a:br>
            <a:endParaRPr lang="en-GB" sz="1800" dirty="0">
              <a:solidFill>
                <a:schemeClr val="bg1"/>
              </a:solidFill>
            </a:endParaRPr>
          </a:p>
          <a:p>
            <a:pPr marL="285750" indent="-285750">
              <a:buClr>
                <a:schemeClr val="bg1"/>
              </a:buClr>
              <a:buFont typeface="Arial" panose="020B0604020202020204" pitchFamily="34" charset="0"/>
              <a:buChar char="•"/>
            </a:pPr>
            <a:r>
              <a:rPr lang="en-GB" sz="1800" dirty="0" err="1">
                <a:solidFill>
                  <a:schemeClr val="bg1"/>
                </a:solidFill>
              </a:rPr>
              <a:t>Pēc</a:t>
            </a:r>
            <a:r>
              <a:rPr lang="en-GB" sz="1800" dirty="0">
                <a:solidFill>
                  <a:schemeClr val="bg1"/>
                </a:solidFill>
              </a:rPr>
              <a:t> </a:t>
            </a:r>
            <a:r>
              <a:rPr lang="en-GB" sz="1800" dirty="0" err="1">
                <a:solidFill>
                  <a:schemeClr val="bg1"/>
                </a:solidFill>
              </a:rPr>
              <a:t>uzdevuma</a:t>
            </a:r>
            <a:r>
              <a:rPr lang="en-GB" sz="1800" dirty="0">
                <a:solidFill>
                  <a:schemeClr val="bg1"/>
                </a:solidFill>
              </a:rPr>
              <a:t> </a:t>
            </a:r>
            <a:r>
              <a:rPr lang="en-GB" sz="1800" dirty="0" err="1">
                <a:solidFill>
                  <a:schemeClr val="bg1"/>
                </a:solidFill>
              </a:rPr>
              <a:t>veikšanas</a:t>
            </a:r>
            <a:r>
              <a:rPr lang="en-GB" sz="1800" dirty="0">
                <a:solidFill>
                  <a:schemeClr val="bg1"/>
                </a:solidFill>
              </a:rPr>
              <a:t> </a:t>
            </a:r>
            <a:r>
              <a:rPr lang="en-GB" sz="1800" dirty="0" err="1">
                <a:solidFill>
                  <a:schemeClr val="bg1"/>
                </a:solidFill>
              </a:rPr>
              <a:t>dalieties</a:t>
            </a:r>
            <a:r>
              <a:rPr lang="en-GB" sz="1800" dirty="0">
                <a:solidFill>
                  <a:schemeClr val="bg1"/>
                </a:solidFill>
              </a:rPr>
              <a:t> </a:t>
            </a:r>
            <a:r>
              <a:rPr lang="en-GB" sz="1800" dirty="0" err="1">
                <a:solidFill>
                  <a:schemeClr val="bg1"/>
                </a:solidFill>
              </a:rPr>
              <a:t>ar</a:t>
            </a:r>
            <a:r>
              <a:rPr lang="en-GB" sz="1800" dirty="0">
                <a:solidFill>
                  <a:schemeClr val="bg1"/>
                </a:solidFill>
              </a:rPr>
              <a:t> </a:t>
            </a:r>
            <a:r>
              <a:rPr lang="en-GB" sz="1800" dirty="0" err="1">
                <a:solidFill>
                  <a:schemeClr val="bg1"/>
                </a:solidFill>
              </a:rPr>
              <a:t>pārējiem</a:t>
            </a:r>
            <a:r>
              <a:rPr lang="en-GB" sz="1800" dirty="0">
                <a:solidFill>
                  <a:schemeClr val="bg1"/>
                </a:solidFill>
              </a:rPr>
              <a:t>. </a:t>
            </a:r>
          </a:p>
        </p:txBody>
      </p:sp>
      <p:pic>
        <p:nvPicPr>
          <p:cNvPr id="6" name="Grafik 5" descr="Stoppuhr">
            <a:extLst>
              <a:ext uri="{FF2B5EF4-FFF2-40B4-BE49-F238E27FC236}">
                <a16:creationId xmlns:a16="http://schemas.microsoft.com/office/drawing/2014/main" id="{46E182AE-9A82-44C1-8C0A-831C8CE8A3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6745" y="2103423"/>
            <a:ext cx="822960" cy="822960"/>
          </a:xfrm>
          <a:prstGeom prst="rect">
            <a:avLst/>
          </a:prstGeom>
        </p:spPr>
      </p:pic>
      <p:pic>
        <p:nvPicPr>
          <p:cNvPr id="7" name="Grafik 6" descr="Bleistift">
            <a:extLst>
              <a:ext uri="{FF2B5EF4-FFF2-40B4-BE49-F238E27FC236}">
                <a16:creationId xmlns:a16="http://schemas.microsoft.com/office/drawing/2014/main" id="{9D1F76F0-CAF9-469B-80D2-32ADF37121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7131" y="1298363"/>
            <a:ext cx="562187" cy="562187"/>
          </a:xfrm>
          <a:prstGeom prst="rect">
            <a:avLst/>
          </a:prstGeom>
        </p:spPr>
      </p:pic>
      <p:sp>
        <p:nvSpPr>
          <p:cNvPr id="8" name="Textfeld 7">
            <a:extLst>
              <a:ext uri="{FF2B5EF4-FFF2-40B4-BE49-F238E27FC236}">
                <a16:creationId xmlns:a16="http://schemas.microsoft.com/office/drawing/2014/main" id="{39749A98-D1E1-4396-BC44-B5C6C57C150C}"/>
              </a:ext>
            </a:extLst>
          </p:cNvPr>
          <p:cNvSpPr txBox="1"/>
          <p:nvPr/>
        </p:nvSpPr>
        <p:spPr>
          <a:xfrm>
            <a:off x="3142826" y="318347"/>
            <a:ext cx="2648373" cy="584775"/>
          </a:xfrm>
          <a:prstGeom prst="rect">
            <a:avLst/>
          </a:prstGeom>
          <a:noFill/>
        </p:spPr>
        <p:txBody>
          <a:bodyPr wrap="square" rtlCol="0">
            <a:spAutoFit/>
          </a:bodyPr>
          <a:lstStyle/>
          <a:p>
            <a:pPr algn="ctr"/>
            <a:r>
              <a:rPr lang="de-DE" sz="3200" dirty="0">
                <a:solidFill>
                  <a:schemeClr val="bg1"/>
                </a:solidFill>
              </a:rPr>
              <a:t>1.uzdevums</a:t>
            </a:r>
            <a:endParaRPr lang="en-GB" sz="3200" dirty="0">
              <a:solidFill>
                <a:schemeClr val="bg1"/>
              </a:solidFill>
            </a:endParaRPr>
          </a:p>
        </p:txBody>
      </p:sp>
      <p:pic>
        <p:nvPicPr>
          <p:cNvPr id="10" name="Grafik 9" descr="Lehrer">
            <a:extLst>
              <a:ext uri="{FF2B5EF4-FFF2-40B4-BE49-F238E27FC236}">
                <a16:creationId xmlns:a16="http://schemas.microsoft.com/office/drawing/2014/main" id="{6AD76696-0D7C-4439-AC0C-48E08CD080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66745" y="3028950"/>
            <a:ext cx="914400" cy="914400"/>
          </a:xfrm>
          <a:prstGeom prst="rect">
            <a:avLst/>
          </a:prstGeom>
        </p:spPr>
      </p:pic>
      <p:sp>
        <p:nvSpPr>
          <p:cNvPr id="2" name="Minuszeichen 1">
            <a:extLst>
              <a:ext uri="{FF2B5EF4-FFF2-40B4-BE49-F238E27FC236}">
                <a16:creationId xmlns:a16="http://schemas.microsoft.com/office/drawing/2014/main" id="{89454C4D-0D80-6525-9DF8-319B259B5569}"/>
              </a:ext>
            </a:extLst>
          </p:cNvPr>
          <p:cNvSpPr/>
          <p:nvPr/>
        </p:nvSpPr>
        <p:spPr>
          <a:xfrm>
            <a:off x="239422" y="4525489"/>
            <a:ext cx="793360" cy="152400"/>
          </a:xfrm>
          <a:prstGeom prst="mathMinus">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dunkel, Licht enthält.&#10;&#10;Automatisch generierte Beschreibung">
            <a:extLst>
              <a:ext uri="{FF2B5EF4-FFF2-40B4-BE49-F238E27FC236}">
                <a16:creationId xmlns:a16="http://schemas.microsoft.com/office/drawing/2014/main" id="{DBC0B550-9620-F97E-1CE9-788BE411946F}"/>
              </a:ext>
            </a:extLst>
          </p:cNvPr>
          <p:cNvPicPr>
            <a:picLocks noChangeAspect="1"/>
          </p:cNvPicPr>
          <p:nvPr/>
        </p:nvPicPr>
        <p:blipFill>
          <a:blip r:embed="rId8"/>
          <a:stretch>
            <a:fillRect/>
          </a:stretch>
        </p:blipFill>
        <p:spPr>
          <a:xfrm>
            <a:off x="328917" y="4082123"/>
            <a:ext cx="614370" cy="473257"/>
          </a:xfrm>
          <a:prstGeom prst="rect">
            <a:avLst/>
          </a:prstGeom>
        </p:spPr>
      </p:pic>
    </p:spTree>
    <p:extLst>
      <p:ext uri="{BB962C8B-B14F-4D97-AF65-F5344CB8AC3E}">
        <p14:creationId xmlns:p14="http://schemas.microsoft.com/office/powerpoint/2010/main" val="374567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1097038" y="844833"/>
            <a:ext cx="6248400" cy="3139321"/>
          </a:xfrm>
          <a:prstGeom prst="rect">
            <a:avLst/>
          </a:prstGeom>
          <a:ln>
            <a:noFill/>
          </a:ln>
        </p:spPr>
        <p:txBody>
          <a:bodyPr wrap="square">
            <a:spAutoFit/>
          </a:bodyPr>
          <a:lstStyle/>
          <a:p>
            <a:pPr marL="285750" indent="-285750">
              <a:buClr>
                <a:schemeClr val="bg1"/>
              </a:buClr>
              <a:buFont typeface="Arial" panose="020B0604020202020204" pitchFamily="34" charset="0"/>
              <a:buChar char="•"/>
            </a:pPr>
            <a:r>
              <a:rPr lang="en-GB" sz="1800" dirty="0" err="1">
                <a:solidFill>
                  <a:schemeClr val="bg1"/>
                </a:solidFill>
              </a:rPr>
              <a:t>Apskatiet</a:t>
            </a:r>
            <a:br>
              <a:rPr lang="en-GB" sz="1800" dirty="0">
                <a:solidFill>
                  <a:schemeClr val="bg1"/>
                </a:solidFill>
              </a:rPr>
            </a:br>
            <a:r>
              <a:rPr lang="en-GB" sz="1800" dirty="0">
                <a:solidFill>
                  <a:schemeClr val="bg1"/>
                </a:solidFill>
                <a:hlinkClick r:id="rId2"/>
              </a:rPr>
              <a:t>https://www.challengebasedlearning.org/toolkit/</a:t>
            </a:r>
            <a:r>
              <a:rPr lang="en-GB" sz="1800" dirty="0">
                <a:solidFill>
                  <a:schemeClr val="bg1"/>
                </a:solidFill>
              </a:rPr>
              <a:t> as well as </a:t>
            </a:r>
            <a:r>
              <a:rPr lang="en-GB" sz="1800" dirty="0">
                <a:solidFill>
                  <a:schemeClr val="bg1"/>
                </a:solidFill>
                <a:hlinkClick r:id="rId3"/>
              </a:rPr>
              <a:t>https://www.utwente.nl/en/cbl/documents/cbl-eciu-tools-and-sources-for-teamchers.pdf</a:t>
            </a:r>
            <a:r>
              <a:rPr lang="en-GB" sz="1800" dirty="0">
                <a:solidFill>
                  <a:schemeClr val="bg1"/>
                </a:solidFill>
              </a:rPr>
              <a:t> </a:t>
            </a:r>
            <a:r>
              <a:rPr lang="lv-LV" sz="1800" dirty="0">
                <a:solidFill>
                  <a:schemeClr val="bg1"/>
                </a:solidFill>
              </a:rPr>
              <a:t>un izveidojiet savu 45 minūšu nodarbību, izmantojot problēmā balstītas mācīšanās pieeju.</a:t>
            </a:r>
          </a:p>
          <a:p>
            <a:pPr marL="285750" indent="-285750">
              <a:buClr>
                <a:schemeClr val="bg1"/>
              </a:buClr>
              <a:buFont typeface="Arial" panose="020B0604020202020204" pitchFamily="34" charset="0"/>
              <a:buChar char="•"/>
            </a:pPr>
            <a:endParaRPr lang="en-GB" sz="1800" dirty="0">
              <a:solidFill>
                <a:schemeClr val="bg1"/>
              </a:solidFill>
            </a:endParaRPr>
          </a:p>
          <a:p>
            <a:pPr marL="285750" indent="-285750">
              <a:buClr>
                <a:schemeClr val="bg1"/>
              </a:buClr>
              <a:buFont typeface="Arial" panose="020B0604020202020204" pitchFamily="34" charset="0"/>
              <a:buChar char="•"/>
            </a:pPr>
            <a:r>
              <a:rPr lang="en-GB" sz="1800" dirty="0" err="1">
                <a:solidFill>
                  <a:schemeClr val="bg1"/>
                </a:solidFill>
              </a:rPr>
              <a:t>Jums</a:t>
            </a:r>
            <a:r>
              <a:rPr lang="en-GB" sz="1800" dirty="0">
                <a:solidFill>
                  <a:schemeClr val="bg1"/>
                </a:solidFill>
              </a:rPr>
              <a:t> </a:t>
            </a:r>
            <a:r>
              <a:rPr lang="en-GB" sz="1800" dirty="0" err="1">
                <a:solidFill>
                  <a:schemeClr val="bg1"/>
                </a:solidFill>
              </a:rPr>
              <a:t>ir</a:t>
            </a:r>
            <a:r>
              <a:rPr lang="en-GB" sz="1800" dirty="0">
                <a:solidFill>
                  <a:schemeClr val="bg1"/>
                </a:solidFill>
              </a:rPr>
              <a:t> 90 </a:t>
            </a:r>
            <a:r>
              <a:rPr lang="en-GB" sz="1800" dirty="0" err="1">
                <a:solidFill>
                  <a:schemeClr val="bg1"/>
                </a:solidFill>
              </a:rPr>
              <a:t>minūtes</a:t>
            </a:r>
            <a:r>
              <a:rPr lang="en-GB" sz="1800" dirty="0">
                <a:solidFill>
                  <a:schemeClr val="bg1"/>
                </a:solidFill>
              </a:rPr>
              <a:t>. </a:t>
            </a:r>
            <a:r>
              <a:rPr lang="en-GB" sz="1800" dirty="0" err="1">
                <a:solidFill>
                  <a:schemeClr val="bg1"/>
                </a:solidFill>
              </a:rPr>
              <a:t>Lūdzu</a:t>
            </a:r>
            <a:r>
              <a:rPr lang="en-GB" sz="1800" dirty="0">
                <a:solidFill>
                  <a:schemeClr val="bg1"/>
                </a:solidFill>
              </a:rPr>
              <a:t>, </a:t>
            </a:r>
            <a:r>
              <a:rPr lang="en-GB" sz="1800" dirty="0" err="1">
                <a:solidFill>
                  <a:schemeClr val="bg1"/>
                </a:solidFill>
              </a:rPr>
              <a:t>strādājiet</a:t>
            </a:r>
            <a:r>
              <a:rPr lang="en-GB" sz="1800" dirty="0">
                <a:solidFill>
                  <a:schemeClr val="bg1"/>
                </a:solidFill>
              </a:rPr>
              <a:t> </a:t>
            </a:r>
            <a:r>
              <a:rPr lang="en-GB" sz="1800" dirty="0" err="1">
                <a:solidFill>
                  <a:schemeClr val="bg1"/>
                </a:solidFill>
              </a:rPr>
              <a:t>patstāvīgi</a:t>
            </a:r>
            <a:r>
              <a:rPr lang="en-GB" sz="1800" dirty="0">
                <a:solidFill>
                  <a:schemeClr val="bg1"/>
                </a:solidFill>
              </a:rPr>
              <a:t>.</a:t>
            </a:r>
            <a:br>
              <a:rPr lang="en-GB" sz="1800" dirty="0">
                <a:solidFill>
                  <a:schemeClr val="bg1"/>
                </a:solidFill>
              </a:rPr>
            </a:br>
            <a:endParaRPr lang="en-GB" sz="1800" dirty="0">
              <a:solidFill>
                <a:schemeClr val="bg1"/>
              </a:solidFill>
            </a:endParaRPr>
          </a:p>
          <a:p>
            <a:pPr marL="285750" indent="-285750">
              <a:buClr>
                <a:schemeClr val="bg1"/>
              </a:buClr>
              <a:buFont typeface="Arial" panose="020B0604020202020204" pitchFamily="34" charset="0"/>
              <a:buChar char="•"/>
            </a:pPr>
            <a:r>
              <a:rPr lang="en-GB" sz="1800" dirty="0" err="1">
                <a:solidFill>
                  <a:schemeClr val="bg1"/>
                </a:solidFill>
              </a:rPr>
              <a:t>Pēc</a:t>
            </a:r>
            <a:r>
              <a:rPr lang="en-GB" sz="1800" dirty="0">
                <a:solidFill>
                  <a:schemeClr val="bg1"/>
                </a:solidFill>
              </a:rPr>
              <a:t> </a:t>
            </a:r>
            <a:r>
              <a:rPr lang="en-GB" sz="1800" dirty="0" err="1">
                <a:solidFill>
                  <a:schemeClr val="bg1"/>
                </a:solidFill>
              </a:rPr>
              <a:t>uzdevuma</a:t>
            </a:r>
            <a:r>
              <a:rPr lang="en-GB" sz="1800" dirty="0">
                <a:solidFill>
                  <a:schemeClr val="bg1"/>
                </a:solidFill>
              </a:rPr>
              <a:t> </a:t>
            </a:r>
            <a:r>
              <a:rPr lang="en-GB" sz="1800" dirty="0" err="1">
                <a:solidFill>
                  <a:schemeClr val="bg1"/>
                </a:solidFill>
              </a:rPr>
              <a:t>veikšanas</a:t>
            </a:r>
            <a:r>
              <a:rPr lang="en-GB" sz="1800" dirty="0">
                <a:solidFill>
                  <a:schemeClr val="bg1"/>
                </a:solidFill>
              </a:rPr>
              <a:t> </a:t>
            </a:r>
            <a:r>
              <a:rPr lang="en-GB" sz="1800" dirty="0" err="1">
                <a:solidFill>
                  <a:schemeClr val="bg1"/>
                </a:solidFill>
              </a:rPr>
              <a:t>dalieties</a:t>
            </a:r>
            <a:r>
              <a:rPr lang="en-GB" sz="1800" dirty="0">
                <a:solidFill>
                  <a:schemeClr val="bg1"/>
                </a:solidFill>
              </a:rPr>
              <a:t> </a:t>
            </a:r>
            <a:r>
              <a:rPr lang="en-GB" sz="1800" dirty="0" err="1">
                <a:solidFill>
                  <a:schemeClr val="bg1"/>
                </a:solidFill>
              </a:rPr>
              <a:t>ar</a:t>
            </a:r>
            <a:r>
              <a:rPr lang="en-GB" sz="1800" dirty="0">
                <a:solidFill>
                  <a:schemeClr val="bg1"/>
                </a:solidFill>
              </a:rPr>
              <a:t> </a:t>
            </a:r>
            <a:r>
              <a:rPr lang="en-GB" sz="1800" dirty="0" err="1">
                <a:solidFill>
                  <a:schemeClr val="bg1"/>
                </a:solidFill>
              </a:rPr>
              <a:t>paveikto</a:t>
            </a:r>
            <a:r>
              <a:rPr lang="en-GB" sz="1800" dirty="0">
                <a:solidFill>
                  <a:schemeClr val="bg1"/>
                </a:solidFill>
              </a:rPr>
              <a:t> un </a:t>
            </a:r>
            <a:r>
              <a:rPr lang="en-GB" sz="1800" dirty="0" err="1">
                <a:solidFill>
                  <a:schemeClr val="bg1"/>
                </a:solidFill>
              </a:rPr>
              <a:t>atziņām</a:t>
            </a:r>
            <a:r>
              <a:rPr lang="en-GB" sz="1800" dirty="0">
                <a:solidFill>
                  <a:schemeClr val="bg1"/>
                </a:solidFill>
              </a:rPr>
              <a:t>. </a:t>
            </a:r>
          </a:p>
        </p:txBody>
      </p:sp>
      <p:pic>
        <p:nvPicPr>
          <p:cNvPr id="6" name="Grafik 5" descr="Stoppuhr">
            <a:extLst>
              <a:ext uri="{FF2B5EF4-FFF2-40B4-BE49-F238E27FC236}">
                <a16:creationId xmlns:a16="http://schemas.microsoft.com/office/drawing/2014/main" id="{46E182AE-9A82-44C1-8C0A-831C8CE8A3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9429" y="2435265"/>
            <a:ext cx="822960" cy="822960"/>
          </a:xfrm>
          <a:prstGeom prst="rect">
            <a:avLst/>
          </a:prstGeom>
        </p:spPr>
      </p:pic>
      <p:pic>
        <p:nvPicPr>
          <p:cNvPr id="7" name="Grafik 6" descr="Bleistift">
            <a:extLst>
              <a:ext uri="{FF2B5EF4-FFF2-40B4-BE49-F238E27FC236}">
                <a16:creationId xmlns:a16="http://schemas.microsoft.com/office/drawing/2014/main" id="{9D1F76F0-CAF9-469B-80D2-32ADF37121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69815" y="1316558"/>
            <a:ext cx="562187" cy="562187"/>
          </a:xfrm>
          <a:prstGeom prst="rect">
            <a:avLst/>
          </a:prstGeom>
        </p:spPr>
      </p:pic>
      <p:sp>
        <p:nvSpPr>
          <p:cNvPr id="8" name="Textfeld 7">
            <a:extLst>
              <a:ext uri="{FF2B5EF4-FFF2-40B4-BE49-F238E27FC236}">
                <a16:creationId xmlns:a16="http://schemas.microsoft.com/office/drawing/2014/main" id="{39749A98-D1E1-4396-BC44-B5C6C57C150C}"/>
              </a:ext>
            </a:extLst>
          </p:cNvPr>
          <p:cNvSpPr txBox="1"/>
          <p:nvPr/>
        </p:nvSpPr>
        <p:spPr>
          <a:xfrm>
            <a:off x="3142827" y="318347"/>
            <a:ext cx="2670144" cy="584775"/>
          </a:xfrm>
          <a:prstGeom prst="rect">
            <a:avLst/>
          </a:prstGeom>
          <a:noFill/>
        </p:spPr>
        <p:txBody>
          <a:bodyPr wrap="square" rtlCol="0">
            <a:spAutoFit/>
          </a:bodyPr>
          <a:lstStyle/>
          <a:p>
            <a:pPr algn="ctr"/>
            <a:r>
              <a:rPr lang="de-DE" sz="3200" dirty="0">
                <a:solidFill>
                  <a:schemeClr val="bg1"/>
                </a:solidFill>
              </a:rPr>
              <a:t>2.uzdevums</a:t>
            </a:r>
            <a:endParaRPr lang="en-GB" sz="3200" dirty="0">
              <a:solidFill>
                <a:schemeClr val="bg1"/>
              </a:solidFill>
            </a:endParaRPr>
          </a:p>
        </p:txBody>
      </p:sp>
      <p:pic>
        <p:nvPicPr>
          <p:cNvPr id="10" name="Grafik 9" descr="Lehrer">
            <a:extLst>
              <a:ext uri="{FF2B5EF4-FFF2-40B4-BE49-F238E27FC236}">
                <a16:creationId xmlns:a16="http://schemas.microsoft.com/office/drawing/2014/main" id="{6AD76696-0D7C-4439-AC0C-48E08CD080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09043" y="3346753"/>
            <a:ext cx="914400" cy="914400"/>
          </a:xfrm>
          <a:prstGeom prst="rect">
            <a:avLst/>
          </a:prstGeom>
        </p:spPr>
      </p:pic>
      <p:sp>
        <p:nvSpPr>
          <p:cNvPr id="5" name="Minuszeichen 4">
            <a:extLst>
              <a:ext uri="{FF2B5EF4-FFF2-40B4-BE49-F238E27FC236}">
                <a16:creationId xmlns:a16="http://schemas.microsoft.com/office/drawing/2014/main" id="{89D7E276-F31F-DCA4-ABE3-BF2C17C10DA4}"/>
              </a:ext>
            </a:extLst>
          </p:cNvPr>
          <p:cNvSpPr/>
          <p:nvPr/>
        </p:nvSpPr>
        <p:spPr>
          <a:xfrm>
            <a:off x="239422" y="4525489"/>
            <a:ext cx="793360" cy="152400"/>
          </a:xfrm>
          <a:prstGeom prst="mathMinus">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descr="Ein Bild, das Text, dunkel, Licht enthält.&#10;&#10;Automatisch generierte Beschreibung">
            <a:extLst>
              <a:ext uri="{FF2B5EF4-FFF2-40B4-BE49-F238E27FC236}">
                <a16:creationId xmlns:a16="http://schemas.microsoft.com/office/drawing/2014/main" id="{9061D3FA-279E-4869-2E63-D9A463338F24}"/>
              </a:ext>
            </a:extLst>
          </p:cNvPr>
          <p:cNvPicPr>
            <a:picLocks noChangeAspect="1"/>
          </p:cNvPicPr>
          <p:nvPr/>
        </p:nvPicPr>
        <p:blipFill>
          <a:blip r:embed="rId10"/>
          <a:stretch>
            <a:fillRect/>
          </a:stretch>
        </p:blipFill>
        <p:spPr>
          <a:xfrm>
            <a:off x="328917" y="4082123"/>
            <a:ext cx="614370" cy="473257"/>
          </a:xfrm>
          <a:prstGeom prst="rect">
            <a:avLst/>
          </a:prstGeom>
        </p:spPr>
      </p:pic>
    </p:spTree>
    <p:extLst>
      <p:ext uri="{BB962C8B-B14F-4D97-AF65-F5344CB8AC3E}">
        <p14:creationId xmlns:p14="http://schemas.microsoft.com/office/powerpoint/2010/main" val="3970969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4;p58">
            <a:extLst>
              <a:ext uri="{FF2B5EF4-FFF2-40B4-BE49-F238E27FC236}">
                <a16:creationId xmlns:a16="http://schemas.microsoft.com/office/drawing/2014/main" id="{96EBF432-EF2C-4F19-B9C1-8FD2068CFC2E}"/>
              </a:ext>
            </a:extLst>
          </p:cNvPr>
          <p:cNvSpPr txBox="1">
            <a:spLocks/>
          </p:cNvSpPr>
          <p:nvPr/>
        </p:nvSpPr>
        <p:spPr>
          <a:xfrm>
            <a:off x="215537" y="1155107"/>
            <a:ext cx="8712925" cy="28332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Montserrat"/>
              <a:buNone/>
              <a:defRPr sz="60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9pPr>
          </a:lstStyle>
          <a:p>
            <a:pPr algn="l"/>
            <a:r>
              <a:rPr lang="lv-LV" sz="3200" dirty="0"/>
              <a:t>Apsveicu!</a:t>
            </a:r>
          </a:p>
          <a:p>
            <a:pPr algn="l"/>
            <a:endParaRPr lang="lv-LV" sz="3200" dirty="0"/>
          </a:p>
          <a:p>
            <a:pPr algn="l"/>
            <a:r>
              <a:rPr lang="lv-LV" sz="3200" dirty="0"/>
              <a:t>Jūs apguvāt A moduli - </a:t>
            </a:r>
            <a:r>
              <a:rPr lang="lv-LV" sz="3200" dirty="0">
                <a:solidFill>
                  <a:schemeClr val="bg1"/>
                </a:solidFill>
              </a:rPr>
              <a:t>Problēmā balstīta mācīšanās pieeja.</a:t>
            </a:r>
            <a:endParaRPr lang="en-GB" sz="3200" dirty="0">
              <a:solidFill>
                <a:schemeClr val="bg1"/>
              </a:solidFill>
            </a:endParaRPr>
          </a:p>
        </p:txBody>
      </p:sp>
    </p:spTree>
    <p:extLst>
      <p:ext uri="{BB962C8B-B14F-4D97-AF65-F5344CB8AC3E}">
        <p14:creationId xmlns:p14="http://schemas.microsoft.com/office/powerpoint/2010/main" val="3464715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65D8DB-3183-4BE7-A738-31923CAA71CF}"/>
              </a:ext>
            </a:extLst>
          </p:cNvPr>
          <p:cNvPicPr>
            <a:picLocks noChangeAspect="1"/>
          </p:cNvPicPr>
          <p:nvPr/>
        </p:nvPicPr>
        <p:blipFill>
          <a:blip r:embed="rId2"/>
          <a:srcRect/>
          <a:stretch/>
        </p:blipFill>
        <p:spPr>
          <a:xfrm>
            <a:off x="2344057" y="535202"/>
            <a:ext cx="4455886" cy="1020958"/>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D99CB96-9427-E787-7028-916FA61125AF}"/>
              </a:ext>
            </a:extLst>
          </p:cNvPr>
          <p:cNvPicPr>
            <a:picLocks noChangeAspect="1"/>
          </p:cNvPicPr>
          <p:nvPr/>
        </p:nvPicPr>
        <p:blipFill>
          <a:blip r:embed="rId3"/>
          <a:stretch>
            <a:fillRect/>
          </a:stretch>
        </p:blipFill>
        <p:spPr>
          <a:xfrm>
            <a:off x="1545773" y="2571750"/>
            <a:ext cx="6052456" cy="1620140"/>
          </a:xfrm>
          <a:prstGeom prst="rect">
            <a:avLst/>
          </a:prstGeom>
        </p:spPr>
      </p:pic>
      <p:pic>
        <p:nvPicPr>
          <p:cNvPr id="4" name="Grafik 3">
            <a:extLst>
              <a:ext uri="{FF2B5EF4-FFF2-40B4-BE49-F238E27FC236}">
                <a16:creationId xmlns:a16="http://schemas.microsoft.com/office/drawing/2014/main" id="{E9DE5D32-9C65-476B-A40C-15807016D87C}"/>
              </a:ext>
            </a:extLst>
          </p:cNvPr>
          <p:cNvPicPr>
            <a:picLocks noChangeAspect="1"/>
          </p:cNvPicPr>
          <p:nvPr/>
        </p:nvPicPr>
        <p:blipFill>
          <a:blip r:embed="rId4"/>
          <a:stretch>
            <a:fillRect/>
          </a:stretch>
        </p:blipFill>
        <p:spPr>
          <a:xfrm>
            <a:off x="3167803" y="3594778"/>
            <a:ext cx="1496985" cy="597112"/>
          </a:xfrm>
          <a:prstGeom prst="rect">
            <a:avLst/>
          </a:prstGeom>
        </p:spPr>
      </p:pic>
    </p:spTree>
    <p:extLst>
      <p:ext uri="{BB962C8B-B14F-4D97-AF65-F5344CB8AC3E}">
        <p14:creationId xmlns:p14="http://schemas.microsoft.com/office/powerpoint/2010/main" val="47681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0" scaled="0"/>
        </a:gradFill>
        <a:effectLst/>
      </p:bgPr>
    </p:bg>
    <p:spTree>
      <p:nvGrpSpPr>
        <p:cNvPr id="1" name="Shape 226"/>
        <p:cNvGrpSpPr/>
        <p:nvPr/>
      </p:nvGrpSpPr>
      <p:grpSpPr>
        <a:xfrm>
          <a:off x="0" y="0"/>
          <a:ext cx="0" cy="0"/>
          <a:chOff x="0" y="0"/>
          <a:chExt cx="0" cy="0"/>
        </a:xfrm>
      </p:grpSpPr>
      <p:sp>
        <p:nvSpPr>
          <p:cNvPr id="228" name="Google Shape;228;p32"/>
          <p:cNvSpPr txBox="1">
            <a:spLocks noGrp="1"/>
          </p:cNvSpPr>
          <p:nvPr>
            <p:ph type="title"/>
          </p:nvPr>
        </p:nvSpPr>
        <p:spPr>
          <a:xfrm>
            <a:off x="1560825" y="1587425"/>
            <a:ext cx="2164505" cy="421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1800" dirty="0" err="1"/>
              <a:t>Ievads</a:t>
            </a:r>
            <a:endParaRPr sz="1800" dirty="0"/>
          </a:p>
        </p:txBody>
      </p:sp>
      <p:sp>
        <p:nvSpPr>
          <p:cNvPr id="230" name="Google Shape;230;p32"/>
          <p:cNvSpPr txBox="1">
            <a:spLocks noGrp="1"/>
          </p:cNvSpPr>
          <p:nvPr>
            <p:ph type="title" idx="2"/>
          </p:nvPr>
        </p:nvSpPr>
        <p:spPr>
          <a:xfrm>
            <a:off x="4234067" y="1710971"/>
            <a:ext cx="4189932" cy="414665"/>
          </a:xfrm>
          <a:prstGeom prst="rect">
            <a:avLst/>
          </a:prstGeom>
        </p:spPr>
        <p:txBody>
          <a:bodyPr spcFirstLastPara="1" wrap="square" lIns="0" tIns="0" rIns="0" bIns="0" anchor="ctr" anchorCtr="0">
            <a:noAutofit/>
          </a:bodyPr>
          <a:lstStyle/>
          <a:p>
            <a:r>
              <a:rPr lang="de-DE" sz="1800" dirty="0"/>
              <a:t>Par </a:t>
            </a:r>
            <a:r>
              <a:rPr lang="de-DE" sz="1800" dirty="0" err="1"/>
              <a:t>tēmu</a:t>
            </a:r>
            <a:br>
              <a:rPr lang="de-DE" sz="1800" dirty="0"/>
            </a:br>
            <a:r>
              <a:rPr lang="lv-LV" sz="1800" dirty="0">
                <a:solidFill>
                  <a:srgbClr val="FFFF00"/>
                </a:solidFill>
              </a:rPr>
              <a:t>Problēmā balstīta mācīšanās pieeja</a:t>
            </a:r>
            <a:endParaRPr sz="1800" dirty="0">
              <a:solidFill>
                <a:srgbClr val="FFFF00"/>
              </a:solidFill>
            </a:endParaRPr>
          </a:p>
        </p:txBody>
      </p:sp>
      <p:sp>
        <p:nvSpPr>
          <p:cNvPr id="246" name="Google Shape;246;p32"/>
          <p:cNvSpPr txBox="1">
            <a:spLocks noGrp="1"/>
          </p:cNvSpPr>
          <p:nvPr>
            <p:ph type="title" idx="8"/>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A</a:t>
            </a:r>
            <a:endParaRPr dirty="0"/>
          </a:p>
        </p:txBody>
      </p:sp>
      <p:sp>
        <p:nvSpPr>
          <p:cNvPr id="247" name="Google Shape;247;p32"/>
          <p:cNvSpPr txBox="1">
            <a:spLocks noGrp="1"/>
          </p:cNvSpPr>
          <p:nvPr>
            <p:ph type="title" idx="9"/>
          </p:nvPr>
        </p:nvSpPr>
        <p:spPr>
          <a:xfrm>
            <a:off x="0" y="2143222"/>
            <a:ext cx="1028700" cy="554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dirty="0"/>
              <a:t>B</a:t>
            </a:r>
            <a:endParaRPr dirty="0"/>
          </a:p>
        </p:txBody>
      </p:sp>
      <p:cxnSp>
        <p:nvCxnSpPr>
          <p:cNvPr id="236" name="Google Shape;236;p32"/>
          <p:cNvCxnSpPr/>
          <p:nvPr/>
        </p:nvCxnSpPr>
        <p:spPr>
          <a:xfrm rot="10800000">
            <a:off x="720000" y="2697622"/>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38" name="Google Shape;238;p32"/>
          <p:cNvCxnSpPr/>
          <p:nvPr/>
        </p:nvCxnSpPr>
        <p:spPr>
          <a:xfrm rot="10800000">
            <a:off x="720000" y="1892060"/>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40" name="Google Shape;240;p32"/>
          <p:cNvCxnSpPr>
            <a:cxnSpLocks/>
          </p:cNvCxnSpPr>
          <p:nvPr/>
        </p:nvCxnSpPr>
        <p:spPr>
          <a:xfrm>
            <a:off x="657614" y="1287444"/>
            <a:ext cx="0" cy="2662820"/>
          </a:xfrm>
          <a:prstGeom prst="straightConnector1">
            <a:avLst/>
          </a:prstGeom>
          <a:noFill/>
          <a:ln w="19050" cap="flat" cmpd="sng">
            <a:solidFill>
              <a:schemeClr val="lt1"/>
            </a:solidFill>
            <a:prstDash val="solid"/>
            <a:round/>
            <a:headEnd type="none" w="med" len="med"/>
            <a:tailEnd type="none" w="med" len="med"/>
          </a:ln>
        </p:spPr>
      </p:cxnSp>
      <p:sp>
        <p:nvSpPr>
          <p:cNvPr id="33" name="Google Shape;228;p32">
            <a:extLst>
              <a:ext uri="{FF2B5EF4-FFF2-40B4-BE49-F238E27FC236}">
                <a16:creationId xmlns:a16="http://schemas.microsoft.com/office/drawing/2014/main" id="{D48773A4-A640-42C3-A73F-58EC066A2BBE}"/>
              </a:ext>
            </a:extLst>
          </p:cNvPr>
          <p:cNvSpPr txBox="1">
            <a:spLocks/>
          </p:cNvSpPr>
          <p:nvPr/>
        </p:nvSpPr>
        <p:spPr>
          <a:xfrm>
            <a:off x="1537949" y="2364694"/>
            <a:ext cx="2187378" cy="421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en-GB" sz="1800" dirty="0" err="1"/>
              <a:t>Apguves</a:t>
            </a:r>
            <a:r>
              <a:rPr lang="en-GB" sz="1800" dirty="0"/>
              <a:t> </a:t>
            </a:r>
            <a:r>
              <a:rPr lang="en-GB" sz="1800" dirty="0" err="1"/>
              <a:t>fāze</a:t>
            </a:r>
            <a:r>
              <a:rPr lang="en-GB" sz="1800" dirty="0"/>
              <a:t> </a:t>
            </a:r>
          </a:p>
        </p:txBody>
      </p:sp>
      <p:sp>
        <p:nvSpPr>
          <p:cNvPr id="34" name="Google Shape;230;p32">
            <a:extLst>
              <a:ext uri="{FF2B5EF4-FFF2-40B4-BE49-F238E27FC236}">
                <a16:creationId xmlns:a16="http://schemas.microsoft.com/office/drawing/2014/main" id="{49137F48-784B-42AB-90A2-5632C077AB5A}"/>
              </a:ext>
            </a:extLst>
          </p:cNvPr>
          <p:cNvSpPr txBox="1">
            <a:spLocks/>
          </p:cNvSpPr>
          <p:nvPr/>
        </p:nvSpPr>
        <p:spPr>
          <a:xfrm>
            <a:off x="4247629" y="3157170"/>
            <a:ext cx="3890526" cy="41466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de-DE" sz="1800" dirty="0" err="1"/>
              <a:t>Darbs</a:t>
            </a:r>
            <a:r>
              <a:rPr lang="de-DE" sz="1800" dirty="0"/>
              <a:t> </a:t>
            </a:r>
            <a:r>
              <a:rPr lang="de-DE" sz="1800" dirty="0" err="1"/>
              <a:t>grupās</a:t>
            </a:r>
            <a:r>
              <a:rPr lang="de-DE" sz="1800" dirty="0"/>
              <a:t> par </a:t>
            </a:r>
            <a:r>
              <a:rPr lang="de-DE" sz="1800" dirty="0" err="1"/>
              <a:t>tēmu</a:t>
            </a:r>
            <a:br>
              <a:rPr lang="de-DE" sz="1800" dirty="0"/>
            </a:br>
            <a:r>
              <a:rPr lang="lv-LV" sz="1800" dirty="0">
                <a:solidFill>
                  <a:srgbClr val="FFFF00"/>
                </a:solidFill>
              </a:rPr>
              <a:t>Problēmā balstīta mācīšanās pieeja</a:t>
            </a:r>
            <a:endParaRPr lang="de-DE" sz="1800"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674793" y="1606844"/>
            <a:ext cx="7794413" cy="2340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4000" dirty="0">
                <a:solidFill>
                  <a:schemeClr val="bg1"/>
                </a:solidFill>
              </a:rPr>
              <a:t>A:</a:t>
            </a:r>
            <a:br>
              <a:rPr lang="en-GB" sz="4000" dirty="0">
                <a:solidFill>
                  <a:srgbClr val="FFFF00"/>
                </a:solidFill>
              </a:rPr>
            </a:br>
            <a:r>
              <a:rPr lang="en-GB" sz="4000" dirty="0" err="1">
                <a:solidFill>
                  <a:schemeClr val="bg1"/>
                </a:solidFill>
              </a:rPr>
              <a:t>Ievads</a:t>
            </a:r>
            <a:r>
              <a:rPr lang="en-GB" sz="4000" dirty="0">
                <a:solidFill>
                  <a:schemeClr val="bg1"/>
                </a:solidFill>
              </a:rPr>
              <a:t> </a:t>
            </a:r>
            <a:r>
              <a:rPr lang="en-GB" sz="4000" dirty="0" err="1">
                <a:solidFill>
                  <a:schemeClr val="bg1"/>
                </a:solidFill>
              </a:rPr>
              <a:t>tēmā</a:t>
            </a:r>
            <a:r>
              <a:rPr lang="en-GB" sz="4000" dirty="0">
                <a:solidFill>
                  <a:schemeClr val="bg1"/>
                </a:solidFill>
              </a:rPr>
              <a:t> </a:t>
            </a:r>
            <a:br>
              <a:rPr lang="en-GB" sz="4000" dirty="0">
                <a:solidFill>
                  <a:schemeClr val="bg1"/>
                </a:solidFill>
              </a:rPr>
            </a:br>
            <a:r>
              <a:rPr lang="lv-LV" sz="4000" dirty="0">
                <a:solidFill>
                  <a:srgbClr val="FFFF00"/>
                </a:solidFill>
              </a:rPr>
              <a:t>Problēmā balstīta mācīšanās pieeja</a:t>
            </a:r>
            <a:endParaRPr sz="4000" b="1" dirty="0">
              <a:solidFill>
                <a:srgbClr val="FFFF00"/>
              </a:solidFill>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09834" y="1879908"/>
            <a:ext cx="8201932"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A1:</a:t>
            </a:r>
            <a:br>
              <a:rPr lang="en-GB" sz="4000" dirty="0">
                <a:solidFill>
                  <a:schemeClr val="bg1"/>
                </a:solidFill>
              </a:rPr>
            </a:br>
            <a:r>
              <a:rPr lang="en-GB" sz="4000" dirty="0">
                <a:solidFill>
                  <a:schemeClr val="bg1"/>
                </a:solidFill>
              </a:rPr>
              <a:t>Kas </a:t>
            </a:r>
            <a:r>
              <a:rPr lang="en-GB" sz="4000" dirty="0" err="1">
                <a:solidFill>
                  <a:schemeClr val="bg1"/>
                </a:solidFill>
              </a:rPr>
              <a:t>ir</a:t>
            </a:r>
            <a:r>
              <a:rPr lang="en-GB" sz="4000" dirty="0">
                <a:solidFill>
                  <a:schemeClr val="bg1"/>
                </a:solidFill>
              </a:rPr>
              <a:t> </a:t>
            </a:r>
            <a:br>
              <a:rPr lang="en-GB" sz="4000" dirty="0">
                <a:solidFill>
                  <a:schemeClr val="bg1"/>
                </a:solidFill>
              </a:rPr>
            </a:br>
            <a:r>
              <a:rPr lang="lv-LV" sz="4000" dirty="0">
                <a:solidFill>
                  <a:srgbClr val="FFFF00"/>
                </a:solidFill>
              </a:rPr>
              <a:t>Problēmā balstīta mācīšanās pieeja</a:t>
            </a:r>
            <a:r>
              <a:rPr lang="en-US" sz="4000" dirty="0">
                <a:solidFill>
                  <a:schemeClr val="bg2"/>
                </a:solidFill>
              </a:rPr>
              <a:t>?</a:t>
            </a:r>
            <a:endParaRPr sz="4000" b="1" dirty="0">
              <a:solidFill>
                <a:schemeClr val="bg2"/>
              </a:solidFill>
              <a:sym typeface="Montserrat"/>
            </a:endParaRPr>
          </a:p>
        </p:txBody>
      </p:sp>
      <p:sp>
        <p:nvSpPr>
          <p:cNvPr id="9" name="Google Shape;204;p30">
            <a:extLst>
              <a:ext uri="{FF2B5EF4-FFF2-40B4-BE49-F238E27FC236}">
                <a16:creationId xmlns:a16="http://schemas.microsoft.com/office/drawing/2014/main" id="{66EB9341-25BF-4A95-BC37-4985FB40B470}"/>
              </a:ext>
            </a:extLst>
          </p:cNvPr>
          <p:cNvSpPr/>
          <p:nvPr/>
        </p:nvSpPr>
        <p:spPr>
          <a:xfrm>
            <a:off x="4261209" y="4384372"/>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37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IE" b="1" dirty="0"/>
              <a:t>Kas </a:t>
            </a:r>
            <a:r>
              <a:rPr lang="en-IE" b="1" dirty="0" err="1"/>
              <a:t>ir</a:t>
            </a:r>
            <a:r>
              <a:rPr lang="en-IE" b="1" dirty="0"/>
              <a:t> </a:t>
            </a:r>
            <a:r>
              <a:rPr lang="lv-LV" b="1" dirty="0">
                <a:solidFill>
                  <a:srgbClr val="FFFF00"/>
                </a:solidFill>
              </a:rPr>
              <a:t>p</a:t>
            </a:r>
            <a:r>
              <a:rPr lang="lv-LV" sz="1600" b="1" dirty="0">
                <a:solidFill>
                  <a:srgbClr val="FFFF00"/>
                </a:solidFill>
              </a:rPr>
              <a:t>roblēmā balstīta mācīšanās pieeja</a:t>
            </a:r>
            <a:r>
              <a:rPr lang="en-IE" b="1" dirty="0"/>
              <a:t>?</a:t>
            </a:r>
          </a:p>
          <a:p>
            <a:pPr algn="l"/>
            <a:r>
              <a:rPr lang="en-IE" dirty="0"/>
              <a:t> </a:t>
            </a:r>
            <a:endParaRPr lang="en-GB" dirty="0">
              <a:solidFill>
                <a:srgbClr val="FFFF00"/>
              </a:solidFill>
            </a:endParaRPr>
          </a:p>
          <a:p>
            <a:pPr marL="134938" indent="-20638" algn="just"/>
            <a:r>
              <a:rPr lang="lv-LV" dirty="0">
                <a:solidFill>
                  <a:srgbClr val="FFFF00"/>
                </a:solidFill>
              </a:rPr>
              <a:t>“Problēmā </a:t>
            </a:r>
            <a:r>
              <a:rPr lang="lv-LV" sz="1600" dirty="0">
                <a:solidFill>
                  <a:srgbClr val="FFFF00"/>
                </a:solidFill>
              </a:rPr>
              <a:t>balstīta mācīšanās pieeja </a:t>
            </a:r>
            <a:r>
              <a:rPr lang="lv-LV" dirty="0">
                <a:solidFill>
                  <a:srgbClr val="FFFF00"/>
                </a:solidFill>
              </a:rPr>
              <a:t>ir pedagoģiska pieeja, kas aktīvi iesaista izglītojamos situācijās, kas ir reālas, aktuālas un saistītas ar viņu vidi. </a:t>
            </a:r>
          </a:p>
          <a:p>
            <a:pPr marL="134938" indent="-20638" algn="just"/>
            <a:r>
              <a:rPr lang="lv-LV" dirty="0">
                <a:solidFill>
                  <a:srgbClr val="FFFF00"/>
                </a:solidFill>
              </a:rPr>
              <a:t>To pamatā ir izaicinošas, beztermiņa problēmas, kurām ir vairāki risinājumi. Problēmā</a:t>
            </a:r>
            <a:r>
              <a:rPr lang="lv-LV" sz="1600" dirty="0">
                <a:solidFill>
                  <a:srgbClr val="FFFF00"/>
                </a:solidFill>
              </a:rPr>
              <a:t> balstīta mācīšanās pieeja</a:t>
            </a:r>
            <a:r>
              <a:rPr lang="lv-LV" dirty="0">
                <a:solidFill>
                  <a:srgbClr val="FFFF00"/>
                </a:solidFill>
              </a:rPr>
              <a:t> balstās uz mācīšanos darot, neparedzētām situācijām un kļūdām. </a:t>
            </a:r>
          </a:p>
          <a:p>
            <a:pPr marL="134938" indent="-20638" algn="just"/>
            <a:r>
              <a:rPr lang="lv-LV" dirty="0">
                <a:solidFill>
                  <a:srgbClr val="FFFF00"/>
                </a:solidFill>
              </a:rPr>
              <a:t>Šajā pieejā mācību process ir svarīgāks par rezultātu (risinājumiem)”  </a:t>
            </a:r>
          </a:p>
          <a:p>
            <a:pPr marL="134938" indent="-20638" algn="just"/>
            <a:endParaRPr lang="lv-LV" dirty="0">
              <a:solidFill>
                <a:srgbClr val="FFFF00"/>
              </a:solidFill>
            </a:endParaRPr>
          </a:p>
          <a:p>
            <a:pPr marL="134938" indent="-20638"/>
            <a:r>
              <a:rPr lang="lv-LV" dirty="0" err="1">
                <a:solidFill>
                  <a:srgbClr val="FFFF00"/>
                </a:solidFill>
              </a:rPr>
              <a:t>Vremann-De</a:t>
            </a:r>
            <a:r>
              <a:rPr lang="lv-LV" dirty="0">
                <a:solidFill>
                  <a:srgbClr val="FFFF00"/>
                </a:solidFill>
              </a:rPr>
              <a:t> </a:t>
            </a:r>
            <a:r>
              <a:rPr lang="lv-LV" dirty="0" err="1">
                <a:solidFill>
                  <a:srgbClr val="FFFF00"/>
                </a:solidFill>
              </a:rPr>
              <a:t>Olde</a:t>
            </a:r>
            <a:r>
              <a:rPr lang="lv-LV" dirty="0">
                <a:solidFill>
                  <a:srgbClr val="FFFF00"/>
                </a:solidFill>
              </a:rPr>
              <a:t> </a:t>
            </a:r>
            <a:r>
              <a:rPr lang="lv-LV" dirty="0" err="1">
                <a:solidFill>
                  <a:srgbClr val="FFFF00"/>
                </a:solidFill>
              </a:rPr>
              <a:t>et</a:t>
            </a:r>
            <a:r>
              <a:rPr lang="lv-LV" dirty="0">
                <a:solidFill>
                  <a:srgbClr val="FFFF00"/>
                </a:solidFill>
              </a:rPr>
              <a:t>. Al. 2021, 3. lpp.</a:t>
            </a:r>
            <a:endParaRPr lang="en-IE" dirty="0">
              <a:solidFill>
                <a:srgbClr val="FFFF00"/>
              </a:solidFill>
            </a:endParaRPr>
          </a:p>
          <a:p>
            <a:pPr algn="l"/>
            <a:endParaRPr lang="en-GB" dirty="0"/>
          </a:p>
          <a:p>
            <a:pPr algn="just"/>
            <a:r>
              <a:rPr lang="en-US" sz="1200" cap="small" dirty="0" err="1">
                <a:solidFill>
                  <a:srgbClr val="FFFF00"/>
                </a:solidFill>
              </a:rPr>
              <a:t>Vremann</a:t>
            </a:r>
            <a:r>
              <a:rPr lang="en-US" sz="1200" cap="small" dirty="0">
                <a:solidFill>
                  <a:srgbClr val="FFFF00"/>
                </a:solidFill>
              </a:rPr>
              <a:t>-De Olde, C./  Van der Meer, F./ Van der Voort, M. et. Al. </a:t>
            </a:r>
            <a:r>
              <a:rPr lang="en-US" sz="1200" dirty="0">
                <a:solidFill>
                  <a:srgbClr val="FFFF00"/>
                </a:solidFill>
              </a:rPr>
              <a:t>(2021): </a:t>
            </a:r>
            <a:r>
              <a:rPr lang="en-US" sz="1200" dirty="0" err="1">
                <a:solidFill>
                  <a:srgbClr val="FFFF00"/>
                </a:solidFill>
              </a:rPr>
              <a:t>Challege</a:t>
            </a:r>
            <a:r>
              <a:rPr lang="en-US" sz="1200" dirty="0">
                <a:solidFill>
                  <a:srgbClr val="FFFF00"/>
                </a:solidFill>
              </a:rPr>
              <a:t> Based Learning @UT. Why, What, How. Response of Shaping Expert Group Innovation of Education to Assignment of UCOW. Twente: University of Twente.</a:t>
            </a:r>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2" name="Google Shape;204;p30">
            <a:extLst>
              <a:ext uri="{FF2B5EF4-FFF2-40B4-BE49-F238E27FC236}">
                <a16:creationId xmlns:a16="http://schemas.microsoft.com/office/drawing/2014/main" id="{F57063FE-ABF9-CD10-26A0-3473AC6146EE}"/>
              </a:ext>
            </a:extLst>
          </p:cNvPr>
          <p:cNvSpPr/>
          <p:nvPr/>
        </p:nvSpPr>
        <p:spPr>
          <a:xfrm>
            <a:off x="4261209" y="4384372"/>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4;p30">
            <a:extLst>
              <a:ext uri="{FF2B5EF4-FFF2-40B4-BE49-F238E27FC236}">
                <a16:creationId xmlns:a16="http://schemas.microsoft.com/office/drawing/2014/main" id="{CA26CBB3-C1FB-F9B0-8F8E-19D115E5D354}"/>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10A5E088-CD4B-AB9D-27C9-2A3E97D7FD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19999" y="1683965"/>
            <a:ext cx="6670152"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A2:</a:t>
            </a:r>
            <a:br>
              <a:rPr lang="en-GB" dirty="0">
                <a:solidFill>
                  <a:srgbClr val="FFFF00"/>
                </a:solidFill>
              </a:rPr>
            </a:br>
            <a:r>
              <a:rPr lang="lv-LV" dirty="0">
                <a:solidFill>
                  <a:srgbClr val="FFFF00"/>
                </a:solidFill>
              </a:rPr>
              <a:t>Problēmā</a:t>
            </a:r>
            <a:r>
              <a:rPr lang="lv-LV" sz="4800" dirty="0">
                <a:solidFill>
                  <a:srgbClr val="FFFF00"/>
                </a:solidFill>
              </a:rPr>
              <a:t> balstītas mācīšanās pieejas </a:t>
            </a:r>
            <a:r>
              <a:rPr lang="en-GB" dirty="0" err="1">
                <a:solidFill>
                  <a:schemeClr val="bg1"/>
                </a:solidFill>
              </a:rPr>
              <a:t>struktūra</a:t>
            </a:r>
            <a:r>
              <a:rPr lang="en-GB" dirty="0">
                <a:solidFill>
                  <a:schemeClr val="bg1"/>
                </a:solidFill>
              </a:rPr>
              <a:t>!</a:t>
            </a:r>
            <a:endParaRPr b="1" dirty="0">
              <a:solidFill>
                <a:srgbClr val="FFFF00"/>
              </a:solidFill>
              <a:sym typeface="Montserrat"/>
            </a:endParaRPr>
          </a:p>
        </p:txBody>
      </p:sp>
      <p:sp>
        <p:nvSpPr>
          <p:cNvPr id="2" name="Google Shape;204;p30">
            <a:extLst>
              <a:ext uri="{FF2B5EF4-FFF2-40B4-BE49-F238E27FC236}">
                <a16:creationId xmlns:a16="http://schemas.microsoft.com/office/drawing/2014/main" id="{F8AE7073-1D12-4D46-E783-FC305AFF77F0}"/>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4;p30">
            <a:extLst>
              <a:ext uri="{FF2B5EF4-FFF2-40B4-BE49-F238E27FC236}">
                <a16:creationId xmlns:a16="http://schemas.microsoft.com/office/drawing/2014/main" id="{F863C4C4-6B02-D5B8-0677-CE900E13A88A}"/>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A4B1511C-1B8E-6E7B-F354-1AB95048D8C2}"/>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4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lv-LV" b="1" dirty="0">
                <a:solidFill>
                  <a:srgbClr val="FFFF00"/>
                </a:solidFill>
              </a:rPr>
              <a:t>Problēmā</a:t>
            </a:r>
            <a:r>
              <a:rPr lang="lv-LV" sz="1600" b="1" dirty="0">
                <a:solidFill>
                  <a:srgbClr val="FFFF00"/>
                </a:solidFill>
              </a:rPr>
              <a:t> balstītas mācīšanās pieejas </a:t>
            </a:r>
            <a:r>
              <a:rPr lang="en-IE" b="1" dirty="0" err="1"/>
              <a:t>struktūra</a:t>
            </a:r>
            <a:r>
              <a:rPr lang="en-IE" b="1" dirty="0"/>
              <a:t>:</a:t>
            </a:r>
          </a:p>
          <a:p>
            <a:pPr algn="l"/>
            <a:r>
              <a:rPr lang="en-IE" sz="1500" dirty="0"/>
              <a:t> </a:t>
            </a:r>
            <a:endParaRPr lang="en-GB" sz="1500" dirty="0"/>
          </a:p>
          <a:p>
            <a:pPr algn="l">
              <a:buAutoNum type="arabicPeriod"/>
            </a:pPr>
            <a:r>
              <a:rPr lang="en-GB" sz="1800" b="1" dirty="0" err="1">
                <a:solidFill>
                  <a:srgbClr val="FFFF00"/>
                </a:solidFill>
              </a:rPr>
              <a:t>Iesaiste</a:t>
            </a:r>
            <a:endParaRPr lang="en-GB" sz="1800" b="1" dirty="0">
              <a:solidFill>
                <a:srgbClr val="FFFF00"/>
              </a:solidFill>
            </a:endParaRPr>
          </a:p>
          <a:p>
            <a:pPr marL="114300" indent="0" algn="l"/>
            <a:endParaRPr lang="en-GB" sz="1800" b="1" dirty="0">
              <a:solidFill>
                <a:srgbClr val="FFFF00"/>
              </a:solidFill>
            </a:endParaRPr>
          </a:p>
          <a:p>
            <a:pPr marL="571500" indent="-457200" algn="l">
              <a:buFont typeface="Arial" panose="020B0604020202020204" pitchFamily="34" charset="0"/>
              <a:buChar char="•"/>
            </a:pPr>
            <a:r>
              <a:rPr lang="lv-LV" sz="1800" dirty="0">
                <a:solidFill>
                  <a:srgbClr val="FFFF00"/>
                </a:solidFill>
              </a:rPr>
              <a:t>Sāciet ar </a:t>
            </a:r>
            <a:r>
              <a:rPr lang="lv-LV" sz="1800" b="1" dirty="0">
                <a:solidFill>
                  <a:srgbClr val="FFFF00"/>
                </a:solidFill>
              </a:rPr>
              <a:t>LIELO IDEJU </a:t>
            </a:r>
            <a:r>
              <a:rPr lang="lv-LV" sz="1800" dirty="0">
                <a:solidFill>
                  <a:srgbClr val="FFFF00"/>
                </a:solidFill>
              </a:rPr>
              <a:t>(piemēram, tēmu vai koncepciju, ko varētu izpētīt dažādos veidos un kas ir svarīga izglītojamiem).</a:t>
            </a:r>
          </a:p>
          <a:p>
            <a:pPr marL="571500" indent="-457200" algn="l">
              <a:buFont typeface="Arial" panose="020B0604020202020204" pitchFamily="34" charset="0"/>
              <a:buChar char="•"/>
            </a:pPr>
            <a:r>
              <a:rPr lang="lv-LV" sz="1800" dirty="0">
                <a:solidFill>
                  <a:srgbClr val="FFFF00"/>
                </a:solidFill>
              </a:rPr>
              <a:t>Kopīgi vienojaties par galveno JAUTĀJUMU (sasniedzamo rezultātu).</a:t>
            </a:r>
          </a:p>
          <a:p>
            <a:pPr marL="571500" indent="-457200" algn="l">
              <a:buFont typeface="Arial" panose="020B0604020202020204" pitchFamily="34" charset="0"/>
              <a:buChar char="•"/>
            </a:pPr>
            <a:r>
              <a:rPr lang="lv-LV" sz="1800" dirty="0">
                <a:solidFill>
                  <a:srgbClr val="FFFF00"/>
                </a:solidFill>
              </a:rPr>
              <a:t>Virziet uz rīcību – veicot padziļinātu izpēti izzināt tēmu un atbildēt uz galveno jautājumu. </a:t>
            </a:r>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2" name="Rechteck 1">
            <a:extLst>
              <a:ext uri="{FF2B5EF4-FFF2-40B4-BE49-F238E27FC236}">
                <a16:creationId xmlns:a16="http://schemas.microsoft.com/office/drawing/2014/main" id="{B1DB98F0-6942-41FA-A6D4-461AD8B48FC3}"/>
              </a:ext>
            </a:extLst>
          </p:cNvPr>
          <p:cNvSpPr/>
          <p:nvPr/>
        </p:nvSpPr>
        <p:spPr>
          <a:xfrm>
            <a:off x="5994032" y="3992376"/>
            <a:ext cx="3241408" cy="523220"/>
          </a:xfrm>
          <a:prstGeom prst="rect">
            <a:avLst/>
          </a:prstGeom>
        </p:spPr>
        <p:txBody>
          <a:bodyPr wrap="square">
            <a:spAutoFit/>
          </a:bodyPr>
          <a:lstStyle/>
          <a:p>
            <a:r>
              <a:rPr lang="de-DE" dirty="0">
                <a:solidFill>
                  <a:srgbClr val="FFFF00"/>
                </a:solidFill>
                <a:hlinkClick r:id="rId3">
                  <a:extLst>
                    <a:ext uri="{A12FA001-AC4F-418D-AE19-62706E023703}">
                      <ahyp:hlinkClr xmlns:ahyp="http://schemas.microsoft.com/office/drawing/2018/hyperlinkcolor" val="tx"/>
                    </a:ext>
                  </a:extLst>
                </a:hlinkClick>
              </a:rPr>
              <a:t>https://www2.tuhh.de/zll/challenged-based-learning/</a:t>
            </a:r>
            <a:r>
              <a:rPr lang="de-DE" dirty="0">
                <a:solidFill>
                  <a:srgbClr val="FFFF00"/>
                </a:solidFill>
              </a:rPr>
              <a:t> </a:t>
            </a:r>
          </a:p>
        </p:txBody>
      </p:sp>
      <p:sp>
        <p:nvSpPr>
          <p:cNvPr id="3" name="Google Shape;204;p30">
            <a:extLst>
              <a:ext uri="{FF2B5EF4-FFF2-40B4-BE49-F238E27FC236}">
                <a16:creationId xmlns:a16="http://schemas.microsoft.com/office/drawing/2014/main" id="{80076DC5-9014-9090-C8D4-1F84BE5D0582}"/>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7F35BB96-921E-BE4B-BAB4-E823422FE998}"/>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4;p30">
            <a:extLst>
              <a:ext uri="{FF2B5EF4-FFF2-40B4-BE49-F238E27FC236}">
                <a16:creationId xmlns:a16="http://schemas.microsoft.com/office/drawing/2014/main" id="{2715D0F0-56AA-98CA-DC14-5DFEC1B8CF6D}"/>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37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254064"/>
          </a:xfrm>
          <a:prstGeom prst="rect">
            <a:avLst/>
          </a:prstGeom>
        </p:spPr>
        <p:txBody>
          <a:bodyPr spcFirstLastPara="1" wrap="square" lIns="91425" tIns="91425" rIns="91425" bIns="91425" anchor="t" anchorCtr="0">
            <a:noAutofit/>
          </a:bodyPr>
          <a:lstStyle/>
          <a:p>
            <a:pPr algn="l"/>
            <a:r>
              <a:rPr lang="lv-LV" b="1" dirty="0">
                <a:solidFill>
                  <a:srgbClr val="FFFF00"/>
                </a:solidFill>
              </a:rPr>
              <a:t>Problēmā</a:t>
            </a:r>
            <a:r>
              <a:rPr lang="lv-LV" sz="1600" b="1" dirty="0">
                <a:solidFill>
                  <a:srgbClr val="FFFF00"/>
                </a:solidFill>
              </a:rPr>
              <a:t> balstītas mācīšanās pieejas </a:t>
            </a:r>
            <a:r>
              <a:rPr lang="en-IE" b="1" dirty="0" err="1"/>
              <a:t>struktūra</a:t>
            </a:r>
            <a:r>
              <a:rPr lang="en-IE" b="1" dirty="0"/>
              <a:t>:</a:t>
            </a:r>
          </a:p>
          <a:p>
            <a:pPr algn="l"/>
            <a:r>
              <a:rPr lang="en-IE" sz="1500" dirty="0">
                <a:solidFill>
                  <a:srgbClr val="FFFF00"/>
                </a:solidFill>
              </a:rPr>
              <a:t> </a:t>
            </a:r>
            <a:endParaRPr lang="en-GB" sz="1500" dirty="0">
              <a:solidFill>
                <a:srgbClr val="FFFF00"/>
              </a:solidFill>
            </a:endParaRPr>
          </a:p>
          <a:p>
            <a:pPr marL="114300" indent="0" algn="l"/>
            <a:r>
              <a:rPr lang="en-GB" sz="2000" dirty="0">
                <a:solidFill>
                  <a:srgbClr val="FFFF00"/>
                </a:solidFill>
              </a:rPr>
              <a:t>2</a:t>
            </a:r>
            <a:r>
              <a:rPr lang="lv-LV" sz="2000" dirty="0">
                <a:solidFill>
                  <a:srgbClr val="FFFF00"/>
                </a:solidFill>
              </a:rPr>
              <a:t>. Izpēte</a:t>
            </a:r>
          </a:p>
          <a:p>
            <a:pPr marL="114300" indent="0" algn="l"/>
            <a:endParaRPr lang="lv-LV" sz="2000" dirty="0">
              <a:solidFill>
                <a:srgbClr val="FFFF00"/>
              </a:solidFill>
            </a:endParaRPr>
          </a:p>
          <a:p>
            <a:pPr marL="400050" indent="-285750" algn="l">
              <a:buFont typeface="Arial" panose="020B0604020202020204" pitchFamily="34" charset="0"/>
              <a:buChar char="•"/>
            </a:pPr>
            <a:r>
              <a:rPr lang="lv-LV" sz="1800" dirty="0">
                <a:solidFill>
                  <a:srgbClr val="FFFF00"/>
                </a:solidFill>
              </a:rPr>
              <a:t>Šajā posmā ir jāpārliecinās, ka visi izglītojamie iesaistās  - sniedz ieguldījumu ar savām zināšanām un prasmēm. Izglītojamiem kopīgi jāstrādā pie ilgtspējīgu risinājumu radīšanas. </a:t>
            </a:r>
          </a:p>
          <a:p>
            <a:pPr marL="400050" indent="-285750" algn="l">
              <a:buFont typeface="Arial" panose="020B0604020202020204" pitchFamily="34" charset="0"/>
              <a:buChar char="•"/>
            </a:pPr>
            <a:r>
              <a:rPr lang="lv-LV" sz="1800" dirty="0">
                <a:solidFill>
                  <a:srgbClr val="FFFF00"/>
                </a:solidFill>
              </a:rPr>
              <a:t>Izpētes uzdevumi var ietvert situāciju simulācijas, eksperimentus, projektus, problēmu kopas, pētījumus un spēles.</a:t>
            </a:r>
          </a:p>
          <a:p>
            <a:pPr marL="400050" indent="-285750" algn="l">
              <a:buFont typeface="Arial" panose="020B0604020202020204" pitchFamily="34" charset="0"/>
              <a:buChar char="•"/>
            </a:pPr>
            <a:r>
              <a:rPr lang="lv-LV" sz="1800" dirty="0">
                <a:solidFill>
                  <a:srgbClr val="FFFF00"/>
                </a:solidFill>
              </a:rPr>
              <a:t>Izpētes posma beigās tiek prezentēti radītie risinājumi izvirzītajam jautājumam (tie ietver arī secinājumus).</a:t>
            </a:r>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2" name="Rechteck 1">
            <a:extLst>
              <a:ext uri="{FF2B5EF4-FFF2-40B4-BE49-F238E27FC236}">
                <a16:creationId xmlns:a16="http://schemas.microsoft.com/office/drawing/2014/main" id="{B1DB98F0-6942-41FA-A6D4-461AD8B48FC3}"/>
              </a:ext>
            </a:extLst>
          </p:cNvPr>
          <p:cNvSpPr/>
          <p:nvPr/>
        </p:nvSpPr>
        <p:spPr>
          <a:xfrm>
            <a:off x="5192779" y="4235688"/>
            <a:ext cx="4042661" cy="276999"/>
          </a:xfrm>
          <a:prstGeom prst="rect">
            <a:avLst/>
          </a:prstGeom>
        </p:spPr>
        <p:txBody>
          <a:bodyPr wrap="square">
            <a:spAutoFit/>
          </a:bodyPr>
          <a:lstStyle/>
          <a:p>
            <a:r>
              <a:rPr lang="de-DE" sz="1200" dirty="0">
                <a:solidFill>
                  <a:srgbClr val="FFFF00"/>
                </a:solidFill>
                <a:hlinkClick r:id="rId3">
                  <a:extLst>
                    <a:ext uri="{A12FA001-AC4F-418D-AE19-62706E023703}">
                      <ahyp:hlinkClr xmlns:ahyp="http://schemas.microsoft.com/office/drawing/2018/hyperlinkcolor" val="tx"/>
                    </a:ext>
                  </a:extLst>
                </a:hlinkClick>
              </a:rPr>
              <a:t>https://www2.tuhh.de/zll/challenged-based-learning/</a:t>
            </a:r>
            <a:r>
              <a:rPr lang="de-DE" sz="1200" dirty="0">
                <a:solidFill>
                  <a:srgbClr val="FFFF00"/>
                </a:solidFill>
              </a:rPr>
              <a:t> </a:t>
            </a:r>
          </a:p>
        </p:txBody>
      </p:sp>
      <p:sp>
        <p:nvSpPr>
          <p:cNvPr id="5" name="Google Shape;204;p30">
            <a:extLst>
              <a:ext uri="{FF2B5EF4-FFF2-40B4-BE49-F238E27FC236}">
                <a16:creationId xmlns:a16="http://schemas.microsoft.com/office/drawing/2014/main" id="{1D505435-8A06-6398-5F19-571434833394}"/>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4;p30">
            <a:extLst>
              <a:ext uri="{FF2B5EF4-FFF2-40B4-BE49-F238E27FC236}">
                <a16:creationId xmlns:a16="http://schemas.microsoft.com/office/drawing/2014/main" id="{C8C7712F-0568-A942-E061-8CD22C16AD06}"/>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4;p30">
            <a:extLst>
              <a:ext uri="{FF2B5EF4-FFF2-40B4-BE49-F238E27FC236}">
                <a16:creationId xmlns:a16="http://schemas.microsoft.com/office/drawing/2014/main" id="{E38B7305-C9BC-9C2F-3AD5-8056C1757838}"/>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78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lv-LV" b="1" dirty="0">
                <a:solidFill>
                  <a:srgbClr val="FFFF00"/>
                </a:solidFill>
              </a:rPr>
              <a:t>Problēmā</a:t>
            </a:r>
            <a:r>
              <a:rPr lang="lv-LV" sz="1600" b="1" dirty="0">
                <a:solidFill>
                  <a:srgbClr val="FFFF00"/>
                </a:solidFill>
              </a:rPr>
              <a:t> balstītas mācīšanās pieejas </a:t>
            </a:r>
            <a:r>
              <a:rPr lang="en-IE" b="1" dirty="0" err="1"/>
              <a:t>struktūra</a:t>
            </a:r>
            <a:r>
              <a:rPr lang="en-IE" b="1" dirty="0"/>
              <a:t>:</a:t>
            </a:r>
          </a:p>
          <a:p>
            <a:pPr algn="l"/>
            <a:r>
              <a:rPr lang="en-IE" sz="1500" dirty="0"/>
              <a:t> </a:t>
            </a:r>
            <a:endParaRPr lang="en-GB" sz="1500" dirty="0"/>
          </a:p>
          <a:p>
            <a:pPr marL="114300" indent="0" algn="l"/>
            <a:r>
              <a:rPr lang="en-GB" sz="1800" b="1" dirty="0">
                <a:solidFill>
                  <a:srgbClr val="FFFF00"/>
                </a:solidFill>
              </a:rPr>
              <a:t>3. </a:t>
            </a:r>
            <a:r>
              <a:rPr lang="en-GB" sz="1800" b="1" dirty="0" err="1">
                <a:solidFill>
                  <a:srgbClr val="FFFF00"/>
                </a:solidFill>
              </a:rPr>
              <a:t>Rīcība</a:t>
            </a:r>
            <a:endParaRPr lang="en-GB" sz="1800" b="1" dirty="0">
              <a:solidFill>
                <a:srgbClr val="FFFF00"/>
              </a:solidFill>
            </a:endParaRPr>
          </a:p>
          <a:p>
            <a:pPr marL="114300" indent="0" algn="l"/>
            <a:endParaRPr lang="en-GB" sz="1800" b="1" dirty="0">
              <a:solidFill>
                <a:srgbClr val="FFFF00"/>
              </a:solidFill>
            </a:endParaRPr>
          </a:p>
          <a:p>
            <a:pPr marL="571500" indent="-457200" algn="l">
              <a:buFont typeface="Arial" panose="020B0604020202020204" pitchFamily="34" charset="0"/>
              <a:buChar char="•"/>
            </a:pPr>
            <a:r>
              <a:rPr lang="lv-LV" sz="1800" dirty="0">
                <a:solidFill>
                  <a:srgbClr val="FFFF00"/>
                </a:solidFill>
              </a:rPr>
              <a:t>Rīcības fāzē izstrādātie risinājumi tiek validēti, pilnveidoti un novērtēti atbilstošā auditorijā (kas spēj novērtēt risinājuma lietderību). </a:t>
            </a:r>
          </a:p>
          <a:p>
            <a:pPr marL="571500" indent="-457200" algn="l">
              <a:buFont typeface="Arial" panose="020B0604020202020204" pitchFamily="34" charset="0"/>
              <a:buChar char="•"/>
            </a:pPr>
            <a:r>
              <a:rPr lang="lv-LV" sz="1800" dirty="0">
                <a:solidFill>
                  <a:srgbClr val="FFFF00"/>
                </a:solidFill>
              </a:rPr>
              <a:t>Partneri var izmantot zināšanas, lai izstrādātu jaunus risinājumus, kas pēc tam tiek ieviesti un novērtēti (piemēram, prototipa novērtēšana).</a:t>
            </a:r>
          </a:p>
          <a:p>
            <a:pPr marL="571500" indent="-457200" algn="l">
              <a:buFont typeface="Arial" panose="020B0604020202020204" pitchFamily="34" charset="0"/>
              <a:buChar char="•"/>
            </a:pPr>
            <a:r>
              <a:rPr lang="lv-LV" sz="1800" dirty="0">
                <a:solidFill>
                  <a:srgbClr val="FFFF00"/>
                </a:solidFill>
              </a:rPr>
              <a:t>Publiska noslēguma prezentācija rada iespēju novērtēt izstrādāto risinājumu dažādību un pievienoto vērtību. </a:t>
            </a:r>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2" name="Rechteck 1">
            <a:extLst>
              <a:ext uri="{FF2B5EF4-FFF2-40B4-BE49-F238E27FC236}">
                <a16:creationId xmlns:a16="http://schemas.microsoft.com/office/drawing/2014/main" id="{B1DB98F0-6942-41FA-A6D4-461AD8B48FC3}"/>
              </a:ext>
            </a:extLst>
          </p:cNvPr>
          <p:cNvSpPr/>
          <p:nvPr/>
        </p:nvSpPr>
        <p:spPr>
          <a:xfrm>
            <a:off x="5296017" y="4128189"/>
            <a:ext cx="4042661" cy="276999"/>
          </a:xfrm>
          <a:prstGeom prst="rect">
            <a:avLst/>
          </a:prstGeom>
        </p:spPr>
        <p:txBody>
          <a:bodyPr wrap="square">
            <a:spAutoFit/>
          </a:bodyPr>
          <a:lstStyle/>
          <a:p>
            <a:r>
              <a:rPr lang="de-DE" sz="1200" dirty="0">
                <a:solidFill>
                  <a:srgbClr val="FFFF00"/>
                </a:solidFill>
                <a:hlinkClick r:id="rId3">
                  <a:extLst>
                    <a:ext uri="{A12FA001-AC4F-418D-AE19-62706E023703}">
                      <ahyp:hlinkClr xmlns:ahyp="http://schemas.microsoft.com/office/drawing/2018/hyperlinkcolor" val="tx"/>
                    </a:ext>
                  </a:extLst>
                </a:hlinkClick>
              </a:rPr>
              <a:t>https://www2.tuhh.de/zll/challenged-based-learning/</a:t>
            </a:r>
            <a:r>
              <a:rPr lang="de-DE" sz="1200" dirty="0">
                <a:solidFill>
                  <a:srgbClr val="FFFF00"/>
                </a:solidFill>
              </a:rPr>
              <a:t> </a:t>
            </a:r>
          </a:p>
        </p:txBody>
      </p:sp>
      <p:sp>
        <p:nvSpPr>
          <p:cNvPr id="6" name="Google Shape;204;p30">
            <a:extLst>
              <a:ext uri="{FF2B5EF4-FFF2-40B4-BE49-F238E27FC236}">
                <a16:creationId xmlns:a16="http://schemas.microsoft.com/office/drawing/2014/main" id="{335A1F59-3AAB-801A-C25E-14248092EEBD}"/>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4;p30">
            <a:extLst>
              <a:ext uri="{FF2B5EF4-FFF2-40B4-BE49-F238E27FC236}">
                <a16:creationId xmlns:a16="http://schemas.microsoft.com/office/drawing/2014/main" id="{62789E37-0AC9-3C6C-4B95-D4FB1F894034}"/>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4;p30">
            <a:extLst>
              <a:ext uri="{FF2B5EF4-FFF2-40B4-BE49-F238E27FC236}">
                <a16:creationId xmlns:a16="http://schemas.microsoft.com/office/drawing/2014/main" id="{5BD6B886-98AE-A276-ABD6-01E84F367B7B}"/>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5848394"/>
      </p:ext>
    </p:extLst>
  </p:cSld>
  <p:clrMapOvr>
    <a:masterClrMapping/>
  </p:clrMapOvr>
</p:sld>
</file>

<file path=ppt/theme/theme1.xml><?xml version="1.0" encoding="utf-8"?>
<a:theme xmlns:a="http://schemas.openxmlformats.org/drawingml/2006/main" name="Professional Company Report by Slidesgo">
  <a:themeElements>
    <a:clrScheme name="INTERFACE">
      <a:dk1>
        <a:srgbClr val="353AA2"/>
      </a:dk1>
      <a:lt1>
        <a:srgbClr val="FFFFFF"/>
      </a:lt1>
      <a:dk2>
        <a:srgbClr val="FFFFFF"/>
      </a:dk2>
      <a:lt2>
        <a:srgbClr val="666CEF"/>
      </a:lt2>
      <a:accent1>
        <a:srgbClr val="495ED5"/>
      </a:accent1>
      <a:accent2>
        <a:srgbClr val="7CDFFE"/>
      </a:accent2>
      <a:accent3>
        <a:srgbClr val="495ED5"/>
      </a:accent3>
      <a:accent4>
        <a:srgbClr val="7CDFFE"/>
      </a:accent4>
      <a:accent5>
        <a:srgbClr val="495ED5"/>
      </a:accent5>
      <a:accent6>
        <a:srgbClr val="7CDFFE"/>
      </a:accent6>
      <a:hlink>
        <a:srgbClr val="FFFFFF"/>
      </a:hlink>
      <a:folHlink>
        <a:srgbClr val="0097A7"/>
      </a:folHlink>
    </a:clrScheme>
    <a:fontScheme name="Custom 1">
      <a:majorFont>
        <a:latin typeface="Montserrat"/>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TotalTime>
  <Words>1140</Words>
  <Application>Microsoft Office PowerPoint</Application>
  <PresentationFormat>On-screen Show (16:9)</PresentationFormat>
  <Paragraphs>92</Paragraphs>
  <Slides>17</Slides>
  <Notes>12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Montserrat</vt:lpstr>
      <vt:lpstr>Muli</vt:lpstr>
      <vt:lpstr>Noto Sans</vt:lpstr>
      <vt:lpstr>Open Sans</vt:lpstr>
      <vt:lpstr>Wingdings</vt:lpstr>
      <vt:lpstr>Professional Company Report by Slidesgo</vt:lpstr>
      <vt:lpstr>PowerPoint Presentation</vt:lpstr>
      <vt:lpstr>Ievads</vt:lpstr>
      <vt:lpstr>A: Ievads tēmā  Problēmā balstīta mācīšanās pieeja</vt:lpstr>
      <vt:lpstr>A1: Kas ir  Problēmā balstīta mācīšanās pieeja?</vt:lpstr>
      <vt:lpstr>PowerPoint Presentation</vt:lpstr>
      <vt:lpstr>A2: Problēmā balstītas mācīšanās pieejas struktūra!</vt:lpstr>
      <vt:lpstr>PowerPoint Presentation</vt:lpstr>
      <vt:lpstr>PowerPoint Presentation</vt:lpstr>
      <vt:lpstr>PowerPoint Presentation</vt:lpstr>
      <vt:lpstr>PowerPoint Presentation</vt:lpstr>
      <vt:lpstr>A3: Problēmā balstītas mācīšanās pieejas veidi un formāti</vt:lpstr>
      <vt:lpstr>PowerPoint Presentation</vt:lpstr>
      <vt:lpstr>Apguves fāze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UPB;Marc Beutner</dc:creator>
  <cp:lastModifiedBy>Daiga Kalniņa</cp:lastModifiedBy>
  <cp:revision>154</cp:revision>
  <dcterms:modified xsi:type="dcterms:W3CDTF">2024-01-13T14:09:34Z</dcterms:modified>
</cp:coreProperties>
</file>