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Montserrat"/>
      <p:regular r:id="rId28"/>
      <p:bold r:id="rId29"/>
      <p:italic r:id="rId30"/>
      <p:boldItalic r:id="rId31"/>
    </p:embeddedFont>
    <p:embeddedFont>
      <p:font typeface="Noto Sans"/>
      <p:regular r:id="rId32"/>
      <p:bold r:id="rId33"/>
      <p:italic r:id="rId34"/>
      <p:boldItalic r:id="rId35"/>
    </p:embeddedFont>
    <p:embeddedFont>
      <p:font typeface="Josefin Sans"/>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i/7FB63nSCSbr+FGTX6ijhC1L+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6.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OpenSa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33" Type="http://schemas.openxmlformats.org/officeDocument/2006/relationships/font" Target="fonts/NotoSans-bold.fntdata"/><Relationship Id="rId10" Type="http://schemas.openxmlformats.org/officeDocument/2006/relationships/slide" Target="slides/slide6.xml"/><Relationship Id="rId32" Type="http://schemas.openxmlformats.org/officeDocument/2006/relationships/font" Target="fonts/NotoSans-regular.fntdata"/><Relationship Id="rId13" Type="http://schemas.openxmlformats.org/officeDocument/2006/relationships/slide" Target="slides/slide9.xml"/><Relationship Id="rId35" Type="http://schemas.openxmlformats.org/officeDocument/2006/relationships/font" Target="fonts/NotoSans-boldItalic.fntdata"/><Relationship Id="rId12" Type="http://schemas.openxmlformats.org/officeDocument/2006/relationships/slide" Target="slides/slide8.xml"/><Relationship Id="rId34" Type="http://schemas.openxmlformats.org/officeDocument/2006/relationships/font" Target="fonts/NotoSans-italic.fntdata"/><Relationship Id="rId15" Type="http://schemas.openxmlformats.org/officeDocument/2006/relationships/slide" Target="slides/slide11.xml"/><Relationship Id="rId37" Type="http://schemas.openxmlformats.org/officeDocument/2006/relationships/font" Target="fonts/JosefinSans-bold.fntdata"/><Relationship Id="rId14" Type="http://schemas.openxmlformats.org/officeDocument/2006/relationships/slide" Target="slides/slide10.xml"/><Relationship Id="rId36" Type="http://schemas.openxmlformats.org/officeDocument/2006/relationships/font" Target="fonts/JosefinSans-regular.fntdata"/><Relationship Id="rId17" Type="http://schemas.openxmlformats.org/officeDocument/2006/relationships/slide" Target="slides/slide13.xml"/><Relationship Id="rId39" Type="http://schemas.openxmlformats.org/officeDocument/2006/relationships/font" Target="fonts/JosefinSans-boldItalic.fntdata"/><Relationship Id="rId16" Type="http://schemas.openxmlformats.org/officeDocument/2006/relationships/slide" Target="slides/slide12.xml"/><Relationship Id="rId38" Type="http://schemas.openxmlformats.org/officeDocument/2006/relationships/font" Target="fonts/Josefin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
    <p:bg>
      <p:bgPr>
        <a:gradFill>
          <a:gsLst>
            <a:gs pos="0">
              <a:schemeClr val="dk1"/>
            </a:gs>
            <a:gs pos="100000">
              <a:schemeClr val="lt2"/>
            </a:gs>
          </a:gsLst>
          <a:lin ang="0" scaled="0"/>
        </a:gradFill>
      </p:bgPr>
    </p:bg>
    <p:spTree>
      <p:nvGrpSpPr>
        <p:cNvPr id="14" name="Shape 14"/>
        <p:cNvGrpSpPr/>
        <p:nvPr/>
      </p:nvGrpSpPr>
      <p:grpSpPr>
        <a:xfrm>
          <a:off x="0" y="0"/>
          <a:ext cx="0" cy="0"/>
          <a:chOff x="0" y="0"/>
          <a:chExt cx="0" cy="0"/>
        </a:xfrm>
      </p:grpSpPr>
      <p:sp>
        <p:nvSpPr>
          <p:cNvPr id="15" name="Google Shape;15;p26"/>
          <p:cNvSpPr txBox="1"/>
          <p:nvPr>
            <p:ph type="title"/>
          </p:nvPr>
        </p:nvSpPr>
        <p:spPr>
          <a:xfrm>
            <a:off x="1560825" y="1587425"/>
            <a:ext cx="27990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16" name="Google Shape;16;p26"/>
          <p:cNvSpPr txBox="1"/>
          <p:nvPr>
            <p:ph idx="1" type="subTitle"/>
          </p:nvPr>
        </p:nvSpPr>
        <p:spPr>
          <a:xfrm>
            <a:off x="2355900" y="1874500"/>
            <a:ext cx="2003700" cy="6447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p:txBody>
      </p:sp>
      <p:sp>
        <p:nvSpPr>
          <p:cNvPr id="17" name="Google Shape;17;p26"/>
          <p:cNvSpPr txBox="1"/>
          <p:nvPr>
            <p:ph idx="2" type="title"/>
          </p:nvPr>
        </p:nvSpPr>
        <p:spPr>
          <a:xfrm>
            <a:off x="4784275" y="1587400"/>
            <a:ext cx="27990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8" name="Google Shape;18;p26"/>
          <p:cNvSpPr txBox="1"/>
          <p:nvPr>
            <p:ph idx="3" type="subTitle"/>
          </p:nvPr>
        </p:nvSpPr>
        <p:spPr>
          <a:xfrm>
            <a:off x="4784275" y="1874500"/>
            <a:ext cx="1917900" cy="64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p:txBody>
      </p:sp>
      <p:sp>
        <p:nvSpPr>
          <p:cNvPr id="19" name="Google Shape;19;p26"/>
          <p:cNvSpPr txBox="1"/>
          <p:nvPr>
            <p:ph idx="4" type="title"/>
          </p:nvPr>
        </p:nvSpPr>
        <p:spPr>
          <a:xfrm>
            <a:off x="4784275" y="3110125"/>
            <a:ext cx="27990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 name="Google Shape;20;p26"/>
          <p:cNvSpPr txBox="1"/>
          <p:nvPr>
            <p:ph idx="5" type="subTitle"/>
          </p:nvPr>
        </p:nvSpPr>
        <p:spPr>
          <a:xfrm>
            <a:off x="4784275" y="3397225"/>
            <a:ext cx="1917900" cy="64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p:txBody>
      </p:sp>
      <p:sp>
        <p:nvSpPr>
          <p:cNvPr id="21" name="Google Shape;21;p26"/>
          <p:cNvSpPr txBox="1"/>
          <p:nvPr>
            <p:ph idx="6" type="title"/>
          </p:nvPr>
        </p:nvSpPr>
        <p:spPr>
          <a:xfrm>
            <a:off x="1560900" y="3110150"/>
            <a:ext cx="27990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2" name="Google Shape;22;p26"/>
          <p:cNvSpPr txBox="1"/>
          <p:nvPr>
            <p:ph idx="7" type="subTitle"/>
          </p:nvPr>
        </p:nvSpPr>
        <p:spPr>
          <a:xfrm>
            <a:off x="2355900" y="3397225"/>
            <a:ext cx="2003700" cy="6447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p:txBody>
      </p:sp>
      <p:sp>
        <p:nvSpPr>
          <p:cNvPr id="23" name="Google Shape;23;p26"/>
          <p:cNvSpPr txBox="1"/>
          <p:nvPr>
            <p:ph idx="8" type="title"/>
          </p:nvPr>
        </p:nvSpPr>
        <p:spPr>
          <a:xfrm>
            <a:off x="717604" y="1363904"/>
            <a:ext cx="1028700" cy="55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26"/>
          <p:cNvSpPr txBox="1"/>
          <p:nvPr>
            <p:ph idx="9" type="title"/>
          </p:nvPr>
        </p:nvSpPr>
        <p:spPr>
          <a:xfrm>
            <a:off x="7393940" y="1363904"/>
            <a:ext cx="1028700" cy="554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25" name="Google Shape;25;p26"/>
          <p:cNvSpPr txBox="1"/>
          <p:nvPr>
            <p:ph idx="13" type="title"/>
          </p:nvPr>
        </p:nvSpPr>
        <p:spPr>
          <a:xfrm>
            <a:off x="717604" y="2885223"/>
            <a:ext cx="1028700" cy="55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26"/>
          <p:cNvSpPr txBox="1"/>
          <p:nvPr>
            <p:ph idx="14" type="title"/>
          </p:nvPr>
        </p:nvSpPr>
        <p:spPr>
          <a:xfrm>
            <a:off x="7393940" y="2885223"/>
            <a:ext cx="1028700" cy="554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1"/>
            </a:gs>
            <a:gs pos="100000">
              <a:schemeClr val="lt2"/>
            </a:gs>
          </a:gsLst>
          <a:lin ang="2698631" scaled="0"/>
        </a:gradFill>
      </p:bgPr>
    </p:bg>
    <p:spTree>
      <p:nvGrpSpPr>
        <p:cNvPr id="27" name="Shape 27"/>
        <p:cNvGrpSpPr/>
        <p:nvPr/>
      </p:nvGrpSpPr>
      <p:grpSpPr>
        <a:xfrm>
          <a:off x="0" y="0"/>
          <a:ext cx="0" cy="0"/>
          <a:chOff x="0" y="0"/>
          <a:chExt cx="0" cy="0"/>
        </a:xfrm>
      </p:grpSpPr>
      <p:sp>
        <p:nvSpPr>
          <p:cNvPr id="28" name="Google Shape;28;p27"/>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27"/>
          <p:cNvSpPr txBox="1"/>
          <p:nvPr>
            <p:ph idx="1" type="subTitle"/>
          </p:nvPr>
        </p:nvSpPr>
        <p:spPr>
          <a:xfrm>
            <a:off x="6205575" y="3547225"/>
            <a:ext cx="22152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4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lt2"/>
            </a:gs>
            <a:gs pos="100000">
              <a:schemeClr val="dk1"/>
            </a:gs>
          </a:gsLst>
          <a:lin ang="2698631" scaled="0"/>
        </a:gradFill>
      </p:bgPr>
    </p:bg>
    <p:spTree>
      <p:nvGrpSpPr>
        <p:cNvPr id="30" name="Shape 30"/>
        <p:cNvGrpSpPr/>
        <p:nvPr/>
      </p:nvGrpSpPr>
      <p:grpSpPr>
        <a:xfrm>
          <a:off x="0" y="0"/>
          <a:ext cx="0" cy="0"/>
          <a:chOff x="0" y="0"/>
          <a:chExt cx="0" cy="0"/>
        </a:xfrm>
      </p:grpSpPr>
      <p:sp>
        <p:nvSpPr>
          <p:cNvPr id="31" name="Google Shape;31;p28"/>
          <p:cNvSpPr txBox="1"/>
          <p:nvPr>
            <p:ph type="title"/>
          </p:nvPr>
        </p:nvSpPr>
        <p:spPr>
          <a:xfrm>
            <a:off x="5573475" y="1621225"/>
            <a:ext cx="2847300" cy="8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2" name="Google Shape;32;p28"/>
          <p:cNvSpPr txBox="1"/>
          <p:nvPr>
            <p:ph idx="1" type="subTitle"/>
          </p:nvPr>
        </p:nvSpPr>
        <p:spPr>
          <a:xfrm>
            <a:off x="4634100" y="2571750"/>
            <a:ext cx="37866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BLANK_1_1_1">
    <p:bg>
      <p:bgPr>
        <a:gradFill>
          <a:gsLst>
            <a:gs pos="0">
              <a:schemeClr val="lt2"/>
            </a:gs>
            <a:gs pos="100000">
              <a:schemeClr val="dk1"/>
            </a:gs>
          </a:gsLst>
          <a:lin ang="0" scaled="0"/>
        </a:gradFill>
      </p:bgPr>
    </p:bg>
    <p:spTree>
      <p:nvGrpSpPr>
        <p:cNvPr id="33" name="Shape 33"/>
        <p:cNvGrpSpPr/>
        <p:nvPr/>
      </p:nvGrpSpPr>
      <p:grpSpPr>
        <a:xfrm>
          <a:off x="0" y="0"/>
          <a:ext cx="0" cy="0"/>
          <a:chOff x="0" y="0"/>
          <a:chExt cx="0" cy="0"/>
        </a:xfrm>
      </p:grpSpPr>
      <p:sp>
        <p:nvSpPr>
          <p:cNvPr id="34" name="Google Shape;34;p29"/>
          <p:cNvSpPr txBox="1"/>
          <p:nvPr>
            <p:ph type="title"/>
          </p:nvPr>
        </p:nvSpPr>
        <p:spPr>
          <a:xfrm flipH="1">
            <a:off x="720000" y="1233175"/>
            <a:ext cx="4529700" cy="1482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5" name="Google Shape;35;p29"/>
          <p:cNvSpPr txBox="1"/>
          <p:nvPr>
            <p:ph idx="1" type="subTitle"/>
          </p:nvPr>
        </p:nvSpPr>
        <p:spPr>
          <a:xfrm flipH="1">
            <a:off x="720000" y="2715475"/>
            <a:ext cx="2909400" cy="76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1400">
                <a:latin typeface="Open Sans"/>
                <a:ea typeface="Open Sans"/>
                <a:cs typeface="Open Sans"/>
                <a:sym typeface="Open Sans"/>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TITLE_AND_DESCRIPTION_2">
    <p:bg>
      <p:bgPr>
        <a:gradFill>
          <a:gsLst>
            <a:gs pos="0">
              <a:schemeClr val="lt2"/>
            </a:gs>
            <a:gs pos="100000">
              <a:schemeClr val="dk1"/>
            </a:gs>
          </a:gsLst>
          <a:lin ang="0" scaled="0"/>
        </a:gradFill>
      </p:bgPr>
    </p:bg>
    <p:spTree>
      <p:nvGrpSpPr>
        <p:cNvPr id="36" name="Shape 36"/>
        <p:cNvGrpSpPr/>
        <p:nvPr/>
      </p:nvGrpSpPr>
      <p:grpSpPr>
        <a:xfrm>
          <a:off x="0" y="0"/>
          <a:ext cx="0" cy="0"/>
          <a:chOff x="0" y="0"/>
          <a:chExt cx="0" cy="0"/>
        </a:xfrm>
      </p:grpSpPr>
      <p:sp>
        <p:nvSpPr>
          <p:cNvPr id="37" name="Google Shape;37;p30"/>
          <p:cNvSpPr txBox="1"/>
          <p:nvPr>
            <p:ph type="title"/>
          </p:nvPr>
        </p:nvSpPr>
        <p:spPr>
          <a:xfrm>
            <a:off x="720000" y="1233175"/>
            <a:ext cx="4461300" cy="148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sz="3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0"/>
          <p:cNvSpPr txBox="1"/>
          <p:nvPr>
            <p:ph idx="1" type="subTitle"/>
          </p:nvPr>
        </p:nvSpPr>
        <p:spPr>
          <a:xfrm>
            <a:off x="720000" y="2872425"/>
            <a:ext cx="4828200" cy="159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800"/>
              <a:buFont typeface="Open Sans"/>
              <a:buChar char="●"/>
              <a:defRPr sz="1400">
                <a:latin typeface="Open Sans"/>
                <a:ea typeface="Open Sans"/>
                <a:cs typeface="Open Sans"/>
                <a:sym typeface="Open Sans"/>
              </a:defRPr>
            </a:lvl1pPr>
            <a:lvl2pPr lvl="1" algn="ctr">
              <a:lnSpc>
                <a:spcPct val="100000"/>
              </a:lnSpc>
              <a:spcBef>
                <a:spcPts val="0"/>
              </a:spcBef>
              <a:spcAft>
                <a:spcPts val="0"/>
              </a:spcAft>
              <a:buSzPts val="800"/>
              <a:buFont typeface="Open Sans"/>
              <a:buChar char="○"/>
              <a:defRPr sz="2100"/>
            </a:lvl2pPr>
            <a:lvl3pPr lvl="2" algn="ctr">
              <a:lnSpc>
                <a:spcPct val="100000"/>
              </a:lnSpc>
              <a:spcBef>
                <a:spcPts val="0"/>
              </a:spcBef>
              <a:spcAft>
                <a:spcPts val="0"/>
              </a:spcAft>
              <a:buSzPts val="800"/>
              <a:buFont typeface="Open Sans"/>
              <a:buChar char="■"/>
              <a:defRPr sz="2100"/>
            </a:lvl3pPr>
            <a:lvl4pPr lvl="3" algn="ctr">
              <a:lnSpc>
                <a:spcPct val="100000"/>
              </a:lnSpc>
              <a:spcBef>
                <a:spcPts val="0"/>
              </a:spcBef>
              <a:spcAft>
                <a:spcPts val="0"/>
              </a:spcAft>
              <a:buSzPts val="800"/>
              <a:buFont typeface="Open Sans"/>
              <a:buChar char="●"/>
              <a:defRPr sz="2100"/>
            </a:lvl4pPr>
            <a:lvl5pPr lvl="4" algn="ctr">
              <a:lnSpc>
                <a:spcPct val="100000"/>
              </a:lnSpc>
              <a:spcBef>
                <a:spcPts val="0"/>
              </a:spcBef>
              <a:spcAft>
                <a:spcPts val="0"/>
              </a:spcAft>
              <a:buSzPts val="1100"/>
              <a:buFont typeface="Open Sans"/>
              <a:buChar char="○"/>
              <a:defRPr sz="2100"/>
            </a:lvl5pPr>
            <a:lvl6pPr lvl="5" algn="ctr">
              <a:lnSpc>
                <a:spcPct val="100000"/>
              </a:lnSpc>
              <a:spcBef>
                <a:spcPts val="0"/>
              </a:spcBef>
              <a:spcAft>
                <a:spcPts val="0"/>
              </a:spcAft>
              <a:buSzPts val="1100"/>
              <a:buFont typeface="Open Sans"/>
              <a:buChar char="■"/>
              <a:defRPr sz="2100"/>
            </a:lvl6pPr>
            <a:lvl7pPr lvl="6" algn="ctr">
              <a:lnSpc>
                <a:spcPct val="100000"/>
              </a:lnSpc>
              <a:spcBef>
                <a:spcPts val="0"/>
              </a:spcBef>
              <a:spcAft>
                <a:spcPts val="0"/>
              </a:spcAft>
              <a:buSzPts val="700"/>
              <a:buFont typeface="Open Sans"/>
              <a:buChar char="●"/>
              <a:defRPr sz="2100"/>
            </a:lvl7pPr>
            <a:lvl8pPr lvl="7" algn="ctr">
              <a:lnSpc>
                <a:spcPct val="100000"/>
              </a:lnSpc>
              <a:spcBef>
                <a:spcPts val="0"/>
              </a:spcBef>
              <a:spcAft>
                <a:spcPts val="0"/>
              </a:spcAft>
              <a:buSzPts val="700"/>
              <a:buFont typeface="Open Sans"/>
              <a:buChar char="○"/>
              <a:defRPr sz="2100"/>
            </a:lvl8pPr>
            <a:lvl9pPr lvl="8" algn="ctr">
              <a:lnSpc>
                <a:spcPct val="100000"/>
              </a:lnSpc>
              <a:spcBef>
                <a:spcPts val="0"/>
              </a:spcBef>
              <a:spcAft>
                <a:spcPts val="0"/>
              </a:spcAft>
              <a:buSzPts val="600"/>
              <a:buFont typeface="Open Sans"/>
              <a:buChar char="■"/>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dk1"/>
            </a:gs>
            <a:gs pos="100000">
              <a:schemeClr val="lt2"/>
            </a:gs>
          </a:gsLst>
          <a:lin ang="2698631" scaled="0"/>
        </a:gradFill>
      </p:bgPr>
    </p:bg>
    <p:spTree>
      <p:nvGrpSpPr>
        <p:cNvPr id="39" name="Shape 39"/>
        <p:cNvGrpSpPr/>
        <p:nvPr/>
      </p:nvGrpSpPr>
      <p:grpSpPr>
        <a:xfrm>
          <a:off x="0" y="0"/>
          <a:ext cx="0" cy="0"/>
          <a:chOff x="0" y="0"/>
          <a:chExt cx="0" cy="0"/>
        </a:xfrm>
      </p:grpSpPr>
      <p:sp>
        <p:nvSpPr>
          <p:cNvPr id="40" name="Google Shape;40;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1" name="Google Shape;41;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atin typeface="Open Sans"/>
                <a:ea typeface="Open Sans"/>
                <a:cs typeface="Open Sans"/>
                <a:sym typeface="Open Sans"/>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dk1"/>
            </a:gs>
            <a:gs pos="100000">
              <a:schemeClr val="lt2"/>
            </a:gs>
          </a:gsLst>
          <a:lin ang="2698631" scaled="0"/>
        </a:gradFill>
      </p:bgPr>
    </p:bg>
    <p:spTree>
      <p:nvGrpSpPr>
        <p:cNvPr id="42"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1.jpg"/><Relationship Id="rId3" Type="http://schemas.openxmlformats.org/officeDocument/2006/relationships/image" Target="../media/image1.jpg"/><Relationship Id="rId4" Type="http://schemas.openxmlformats.org/officeDocument/2006/relationships/slideLayout" Target="../slideLayouts/slideLayout1.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2" Type="http://schemas.openxmlformats.org/officeDocument/2006/relationships/theme" Target="../theme/theme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2pPr>
            <a:lvl3pPr lvl="2"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3pPr>
            <a:lvl4pPr lvl="3"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4pPr>
            <a:lvl5pPr lvl="4"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5pPr>
            <a:lvl6pPr lvl="5"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6pPr>
            <a:lvl7pPr lvl="6"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7pPr>
            <a:lvl8pPr lvl="7"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8pPr>
            <a:lvl9pPr lvl="8"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9pPr>
          </a:lstStyle>
          <a:p/>
        </p:txBody>
      </p:sp>
      <p:sp>
        <p:nvSpPr>
          <p:cNvPr id="7" name="Google Shape;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1pPr>
            <a:lvl2pPr indent="-317500" lvl="1" marL="9144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2pPr>
            <a:lvl3pPr indent="-317500" lvl="2" marL="13716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4pPr>
            <a:lvl5pPr indent="-317500" lvl="4" marL="22860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5pPr>
            <a:lvl6pPr indent="-317500" lvl="5" marL="27432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indent="-317500" lvl="6" marL="32004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indent="-317500" lvl="7" marL="36576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8" name="Google Shape;8;p24"/>
          <p:cNvSpPr txBox="1"/>
          <p:nvPr/>
        </p:nvSpPr>
        <p:spPr>
          <a:xfrm>
            <a:off x="8155641" y="4655872"/>
            <a:ext cx="78665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1F2126"/>
                </a:solidFill>
                <a:latin typeface="Arial"/>
                <a:ea typeface="Arial"/>
                <a:cs typeface="Arial"/>
                <a:sym typeface="Arial"/>
              </a:rPr>
              <a:t>-</a:t>
            </a:r>
            <a:fld id="{00000000-1234-1234-1234-123412341234}" type="slidenum">
              <a:rPr b="0" i="0" lang="en-US" sz="1600" u="none" cap="none" strike="noStrike">
                <a:solidFill>
                  <a:srgbClr val="1F2126"/>
                </a:solidFill>
                <a:latin typeface="Arial"/>
                <a:ea typeface="Arial"/>
                <a:cs typeface="Arial"/>
                <a:sym typeface="Arial"/>
              </a:rPr>
              <a:t>‹#›</a:t>
            </a:fld>
            <a:r>
              <a:rPr b="0" i="0" lang="en-US" sz="1600" u="none" cap="none" strike="noStrike">
                <a:solidFill>
                  <a:srgbClr val="1F2126"/>
                </a:solidFill>
                <a:latin typeface="Arial"/>
                <a:ea typeface="Arial"/>
                <a:cs typeface="Arial"/>
                <a:sym typeface="Arial"/>
              </a:rPr>
              <a:t>-</a:t>
            </a:r>
            <a:endParaRPr b="0" i="0" sz="1600" u="none" cap="none" strike="noStrike">
              <a:solidFill>
                <a:srgbClr val="1F2126"/>
              </a:solidFill>
              <a:latin typeface="Arial"/>
              <a:ea typeface="Arial"/>
              <a:cs typeface="Arial"/>
              <a:sym typeface="Arial"/>
            </a:endParaRPr>
          </a:p>
        </p:txBody>
      </p:sp>
      <p:pic>
        <p:nvPicPr>
          <p:cNvPr id="9" name="Google Shape;9;p24"/>
          <p:cNvPicPr preferRelativeResize="0"/>
          <p:nvPr/>
        </p:nvPicPr>
        <p:blipFill rotWithShape="1">
          <a:blip r:embed="rId1">
            <a:alphaModFix/>
          </a:blip>
          <a:srcRect b="0" l="0" r="0" t="0"/>
          <a:stretch/>
        </p:blipFill>
        <p:spPr>
          <a:xfrm>
            <a:off x="6807458" y="36752"/>
            <a:ext cx="2070292" cy="474357"/>
          </a:xfrm>
          <a:prstGeom prst="rect">
            <a:avLst/>
          </a:prstGeom>
          <a:noFill/>
          <a:ln>
            <a:noFill/>
          </a:ln>
        </p:spPr>
      </p:pic>
      <p:pic>
        <p:nvPicPr>
          <p:cNvPr descr="Text&#10;&#10;Description automatically generated with medium confidence" id="10" name="Google Shape;10;p24"/>
          <p:cNvPicPr preferRelativeResize="0"/>
          <p:nvPr/>
        </p:nvPicPr>
        <p:blipFill rotWithShape="1">
          <a:blip r:embed="rId2">
            <a:alphaModFix/>
          </a:blip>
          <a:srcRect b="0" l="0" r="0" t="0"/>
          <a:stretch/>
        </p:blipFill>
        <p:spPr>
          <a:xfrm>
            <a:off x="266250" y="71894"/>
            <a:ext cx="1778558" cy="373131"/>
          </a:xfrm>
          <a:prstGeom prst="rect">
            <a:avLst/>
          </a:prstGeom>
          <a:noFill/>
          <a:ln>
            <a:noFill/>
          </a:ln>
        </p:spPr>
      </p:pic>
      <p:sp>
        <p:nvSpPr>
          <p:cNvPr id="11" name="Google Shape;11;p24"/>
          <p:cNvSpPr txBox="1"/>
          <p:nvPr/>
        </p:nvSpPr>
        <p:spPr>
          <a:xfrm>
            <a:off x="1887416" y="4655872"/>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id="12" name="Google Shape;12;p24"/>
          <p:cNvPicPr preferRelativeResize="0"/>
          <p:nvPr/>
        </p:nvPicPr>
        <p:blipFill rotWithShape="1">
          <a:blip r:embed="rId3">
            <a:alphaModFix/>
          </a:blip>
          <a:srcRect b="0" l="0" r="0" t="0"/>
          <a:stretch/>
        </p:blipFill>
        <p:spPr>
          <a:xfrm>
            <a:off x="201706" y="4667252"/>
            <a:ext cx="838200" cy="295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extquickbytes.blogspot.com/2017/08/virtual-whiteboard-for-collaboration.html" TargetMode="External"/><Relationship Id="rId5"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hyperlink" Target="https://socialmediaforlearning.com/2020/10/04/suggestions-to-help-prepare-for-using-online-breakout-rooms-as-learning-activities/" TargetMode="External"/><Relationship Id="rId5"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hyperlink" Target="https://www.flickr.com/photos/mikemacmarketing/36038688651" TargetMode="External"/><Relationship Id="rId5"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4.png"/><Relationship Id="rId11" Type="http://schemas.openxmlformats.org/officeDocument/2006/relationships/hyperlink" Target="https://creativecommons.org/licenses/?lang=en" TargetMode="External"/><Relationship Id="rId10" Type="http://schemas.openxmlformats.org/officeDocument/2006/relationships/hyperlink" Target="https://creativecommons.org/licenses/?lang=en" TargetMode="External"/><Relationship Id="rId9" Type="http://schemas.openxmlformats.org/officeDocument/2006/relationships/hyperlink" Target="https://creativecommons.org/licenses/?lang=en" TargetMode="External"/><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hyperlink" Target="https://creativecommons.org/licenses/?lang=en" TargetMode="External"/><Relationship Id="rId8" Type="http://schemas.openxmlformats.org/officeDocument/2006/relationships/hyperlink" Target="https://creativecommons.org/licenses/?lang=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1"/>
          <p:cNvSpPr txBox="1"/>
          <p:nvPr/>
        </p:nvSpPr>
        <p:spPr>
          <a:xfrm>
            <a:off x="401683" y="2571750"/>
            <a:ext cx="8340634" cy="1919543"/>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rPr b="1" i="0" lang="en-US" sz="2400" u="none" cap="none" strike="noStrike">
                <a:solidFill>
                  <a:srgbClr val="1F2126"/>
                </a:solidFill>
                <a:latin typeface="Montserrat"/>
                <a:ea typeface="Montserrat"/>
                <a:cs typeface="Montserrat"/>
                <a:sym typeface="Montserrat"/>
              </a:rPr>
              <a:t>In-Service Training Programme</a:t>
            </a:r>
            <a:br>
              <a:rPr b="1" i="0" lang="en-US" sz="2400" u="none" cap="none" strike="noStrike">
                <a:solidFill>
                  <a:srgbClr val="1F2126"/>
                </a:solidFill>
                <a:latin typeface="Montserrat"/>
                <a:ea typeface="Montserrat"/>
                <a:cs typeface="Montserrat"/>
                <a:sym typeface="Montserrat"/>
              </a:rPr>
            </a:br>
            <a:r>
              <a:rPr b="1" i="0" lang="en-US" sz="2400" u="none" cap="none" strike="noStrike">
                <a:solidFill>
                  <a:srgbClr val="1F2126"/>
                </a:solidFill>
                <a:latin typeface="Montserrat"/>
                <a:ea typeface="Montserrat"/>
                <a:cs typeface="Montserrat"/>
                <a:sym typeface="Montserrat"/>
              </a:rPr>
              <a:t>and Toolkit for Validation of Skills</a:t>
            </a:r>
            <a:br>
              <a:rPr b="0" i="0" lang="en-US" sz="2400" u="none" cap="none" strike="noStrike">
                <a:solidFill>
                  <a:srgbClr val="1F2126"/>
                </a:solidFill>
                <a:latin typeface="Montserrat"/>
                <a:ea typeface="Montserrat"/>
                <a:cs typeface="Montserrat"/>
                <a:sym typeface="Montserrat"/>
              </a:rPr>
            </a:br>
            <a:br>
              <a:rPr b="0" i="0" lang="en-US" sz="1000" u="none" cap="none" strike="noStrike">
                <a:solidFill>
                  <a:srgbClr val="1F2126"/>
                </a:solidFill>
                <a:latin typeface="Montserrat"/>
                <a:ea typeface="Montserrat"/>
                <a:cs typeface="Montserrat"/>
                <a:sym typeface="Montserrat"/>
              </a:rPr>
            </a:br>
            <a:r>
              <a:rPr b="1" i="0" lang="en-US" sz="2000" u="none" cap="none" strike="noStrike">
                <a:solidFill>
                  <a:srgbClr val="1F2126"/>
                </a:solidFill>
                <a:latin typeface="Montserrat"/>
                <a:ea typeface="Montserrat"/>
                <a:cs typeface="Montserrat"/>
                <a:sym typeface="Montserrat"/>
              </a:rPr>
              <a:t>Part A: Building the digital pedagogic skills for VET tutors</a:t>
            </a:r>
            <a:br>
              <a:rPr b="1" i="0" lang="en-US" sz="2000" u="none" cap="none" strike="noStrike">
                <a:solidFill>
                  <a:srgbClr val="1F2126"/>
                </a:solidFill>
                <a:latin typeface="Montserrat"/>
                <a:ea typeface="Montserrat"/>
                <a:cs typeface="Montserrat"/>
                <a:sym typeface="Montserrat"/>
              </a:rPr>
            </a:br>
            <a:r>
              <a:rPr b="1" i="0" lang="en-US" sz="2000" u="none" cap="none" strike="noStrike">
                <a:solidFill>
                  <a:srgbClr val="1F2126"/>
                </a:solidFill>
                <a:latin typeface="Montserrat"/>
                <a:ea typeface="Montserrat"/>
                <a:cs typeface="Montserrat"/>
                <a:sym typeface="Montserrat"/>
              </a:rPr>
              <a:t> </a:t>
            </a:r>
            <a:r>
              <a:rPr b="1" i="0" lang="en-US" sz="2000" u="none" cap="none" strike="noStrike">
                <a:solidFill>
                  <a:schemeClr val="dk1"/>
                </a:solidFill>
                <a:latin typeface="Montserrat"/>
                <a:ea typeface="Montserrat"/>
                <a:cs typeface="Montserrat"/>
                <a:sym typeface="Montserrat"/>
              </a:rPr>
              <a:t>Module B: Conferencing Tools and digital breakouts</a:t>
            </a:r>
            <a:endParaRPr/>
          </a:p>
        </p:txBody>
      </p:sp>
      <p:pic>
        <p:nvPicPr>
          <p:cNvPr id="48" name="Google Shape;48;p1"/>
          <p:cNvPicPr preferRelativeResize="0"/>
          <p:nvPr/>
        </p:nvPicPr>
        <p:blipFill rotWithShape="1">
          <a:blip r:embed="rId3">
            <a:alphaModFix/>
          </a:blip>
          <a:srcRect b="0" l="0" r="0" t="0"/>
          <a:stretch/>
        </p:blipFill>
        <p:spPr>
          <a:xfrm>
            <a:off x="1587896" y="1070218"/>
            <a:ext cx="5968208" cy="1367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sz="1400"/>
              <a:t>General functions of </a:t>
            </a:r>
            <a:r>
              <a:rPr b="1" lang="en-US" sz="1400">
                <a:solidFill>
                  <a:srgbClr val="FFFF00"/>
                </a:solidFill>
              </a:rPr>
              <a:t>Conferencing Tools</a:t>
            </a:r>
            <a:endParaRPr b="1" sz="1400"/>
          </a:p>
          <a:p>
            <a:pPr indent="-342900" lvl="0" marL="457200" rtl="0" algn="l">
              <a:lnSpc>
                <a:spcPct val="100000"/>
              </a:lnSpc>
              <a:spcBef>
                <a:spcPts val="0"/>
              </a:spcBef>
              <a:spcAft>
                <a:spcPts val="0"/>
              </a:spcAft>
              <a:buSzPts val="2800"/>
              <a:buNone/>
            </a:pPr>
            <a:r>
              <a:rPr lang="en-US" sz="1800"/>
              <a:t> </a:t>
            </a:r>
            <a:endParaRPr sz="1800"/>
          </a:p>
          <a:p>
            <a:pPr indent="0" lvl="0" marL="114300" rtl="0" algn="l">
              <a:lnSpc>
                <a:spcPct val="100000"/>
              </a:lnSpc>
              <a:spcBef>
                <a:spcPts val="0"/>
              </a:spcBef>
              <a:spcAft>
                <a:spcPts val="0"/>
              </a:spcAft>
              <a:buSzPts val="2800"/>
              <a:buNone/>
            </a:pPr>
            <a:r>
              <a:rPr lang="en-US" sz="1400">
                <a:solidFill>
                  <a:srgbClr val="FFFF00"/>
                </a:solidFill>
              </a:rPr>
              <a:t>In addition to the functions already presented, the following functions are also very often part of the tools</a:t>
            </a:r>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457200" lvl="0" marL="571500" rtl="0" algn="l">
              <a:lnSpc>
                <a:spcPct val="100000"/>
              </a:lnSpc>
              <a:spcBef>
                <a:spcPts val="0"/>
              </a:spcBef>
              <a:spcAft>
                <a:spcPts val="0"/>
              </a:spcAft>
              <a:buSzPts val="2800"/>
              <a:buFont typeface="Arial"/>
              <a:buChar char="•"/>
            </a:pPr>
            <a:r>
              <a:rPr lang="en-US">
                <a:solidFill>
                  <a:srgbClr val="FFFF00"/>
                </a:solidFill>
              </a:rPr>
              <a:t>Calendar integration: integrates with calendar systems to schedule and manage meeting invitations.</a:t>
            </a:r>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0" lvl="0" marL="114300" rtl="0" algn="l">
              <a:lnSpc>
                <a:spcPct val="100000"/>
              </a:lnSpc>
              <a:spcBef>
                <a:spcPts val="0"/>
              </a:spcBef>
              <a:spcAft>
                <a:spcPts val="0"/>
              </a:spcAft>
              <a:buSzPts val="2800"/>
              <a:buNone/>
            </a:pPr>
            <a:r>
              <a:t/>
            </a:r>
            <a:endParaRPr sz="1100">
              <a:solidFill>
                <a:srgbClr val="FFFF00"/>
              </a:solidFill>
            </a:endParaRPr>
          </a:p>
        </p:txBody>
      </p:sp>
      <p:cxnSp>
        <p:nvCxnSpPr>
          <p:cNvPr id="163" name="Google Shape;163;p10"/>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64" name="Google Shape;164;p10"/>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0"/>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0"/>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 name="Google Shape;167;p10"/>
          <p:cNvPicPr preferRelativeResize="0"/>
          <p:nvPr/>
        </p:nvPicPr>
        <p:blipFill rotWithShape="1">
          <a:blip r:embed="rId3">
            <a:alphaModFix/>
          </a:blip>
          <a:srcRect b="0" l="0" r="0" t="0"/>
          <a:stretch/>
        </p:blipFill>
        <p:spPr>
          <a:xfrm>
            <a:off x="5768788" y="2379148"/>
            <a:ext cx="2350274" cy="14003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sz="1400"/>
              <a:t>General functions of </a:t>
            </a:r>
            <a:r>
              <a:rPr b="1" lang="en-US" sz="1400">
                <a:solidFill>
                  <a:srgbClr val="FFFF00"/>
                </a:solidFill>
              </a:rPr>
              <a:t>Conferencing Tools</a:t>
            </a:r>
            <a:endParaRPr b="1" sz="1400"/>
          </a:p>
          <a:p>
            <a:pPr indent="-342900" lvl="0" marL="457200" rtl="0" algn="l">
              <a:lnSpc>
                <a:spcPct val="100000"/>
              </a:lnSpc>
              <a:spcBef>
                <a:spcPts val="0"/>
              </a:spcBef>
              <a:spcAft>
                <a:spcPts val="0"/>
              </a:spcAft>
              <a:buSzPts val="2800"/>
              <a:buNone/>
            </a:pPr>
            <a:r>
              <a:rPr lang="en-US" sz="1800"/>
              <a:t> </a:t>
            </a:r>
            <a:endParaRPr sz="1800"/>
          </a:p>
          <a:p>
            <a:pPr indent="0" lvl="0" marL="114300" rtl="0" algn="l">
              <a:lnSpc>
                <a:spcPct val="100000"/>
              </a:lnSpc>
              <a:spcBef>
                <a:spcPts val="0"/>
              </a:spcBef>
              <a:spcAft>
                <a:spcPts val="0"/>
              </a:spcAft>
              <a:buSzPts val="2800"/>
              <a:buNone/>
            </a:pPr>
            <a:r>
              <a:rPr lang="en-US" sz="1400">
                <a:solidFill>
                  <a:srgbClr val="FFFF00"/>
                </a:solidFill>
              </a:rPr>
              <a:t>In addition to the functions already presented, the following functions are also very often part of the tools</a:t>
            </a:r>
            <a:endParaRPr/>
          </a:p>
          <a:p>
            <a:pPr indent="0" lvl="0" marL="114300" rtl="0" algn="l">
              <a:lnSpc>
                <a:spcPct val="100000"/>
              </a:lnSpc>
              <a:spcBef>
                <a:spcPts val="0"/>
              </a:spcBef>
              <a:spcAft>
                <a:spcPts val="0"/>
              </a:spcAft>
              <a:buSzPts val="2800"/>
              <a:buNone/>
            </a:pPr>
            <a:r>
              <a:t/>
            </a:r>
            <a:endParaRPr>
              <a:solidFill>
                <a:srgbClr val="FFFF00"/>
              </a:solidFill>
            </a:endParaRPr>
          </a:p>
          <a:p>
            <a:pPr indent="-457200" lvl="0" marL="571500" rtl="0" algn="l">
              <a:lnSpc>
                <a:spcPct val="100000"/>
              </a:lnSpc>
              <a:spcBef>
                <a:spcPts val="0"/>
              </a:spcBef>
              <a:spcAft>
                <a:spcPts val="0"/>
              </a:spcAft>
              <a:buSzPts val="2800"/>
              <a:buFont typeface="Arial"/>
              <a:buChar char="•"/>
            </a:pPr>
            <a:r>
              <a:rPr lang="en-US">
                <a:solidFill>
                  <a:srgbClr val="FFFF00"/>
                </a:solidFill>
              </a:rPr>
              <a:t>Virtual whiteboarding: provides a virtual space for drawing, brainstorming, and collaboration.</a:t>
            </a:r>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0" lvl="0" marL="114300" rtl="0" algn="l">
              <a:lnSpc>
                <a:spcPct val="100000"/>
              </a:lnSpc>
              <a:spcBef>
                <a:spcPts val="0"/>
              </a:spcBef>
              <a:spcAft>
                <a:spcPts val="0"/>
              </a:spcAft>
              <a:buSzPts val="2800"/>
              <a:buNone/>
            </a:pPr>
            <a:r>
              <a:t/>
            </a:r>
            <a:endParaRPr sz="1100">
              <a:solidFill>
                <a:srgbClr val="FFFF00"/>
              </a:solidFill>
            </a:endParaRPr>
          </a:p>
        </p:txBody>
      </p:sp>
      <p:cxnSp>
        <p:nvCxnSpPr>
          <p:cNvPr id="173" name="Google Shape;173;p11"/>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74" name="Google Shape;174;p11"/>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7" name="Google Shape;177;p11"/>
          <p:cNvPicPr preferRelativeResize="0"/>
          <p:nvPr/>
        </p:nvPicPr>
        <p:blipFill rotWithShape="1">
          <a:blip r:embed="rId3">
            <a:alphaModFix/>
          </a:blip>
          <a:srcRect b="0" l="0" r="0" t="0"/>
          <a:stretch/>
        </p:blipFill>
        <p:spPr>
          <a:xfrm>
            <a:off x="4728921" y="2381879"/>
            <a:ext cx="3658332" cy="1779986"/>
          </a:xfrm>
          <a:prstGeom prst="rect">
            <a:avLst/>
          </a:prstGeom>
          <a:noFill/>
          <a:ln>
            <a:noFill/>
          </a:ln>
        </p:spPr>
      </p:pic>
      <p:sp>
        <p:nvSpPr>
          <p:cNvPr id="178" name="Google Shape;178;p11"/>
          <p:cNvSpPr txBox="1"/>
          <p:nvPr/>
        </p:nvSpPr>
        <p:spPr>
          <a:xfrm>
            <a:off x="4692183" y="4161383"/>
            <a:ext cx="3658332"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Arial"/>
                <a:ea typeface="Arial"/>
                <a:cs typeface="Arial"/>
                <a:sym typeface="Arial"/>
              </a:rPr>
              <a:t>"</a:t>
            </a:r>
            <a:r>
              <a:rPr b="0" i="0" lang="en-US" sz="700" u="sng" cap="none" strike="noStrike">
                <a:solidFill>
                  <a:srgbClr val="000000"/>
                </a:solidFill>
                <a:latin typeface="Arial"/>
                <a:ea typeface="Arial"/>
                <a:cs typeface="Arial"/>
                <a:sym typeface="Arial"/>
                <a:hlinkClick r:id="rId4">
                  <a:extLst>
                    <a:ext uri="{A12FA001-AC4F-418D-AE19-62706E023703}">
                      <ahyp:hlinkClr val="tx"/>
                    </a:ext>
                  </a:extLst>
                </a:hlinkClick>
              </a:rPr>
              <a:t>Dieses Foto</a:t>
            </a:r>
            <a:r>
              <a:rPr b="0" i="0" lang="en-US" sz="700" u="none" cap="none" strike="noStrike">
                <a:solidFill>
                  <a:srgbClr val="000000"/>
                </a:solidFill>
                <a:latin typeface="Arial"/>
                <a:ea typeface="Arial"/>
                <a:cs typeface="Arial"/>
                <a:sym typeface="Arial"/>
              </a:rPr>
              <a:t>" von Unbekannter Autor ist lizenziert gemäß </a:t>
            </a:r>
            <a:r>
              <a:rPr b="0" i="0" lang="en-US" sz="700" u="sng" cap="none" strike="noStrike">
                <a:solidFill>
                  <a:srgbClr val="000000"/>
                </a:solidFill>
                <a:latin typeface="Arial"/>
                <a:ea typeface="Arial"/>
                <a:cs typeface="Arial"/>
                <a:sym typeface="Arial"/>
                <a:hlinkClick r:id="rId5">
                  <a:extLst>
                    <a:ext uri="{A12FA001-AC4F-418D-AE19-62706E023703}">
                      <ahyp:hlinkClr val="tx"/>
                    </a:ext>
                  </a:extLst>
                </a:hlinkClick>
              </a:rPr>
              <a:t>CC BY-NC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sz="1400"/>
              <a:t>General functions of </a:t>
            </a:r>
            <a:r>
              <a:rPr b="1" lang="en-US" sz="1400">
                <a:solidFill>
                  <a:srgbClr val="FFFF00"/>
                </a:solidFill>
              </a:rPr>
              <a:t>Conferencing Tools</a:t>
            </a:r>
            <a:endParaRPr b="1" sz="1400"/>
          </a:p>
          <a:p>
            <a:pPr indent="-342900" lvl="0" marL="457200" rtl="0" algn="l">
              <a:lnSpc>
                <a:spcPct val="100000"/>
              </a:lnSpc>
              <a:spcBef>
                <a:spcPts val="0"/>
              </a:spcBef>
              <a:spcAft>
                <a:spcPts val="0"/>
              </a:spcAft>
              <a:buSzPts val="2800"/>
              <a:buNone/>
            </a:pPr>
            <a:r>
              <a:rPr lang="en-US" sz="1800"/>
              <a:t> </a:t>
            </a:r>
            <a:endParaRPr sz="1800"/>
          </a:p>
          <a:p>
            <a:pPr indent="0" lvl="0" marL="114300" rtl="0" algn="l">
              <a:lnSpc>
                <a:spcPct val="100000"/>
              </a:lnSpc>
              <a:spcBef>
                <a:spcPts val="0"/>
              </a:spcBef>
              <a:spcAft>
                <a:spcPts val="0"/>
              </a:spcAft>
              <a:buSzPts val="2800"/>
              <a:buNone/>
            </a:pPr>
            <a:r>
              <a:rPr lang="en-US" sz="1400">
                <a:solidFill>
                  <a:srgbClr val="FFFF00"/>
                </a:solidFill>
              </a:rPr>
              <a:t>In addition to the functions already presented, the following functions are also very often part of the tools</a:t>
            </a:r>
            <a:endParaRPr/>
          </a:p>
          <a:p>
            <a:pPr indent="0" lvl="0" marL="114300" rtl="0" algn="l">
              <a:lnSpc>
                <a:spcPct val="100000"/>
              </a:lnSpc>
              <a:spcBef>
                <a:spcPts val="0"/>
              </a:spcBef>
              <a:spcAft>
                <a:spcPts val="0"/>
              </a:spcAft>
              <a:buSzPts val="2800"/>
              <a:buNone/>
            </a:pPr>
            <a:r>
              <a:t/>
            </a:r>
            <a:endParaRPr>
              <a:solidFill>
                <a:srgbClr val="FFFF00"/>
              </a:solidFill>
            </a:endParaRPr>
          </a:p>
          <a:p>
            <a:pPr indent="-457200" lvl="0" marL="571500" rtl="0" algn="l">
              <a:lnSpc>
                <a:spcPct val="100000"/>
              </a:lnSpc>
              <a:spcBef>
                <a:spcPts val="0"/>
              </a:spcBef>
              <a:spcAft>
                <a:spcPts val="0"/>
              </a:spcAft>
              <a:buSzPts val="2800"/>
              <a:buFont typeface="Arial"/>
              <a:buChar char="•"/>
            </a:pPr>
            <a:r>
              <a:rPr lang="en-US">
                <a:solidFill>
                  <a:srgbClr val="FFFF00"/>
                </a:solidFill>
              </a:rPr>
              <a:t>Breakout rooms: allows participants to split into smaller groups for more focused discussions.</a:t>
            </a:r>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0" lvl="0" marL="114300" rtl="0" algn="l">
              <a:lnSpc>
                <a:spcPct val="100000"/>
              </a:lnSpc>
              <a:spcBef>
                <a:spcPts val="0"/>
              </a:spcBef>
              <a:spcAft>
                <a:spcPts val="0"/>
              </a:spcAft>
              <a:buSzPts val="2800"/>
              <a:buNone/>
            </a:pPr>
            <a:r>
              <a:t/>
            </a:r>
            <a:endParaRPr sz="1100">
              <a:solidFill>
                <a:srgbClr val="FFFF00"/>
              </a:solidFill>
            </a:endParaRPr>
          </a:p>
        </p:txBody>
      </p:sp>
      <p:cxnSp>
        <p:nvCxnSpPr>
          <p:cNvPr id="184" name="Google Shape;184;p12"/>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85" name="Google Shape;185;p12"/>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2"/>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2"/>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12"/>
          <p:cNvPicPr preferRelativeResize="0"/>
          <p:nvPr/>
        </p:nvPicPr>
        <p:blipFill rotWithShape="1">
          <a:blip r:embed="rId3">
            <a:alphaModFix/>
          </a:blip>
          <a:srcRect b="0" l="0" r="0" t="0"/>
          <a:stretch/>
        </p:blipFill>
        <p:spPr>
          <a:xfrm>
            <a:off x="5401531" y="2380549"/>
            <a:ext cx="3059206" cy="1720803"/>
          </a:xfrm>
          <a:prstGeom prst="rect">
            <a:avLst/>
          </a:prstGeom>
          <a:noFill/>
          <a:ln>
            <a:noFill/>
          </a:ln>
        </p:spPr>
      </p:pic>
      <p:sp>
        <p:nvSpPr>
          <p:cNvPr id="189" name="Google Shape;189;p12"/>
          <p:cNvSpPr txBox="1"/>
          <p:nvPr/>
        </p:nvSpPr>
        <p:spPr>
          <a:xfrm>
            <a:off x="5401531" y="4286465"/>
            <a:ext cx="3059206"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Arial"/>
                <a:ea typeface="Arial"/>
                <a:cs typeface="Arial"/>
                <a:sym typeface="Arial"/>
              </a:rPr>
              <a:t>"</a:t>
            </a:r>
            <a:r>
              <a:rPr b="0" i="0" lang="en-US" sz="700" u="sng" cap="none" strike="noStrike">
                <a:solidFill>
                  <a:srgbClr val="000000"/>
                </a:solidFill>
                <a:latin typeface="Arial"/>
                <a:ea typeface="Arial"/>
                <a:cs typeface="Arial"/>
                <a:sym typeface="Arial"/>
                <a:hlinkClick r:id="rId4">
                  <a:extLst>
                    <a:ext uri="{A12FA001-AC4F-418D-AE19-62706E023703}">
                      <ahyp:hlinkClr val="tx"/>
                    </a:ext>
                  </a:extLst>
                </a:hlinkClick>
              </a:rPr>
              <a:t>Dieses Foto</a:t>
            </a:r>
            <a:r>
              <a:rPr b="0" i="0" lang="en-US" sz="700" u="none" cap="none" strike="noStrike">
                <a:solidFill>
                  <a:srgbClr val="000000"/>
                </a:solidFill>
                <a:latin typeface="Arial"/>
                <a:ea typeface="Arial"/>
                <a:cs typeface="Arial"/>
                <a:sym typeface="Arial"/>
              </a:rPr>
              <a:t>" von Unbekannter Autor ist lizenziert gemäß </a:t>
            </a:r>
            <a:r>
              <a:rPr b="0" i="0" lang="en-US" sz="700" u="sng" cap="none" strike="noStrike">
                <a:solidFill>
                  <a:srgbClr val="000000"/>
                </a:solidFill>
                <a:latin typeface="Arial"/>
                <a:ea typeface="Arial"/>
                <a:cs typeface="Arial"/>
                <a:sym typeface="Arial"/>
                <a:hlinkClick r:id="rId5">
                  <a:extLst>
                    <a:ext uri="{A12FA001-AC4F-418D-AE19-62706E023703}">
                      <ahyp:hlinkClr val="tx"/>
                    </a:ext>
                  </a:extLst>
                </a:hlinkClick>
              </a:rPr>
              <a:t>CC BY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sz="1400"/>
              <a:t>General functions of </a:t>
            </a:r>
            <a:r>
              <a:rPr b="1" lang="en-US" sz="1400">
                <a:solidFill>
                  <a:srgbClr val="FFFF00"/>
                </a:solidFill>
              </a:rPr>
              <a:t>Conferencing Tools</a:t>
            </a:r>
            <a:endParaRPr b="1" sz="1400"/>
          </a:p>
          <a:p>
            <a:pPr indent="-342900" lvl="0" marL="457200" rtl="0" algn="l">
              <a:lnSpc>
                <a:spcPct val="100000"/>
              </a:lnSpc>
              <a:spcBef>
                <a:spcPts val="0"/>
              </a:spcBef>
              <a:spcAft>
                <a:spcPts val="0"/>
              </a:spcAft>
              <a:buSzPts val="2800"/>
              <a:buNone/>
            </a:pPr>
            <a:r>
              <a:rPr lang="en-US" sz="1800"/>
              <a:t> </a:t>
            </a:r>
            <a:endParaRPr sz="1800"/>
          </a:p>
          <a:p>
            <a:pPr indent="0" lvl="0" marL="114300" rtl="0" algn="l">
              <a:lnSpc>
                <a:spcPct val="100000"/>
              </a:lnSpc>
              <a:spcBef>
                <a:spcPts val="0"/>
              </a:spcBef>
              <a:spcAft>
                <a:spcPts val="0"/>
              </a:spcAft>
              <a:buSzPts val="2800"/>
              <a:buNone/>
            </a:pPr>
            <a:r>
              <a:rPr lang="en-US" sz="1400">
                <a:solidFill>
                  <a:srgbClr val="FFFF00"/>
                </a:solidFill>
              </a:rPr>
              <a:t>In addition to the functions already presented, the following functions are also very often part of the tools</a:t>
            </a:r>
            <a:endParaRPr/>
          </a:p>
          <a:p>
            <a:pPr indent="0" lvl="0" marL="114300" rtl="0" algn="l">
              <a:lnSpc>
                <a:spcPct val="100000"/>
              </a:lnSpc>
              <a:spcBef>
                <a:spcPts val="0"/>
              </a:spcBef>
              <a:spcAft>
                <a:spcPts val="0"/>
              </a:spcAft>
              <a:buSzPts val="2800"/>
              <a:buNone/>
            </a:pPr>
            <a:r>
              <a:t/>
            </a:r>
            <a:endParaRPr>
              <a:solidFill>
                <a:srgbClr val="FFFF00"/>
              </a:solidFill>
            </a:endParaRPr>
          </a:p>
          <a:p>
            <a:pPr indent="-457200" lvl="0" marL="571500" rtl="0" algn="l">
              <a:lnSpc>
                <a:spcPct val="100000"/>
              </a:lnSpc>
              <a:spcBef>
                <a:spcPts val="0"/>
              </a:spcBef>
              <a:spcAft>
                <a:spcPts val="0"/>
              </a:spcAft>
              <a:buSzPts val="2800"/>
              <a:buFont typeface="Arial"/>
              <a:buChar char="•"/>
            </a:pPr>
            <a:r>
              <a:rPr lang="en-US">
                <a:solidFill>
                  <a:srgbClr val="FFFF00"/>
                </a:solidFill>
              </a:rPr>
              <a:t>Security and privacy features: protects data and ensures confidentiality during the meeting.</a:t>
            </a:r>
            <a:endParaRPr/>
          </a:p>
          <a:p>
            <a:pPr indent="-279400" lvl="0" marL="571500" rtl="0" algn="l">
              <a:lnSpc>
                <a:spcPct val="100000"/>
              </a:lnSpc>
              <a:spcBef>
                <a:spcPts val="0"/>
              </a:spcBef>
              <a:spcAft>
                <a:spcPts val="0"/>
              </a:spcAft>
              <a:buSzPts val="2800"/>
              <a:buFont typeface="Arial"/>
              <a:buNone/>
            </a:pPr>
            <a:r>
              <a:t/>
            </a:r>
            <a:endParaRPr>
              <a:solidFill>
                <a:srgbClr val="FFFF00"/>
              </a:solidFill>
            </a:endParaRPr>
          </a:p>
          <a:p>
            <a:pPr indent="0" lvl="0" marL="114300" rtl="0" algn="l">
              <a:lnSpc>
                <a:spcPct val="100000"/>
              </a:lnSpc>
              <a:spcBef>
                <a:spcPts val="0"/>
              </a:spcBef>
              <a:spcAft>
                <a:spcPts val="0"/>
              </a:spcAft>
              <a:buSzPts val="2800"/>
              <a:buNone/>
            </a:pPr>
            <a:r>
              <a:t/>
            </a:r>
            <a:endParaRPr sz="1100">
              <a:solidFill>
                <a:srgbClr val="FFFF00"/>
              </a:solidFill>
            </a:endParaRPr>
          </a:p>
        </p:txBody>
      </p:sp>
      <p:cxnSp>
        <p:nvCxnSpPr>
          <p:cNvPr id="195" name="Google Shape;195;p13"/>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96" name="Google Shape;196;p13"/>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p13"/>
          <p:cNvPicPr preferRelativeResize="0"/>
          <p:nvPr/>
        </p:nvPicPr>
        <p:blipFill rotWithShape="1">
          <a:blip r:embed="rId3">
            <a:alphaModFix/>
          </a:blip>
          <a:srcRect b="0" l="0" r="0" t="0"/>
          <a:stretch/>
        </p:blipFill>
        <p:spPr>
          <a:xfrm>
            <a:off x="6258766" y="2313312"/>
            <a:ext cx="2201971" cy="1761147"/>
          </a:xfrm>
          <a:prstGeom prst="rect">
            <a:avLst/>
          </a:prstGeom>
          <a:noFill/>
          <a:ln>
            <a:noFill/>
          </a:ln>
        </p:spPr>
      </p:pic>
      <p:sp>
        <p:nvSpPr>
          <p:cNvPr id="200" name="Google Shape;200;p13"/>
          <p:cNvSpPr txBox="1"/>
          <p:nvPr/>
        </p:nvSpPr>
        <p:spPr>
          <a:xfrm>
            <a:off x="6145734" y="4128189"/>
            <a:ext cx="2428034"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a:t>
            </a:r>
            <a:r>
              <a:rPr b="0" i="0" lang="en-US" sz="600" u="sng" cap="none" strike="noStrike">
                <a:solidFill>
                  <a:srgbClr val="000000"/>
                </a:solidFill>
                <a:latin typeface="Arial"/>
                <a:ea typeface="Arial"/>
                <a:cs typeface="Arial"/>
                <a:sym typeface="Arial"/>
                <a:hlinkClick r:id="rId4">
                  <a:extLst>
                    <a:ext uri="{A12FA001-AC4F-418D-AE19-62706E023703}">
                      <ahyp:hlinkClr val="tx"/>
                    </a:ext>
                  </a:extLst>
                </a:hlinkClick>
              </a:rPr>
              <a:t>Dieses Foto</a:t>
            </a:r>
            <a:r>
              <a:rPr b="0" i="0" lang="en-US" sz="600" u="none" cap="none" strike="noStrike">
                <a:solidFill>
                  <a:srgbClr val="000000"/>
                </a:solidFill>
                <a:latin typeface="Arial"/>
                <a:ea typeface="Arial"/>
                <a:cs typeface="Arial"/>
                <a:sym typeface="Arial"/>
              </a:rPr>
              <a:t>" von Unbekannter Autor ist lizenziert gemäß </a:t>
            </a:r>
            <a:r>
              <a:rPr b="0" i="0" lang="en-US" sz="600" u="sng" cap="none" strike="noStrike">
                <a:solidFill>
                  <a:srgbClr val="000000"/>
                </a:solidFill>
                <a:latin typeface="Arial"/>
                <a:ea typeface="Arial"/>
                <a:cs typeface="Arial"/>
                <a:sym typeface="Arial"/>
                <a:hlinkClick r:id="rId5">
                  <a:extLst>
                    <a:ext uri="{A12FA001-AC4F-418D-AE19-62706E023703}">
                      <ahyp:hlinkClr val="tx"/>
                    </a:ext>
                  </a:extLst>
                </a:hlinkClick>
              </a:rPr>
              <a:t>CC BY</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ctrTitle"/>
          </p:nvPr>
        </p:nvSpPr>
        <p:spPr>
          <a:xfrm>
            <a:off x="719999" y="1683965"/>
            <a:ext cx="6670152"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US">
                <a:solidFill>
                  <a:schemeClr val="lt1"/>
                </a:solidFill>
              </a:rPr>
              <a:t>A2:</a:t>
            </a:r>
            <a:br>
              <a:rPr lang="en-US">
                <a:solidFill>
                  <a:srgbClr val="FFFF00"/>
                </a:solidFill>
              </a:rPr>
            </a:br>
            <a:r>
              <a:rPr lang="en-US">
                <a:solidFill>
                  <a:schemeClr val="lt1"/>
                </a:solidFill>
              </a:rPr>
              <a:t>The structure of the </a:t>
            </a:r>
            <a:r>
              <a:rPr lang="en-US">
                <a:solidFill>
                  <a:srgbClr val="FFFF00"/>
                </a:solidFill>
              </a:rPr>
              <a:t>digital breakout tasks!</a:t>
            </a:r>
            <a:endParaRPr b="1">
              <a:solidFill>
                <a:srgbClr val="FFFF00"/>
              </a:solidFill>
            </a:endParaRPr>
          </a:p>
        </p:txBody>
      </p:sp>
      <p:sp>
        <p:nvSpPr>
          <p:cNvPr id="206" name="Google Shape;206;p14"/>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4"/>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4"/>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idx="1" type="subTitle"/>
          </p:nvPr>
        </p:nvSpPr>
        <p:spPr>
          <a:xfrm>
            <a:off x="756747" y="738312"/>
            <a:ext cx="7667244" cy="325406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The structure of the </a:t>
            </a:r>
            <a:r>
              <a:rPr lang="en-US" sz="1800">
                <a:solidFill>
                  <a:srgbClr val="FFFF00"/>
                </a:solidFill>
              </a:rPr>
              <a:t>digital breakout tasks</a:t>
            </a:r>
            <a:r>
              <a:rPr lang="en-US" sz="1500"/>
              <a:t>:</a:t>
            </a:r>
            <a:endParaRPr/>
          </a:p>
          <a:p>
            <a:pPr indent="-342900" lvl="0" marL="457200" rtl="0" algn="l">
              <a:lnSpc>
                <a:spcPct val="100000"/>
              </a:lnSpc>
              <a:spcBef>
                <a:spcPts val="0"/>
              </a:spcBef>
              <a:spcAft>
                <a:spcPts val="0"/>
              </a:spcAft>
              <a:buSzPts val="2800"/>
              <a:buNone/>
            </a:pPr>
            <a:r>
              <a:t/>
            </a:r>
            <a:endParaRPr sz="1500"/>
          </a:p>
          <a:p>
            <a:pPr indent="0" lvl="0" marL="114300" rtl="0" algn="l">
              <a:lnSpc>
                <a:spcPct val="100000"/>
              </a:lnSpc>
              <a:spcBef>
                <a:spcPts val="0"/>
              </a:spcBef>
              <a:spcAft>
                <a:spcPts val="0"/>
              </a:spcAft>
              <a:buSzPts val="2800"/>
              <a:buNone/>
            </a:pPr>
            <a:r>
              <a:rPr b="1" lang="en-US" sz="1800">
                <a:solidFill>
                  <a:srgbClr val="FFFF00"/>
                </a:solidFill>
              </a:rPr>
              <a:t>To make digital breakouts successful, there are some important factors to consider:</a:t>
            </a:r>
            <a:endParaRPr/>
          </a:p>
          <a:p>
            <a:pPr indent="0" lvl="0" marL="114300" rtl="0" algn="l">
              <a:lnSpc>
                <a:spcPct val="100000"/>
              </a:lnSpc>
              <a:spcBef>
                <a:spcPts val="0"/>
              </a:spcBef>
              <a:spcAft>
                <a:spcPts val="0"/>
              </a:spcAft>
              <a:buSzPts val="2800"/>
              <a:buNone/>
            </a:pPr>
            <a:r>
              <a:t/>
            </a:r>
            <a:endParaRPr b="1" sz="1800">
              <a:solidFill>
                <a:srgbClr val="FFFF00"/>
              </a:solidFill>
            </a:endParaRPr>
          </a:p>
          <a:p>
            <a:pPr indent="-285750" lvl="0" marL="400050" rtl="0" algn="l">
              <a:lnSpc>
                <a:spcPct val="100000"/>
              </a:lnSpc>
              <a:spcBef>
                <a:spcPts val="0"/>
              </a:spcBef>
              <a:spcAft>
                <a:spcPts val="0"/>
              </a:spcAft>
              <a:buSzPts val="2800"/>
              <a:buFont typeface="Arial"/>
              <a:buChar char="•"/>
            </a:pPr>
            <a:r>
              <a:rPr b="1" lang="en-US" sz="1800">
                <a:solidFill>
                  <a:srgbClr val="FFFF00"/>
                </a:solidFill>
              </a:rPr>
              <a:t>Clear objectives: </a:t>
            </a:r>
            <a:r>
              <a:rPr lang="en-US" sz="1800">
                <a:solidFill>
                  <a:srgbClr val="FFFF00"/>
                </a:solidFill>
              </a:rPr>
              <a:t>Make sure you have clear objectives for the breakouts and that all participants understand what is expected of them</a:t>
            </a:r>
            <a:endParaRPr/>
          </a:p>
          <a:p>
            <a:pPr indent="-107950" lvl="0" marL="400050" rtl="0" algn="l">
              <a:lnSpc>
                <a:spcPct val="100000"/>
              </a:lnSpc>
              <a:spcBef>
                <a:spcPts val="0"/>
              </a:spcBef>
              <a:spcAft>
                <a:spcPts val="0"/>
              </a:spcAft>
              <a:buSzPts val="2800"/>
              <a:buFont typeface="Arial"/>
              <a:buNone/>
            </a:pPr>
            <a:r>
              <a:t/>
            </a:r>
            <a:endParaRPr sz="1800">
              <a:solidFill>
                <a:srgbClr val="FFFF00"/>
              </a:solidFill>
            </a:endParaRPr>
          </a:p>
          <a:p>
            <a:pPr indent="-285750" lvl="0" marL="400050" rtl="0" algn="l">
              <a:lnSpc>
                <a:spcPct val="100000"/>
              </a:lnSpc>
              <a:spcBef>
                <a:spcPts val="0"/>
              </a:spcBef>
              <a:spcAft>
                <a:spcPts val="0"/>
              </a:spcAft>
              <a:buSzPts val="2800"/>
              <a:buFont typeface="Arial"/>
              <a:buChar char="•"/>
            </a:pPr>
            <a:r>
              <a:rPr b="1" lang="en-US" sz="1800">
                <a:solidFill>
                  <a:srgbClr val="FFFF00"/>
                </a:solidFill>
              </a:rPr>
              <a:t>Small group size</a:t>
            </a:r>
            <a:r>
              <a:rPr lang="en-US" sz="1800">
                <a:solidFill>
                  <a:srgbClr val="FFFF00"/>
                </a:solidFill>
              </a:rPr>
              <a:t>: Ideally, the group size should be limited to 4-6 participants to allow for an intensive discussion</a:t>
            </a:r>
            <a:endParaRPr sz="1800">
              <a:solidFill>
                <a:srgbClr val="FFFF00"/>
              </a:solidFill>
            </a:endParaRPr>
          </a:p>
        </p:txBody>
      </p:sp>
      <p:cxnSp>
        <p:nvCxnSpPr>
          <p:cNvPr id="214" name="Google Shape;214;p1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15" name="Google Shape;215;p15"/>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5"/>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5"/>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6"/>
          <p:cNvSpPr txBox="1"/>
          <p:nvPr>
            <p:ph idx="1" type="subTitle"/>
          </p:nvPr>
        </p:nvSpPr>
        <p:spPr>
          <a:xfrm>
            <a:off x="756747" y="738312"/>
            <a:ext cx="7667244" cy="325406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The structure of the </a:t>
            </a:r>
            <a:r>
              <a:rPr lang="en-US" sz="1800">
                <a:solidFill>
                  <a:srgbClr val="FFFF00"/>
                </a:solidFill>
              </a:rPr>
              <a:t>digital breakout tasks</a:t>
            </a:r>
            <a:r>
              <a:rPr lang="en-US" sz="1500"/>
              <a:t>:</a:t>
            </a:r>
            <a:endParaRPr/>
          </a:p>
          <a:p>
            <a:pPr indent="-342900" lvl="0" marL="457200" rtl="0" algn="l">
              <a:lnSpc>
                <a:spcPct val="100000"/>
              </a:lnSpc>
              <a:spcBef>
                <a:spcPts val="0"/>
              </a:spcBef>
              <a:spcAft>
                <a:spcPts val="0"/>
              </a:spcAft>
              <a:buSzPts val="2800"/>
              <a:buNone/>
            </a:pPr>
            <a:r>
              <a:t/>
            </a:r>
            <a:endParaRPr sz="1500"/>
          </a:p>
          <a:p>
            <a:pPr indent="0" lvl="0" marL="114300" rtl="0" algn="l">
              <a:lnSpc>
                <a:spcPct val="100000"/>
              </a:lnSpc>
              <a:spcBef>
                <a:spcPts val="0"/>
              </a:spcBef>
              <a:spcAft>
                <a:spcPts val="0"/>
              </a:spcAft>
              <a:buSzPts val="2800"/>
              <a:buNone/>
            </a:pPr>
            <a:r>
              <a:rPr b="1" lang="en-US" sz="1800">
                <a:solidFill>
                  <a:srgbClr val="FFFF00"/>
                </a:solidFill>
              </a:rPr>
              <a:t>To make digital breakouts successful, there are some important factors to consider:</a:t>
            </a:r>
            <a:endParaRPr/>
          </a:p>
          <a:p>
            <a:pPr indent="0" lvl="0" marL="114300" rtl="0" algn="l">
              <a:lnSpc>
                <a:spcPct val="100000"/>
              </a:lnSpc>
              <a:spcBef>
                <a:spcPts val="0"/>
              </a:spcBef>
              <a:spcAft>
                <a:spcPts val="0"/>
              </a:spcAft>
              <a:buSzPts val="2800"/>
              <a:buNone/>
            </a:pPr>
            <a:r>
              <a:t/>
            </a:r>
            <a:endParaRPr sz="1400">
              <a:solidFill>
                <a:srgbClr val="FFFF00"/>
              </a:solidFill>
            </a:endParaRPr>
          </a:p>
          <a:p>
            <a:pPr indent="-285750" lvl="0" marL="400050" rtl="0" algn="l">
              <a:lnSpc>
                <a:spcPct val="100000"/>
              </a:lnSpc>
              <a:spcBef>
                <a:spcPts val="0"/>
              </a:spcBef>
              <a:spcAft>
                <a:spcPts val="0"/>
              </a:spcAft>
              <a:buSzPts val="2800"/>
              <a:buFont typeface="Arial"/>
              <a:buChar char="•"/>
            </a:pPr>
            <a:r>
              <a:rPr b="1" lang="en-US" sz="1800">
                <a:solidFill>
                  <a:srgbClr val="FFFF00"/>
                </a:solidFill>
              </a:rPr>
              <a:t>Time limit: </a:t>
            </a:r>
            <a:r>
              <a:rPr lang="en-US" sz="1800">
                <a:solidFill>
                  <a:srgbClr val="FFFF00"/>
                </a:solidFill>
              </a:rPr>
              <a:t>Set a time limit so that breakouts remain productive and can be completed within a reasonable time frame.</a:t>
            </a:r>
            <a:endParaRPr/>
          </a:p>
          <a:p>
            <a:pPr indent="-107950" lvl="0" marL="400050" rtl="0" algn="l">
              <a:lnSpc>
                <a:spcPct val="100000"/>
              </a:lnSpc>
              <a:spcBef>
                <a:spcPts val="0"/>
              </a:spcBef>
              <a:spcAft>
                <a:spcPts val="0"/>
              </a:spcAft>
              <a:buSzPts val="2800"/>
              <a:buFont typeface="Arial"/>
              <a:buNone/>
            </a:pPr>
            <a:r>
              <a:t/>
            </a:r>
            <a:endParaRPr sz="1800">
              <a:solidFill>
                <a:srgbClr val="FFFF00"/>
              </a:solidFill>
            </a:endParaRPr>
          </a:p>
          <a:p>
            <a:pPr indent="-285750" lvl="0" marL="400050" rtl="0" algn="l">
              <a:lnSpc>
                <a:spcPct val="100000"/>
              </a:lnSpc>
              <a:spcBef>
                <a:spcPts val="0"/>
              </a:spcBef>
              <a:spcAft>
                <a:spcPts val="0"/>
              </a:spcAft>
              <a:buSzPts val="2800"/>
              <a:buFont typeface="Arial"/>
              <a:buChar char="•"/>
            </a:pPr>
            <a:r>
              <a:rPr b="1" lang="en-US" sz="1800">
                <a:solidFill>
                  <a:srgbClr val="FFFF00"/>
                </a:solidFill>
              </a:rPr>
              <a:t>Structured format: </a:t>
            </a:r>
            <a:r>
              <a:rPr lang="en-US" sz="1800">
                <a:solidFill>
                  <a:srgbClr val="FFFF00"/>
                </a:solidFill>
              </a:rPr>
              <a:t>A well-structured format can help keep the discussions productive and goal-oriented.</a:t>
            </a:r>
            <a:endParaRPr/>
          </a:p>
          <a:p>
            <a:pPr indent="0" lvl="0" marL="114300" rtl="0" algn="l">
              <a:lnSpc>
                <a:spcPct val="100000"/>
              </a:lnSpc>
              <a:spcBef>
                <a:spcPts val="0"/>
              </a:spcBef>
              <a:spcAft>
                <a:spcPts val="0"/>
              </a:spcAft>
              <a:buSzPts val="2800"/>
              <a:buNone/>
            </a:pPr>
            <a:r>
              <a:t/>
            </a:r>
            <a:endParaRPr sz="1400">
              <a:solidFill>
                <a:srgbClr val="FFFF00"/>
              </a:solidFill>
            </a:endParaRPr>
          </a:p>
        </p:txBody>
      </p:sp>
      <p:cxnSp>
        <p:nvCxnSpPr>
          <p:cNvPr id="223" name="Google Shape;223;p1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24" name="Google Shape;224;p16"/>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6"/>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idx="1" type="subTitle"/>
          </p:nvPr>
        </p:nvSpPr>
        <p:spPr>
          <a:xfrm>
            <a:off x="756747" y="738312"/>
            <a:ext cx="7667244" cy="325406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The structure of the </a:t>
            </a:r>
            <a:r>
              <a:rPr lang="en-US" sz="1800">
                <a:solidFill>
                  <a:srgbClr val="FFFF00"/>
                </a:solidFill>
              </a:rPr>
              <a:t>digital breakout tasks</a:t>
            </a:r>
            <a:r>
              <a:rPr lang="en-US" sz="1500"/>
              <a:t>:</a:t>
            </a:r>
            <a:endParaRPr/>
          </a:p>
          <a:p>
            <a:pPr indent="-342900" lvl="0" marL="457200" rtl="0" algn="l">
              <a:lnSpc>
                <a:spcPct val="100000"/>
              </a:lnSpc>
              <a:spcBef>
                <a:spcPts val="0"/>
              </a:spcBef>
              <a:spcAft>
                <a:spcPts val="0"/>
              </a:spcAft>
              <a:buSzPts val="2800"/>
              <a:buNone/>
            </a:pPr>
            <a:r>
              <a:t/>
            </a:r>
            <a:endParaRPr sz="1500"/>
          </a:p>
          <a:p>
            <a:pPr indent="0" lvl="0" marL="114300" rtl="0" algn="l">
              <a:lnSpc>
                <a:spcPct val="100000"/>
              </a:lnSpc>
              <a:spcBef>
                <a:spcPts val="0"/>
              </a:spcBef>
              <a:spcAft>
                <a:spcPts val="0"/>
              </a:spcAft>
              <a:buSzPts val="2800"/>
              <a:buNone/>
            </a:pPr>
            <a:r>
              <a:rPr b="1" lang="en-US" sz="1800">
                <a:solidFill>
                  <a:srgbClr val="FFFF00"/>
                </a:solidFill>
              </a:rPr>
              <a:t>To make digital breakouts successful, there are some important factors to consider:</a:t>
            </a:r>
            <a:endParaRPr/>
          </a:p>
          <a:p>
            <a:pPr indent="0" lvl="0" marL="114300" rtl="0" algn="l">
              <a:lnSpc>
                <a:spcPct val="100000"/>
              </a:lnSpc>
              <a:spcBef>
                <a:spcPts val="0"/>
              </a:spcBef>
              <a:spcAft>
                <a:spcPts val="0"/>
              </a:spcAft>
              <a:buSzPts val="2800"/>
              <a:buNone/>
            </a:pPr>
            <a:r>
              <a:t/>
            </a:r>
            <a:endParaRPr sz="1400">
              <a:solidFill>
                <a:srgbClr val="FFFF00"/>
              </a:solidFill>
            </a:endParaRPr>
          </a:p>
          <a:p>
            <a:pPr indent="-285750" lvl="0" marL="400050" rtl="0" algn="l">
              <a:lnSpc>
                <a:spcPct val="100000"/>
              </a:lnSpc>
              <a:spcBef>
                <a:spcPts val="0"/>
              </a:spcBef>
              <a:spcAft>
                <a:spcPts val="0"/>
              </a:spcAft>
              <a:buSzPts val="2800"/>
              <a:buFont typeface="Arial"/>
              <a:buChar char="•"/>
            </a:pPr>
            <a:r>
              <a:rPr b="1" lang="en-US">
                <a:solidFill>
                  <a:srgbClr val="FFFF00"/>
                </a:solidFill>
              </a:rPr>
              <a:t>Facilitation: </a:t>
            </a:r>
            <a:r>
              <a:rPr lang="en-US">
                <a:solidFill>
                  <a:srgbClr val="FFFF00"/>
                </a:solidFill>
              </a:rPr>
              <a:t>consider having one person as a facilitator for the breakouts to keep the conversation on track and ensure that all participants are heard equally.</a:t>
            </a:r>
            <a:endParaRPr/>
          </a:p>
          <a:p>
            <a:pPr indent="-107950" lvl="0" marL="400050" rtl="0" algn="l">
              <a:lnSpc>
                <a:spcPct val="100000"/>
              </a:lnSpc>
              <a:spcBef>
                <a:spcPts val="0"/>
              </a:spcBef>
              <a:spcAft>
                <a:spcPts val="0"/>
              </a:spcAft>
              <a:buSzPts val="2800"/>
              <a:buFont typeface="Arial"/>
              <a:buNone/>
            </a:pPr>
            <a:r>
              <a:t/>
            </a:r>
            <a:endParaRPr>
              <a:solidFill>
                <a:srgbClr val="FFFF00"/>
              </a:solidFill>
            </a:endParaRPr>
          </a:p>
          <a:p>
            <a:pPr indent="-285750" lvl="0" marL="400050" rtl="0" algn="l">
              <a:lnSpc>
                <a:spcPct val="100000"/>
              </a:lnSpc>
              <a:spcBef>
                <a:spcPts val="0"/>
              </a:spcBef>
              <a:spcAft>
                <a:spcPts val="0"/>
              </a:spcAft>
              <a:buSzPts val="2800"/>
              <a:buFont typeface="Arial"/>
              <a:buChar char="•"/>
            </a:pPr>
            <a:r>
              <a:rPr b="1" lang="en-US">
                <a:solidFill>
                  <a:srgbClr val="FFFF00"/>
                </a:solidFill>
              </a:rPr>
              <a:t>Interactive tools: </a:t>
            </a:r>
            <a:r>
              <a:rPr lang="en-US">
                <a:solidFill>
                  <a:srgbClr val="FFFF00"/>
                </a:solidFill>
              </a:rPr>
              <a:t>Use interactive tools, such as virtual whiteboards or shared documents, to facilitate collaboration and information sharing.</a:t>
            </a:r>
            <a:endParaRPr/>
          </a:p>
          <a:p>
            <a:pPr indent="-107950" lvl="0" marL="400050" rtl="0" algn="l">
              <a:lnSpc>
                <a:spcPct val="100000"/>
              </a:lnSpc>
              <a:spcBef>
                <a:spcPts val="0"/>
              </a:spcBef>
              <a:spcAft>
                <a:spcPts val="0"/>
              </a:spcAft>
              <a:buSzPts val="2800"/>
              <a:buFont typeface="Arial"/>
              <a:buNone/>
            </a:pPr>
            <a:r>
              <a:t/>
            </a:r>
            <a:endParaRPr>
              <a:solidFill>
                <a:srgbClr val="FFFF00"/>
              </a:solidFill>
            </a:endParaRPr>
          </a:p>
          <a:p>
            <a:pPr indent="-285750" lvl="0" marL="400050" rtl="0" algn="l">
              <a:lnSpc>
                <a:spcPct val="100000"/>
              </a:lnSpc>
              <a:spcBef>
                <a:spcPts val="0"/>
              </a:spcBef>
              <a:spcAft>
                <a:spcPts val="0"/>
              </a:spcAft>
              <a:buSzPts val="2800"/>
              <a:buFont typeface="Arial"/>
              <a:buChar char="•"/>
            </a:pPr>
            <a:r>
              <a:rPr b="1" lang="en-US">
                <a:solidFill>
                  <a:srgbClr val="FFFF00"/>
                </a:solidFill>
              </a:rPr>
              <a:t>Feedback: </a:t>
            </a:r>
            <a:r>
              <a:rPr lang="en-US">
                <a:solidFill>
                  <a:srgbClr val="FFFF00"/>
                </a:solidFill>
              </a:rPr>
              <a:t>Make sure you get feedback from participants to improve breakouts for future meetings.</a:t>
            </a:r>
            <a:endParaRPr>
              <a:solidFill>
                <a:srgbClr val="FFFF00"/>
              </a:solidFill>
            </a:endParaRPr>
          </a:p>
        </p:txBody>
      </p:sp>
      <p:cxnSp>
        <p:nvCxnSpPr>
          <p:cNvPr id="232" name="Google Shape;232;p17"/>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33" name="Google Shape;233;p17"/>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7"/>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7"/>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type="title"/>
          </p:nvPr>
        </p:nvSpPr>
        <p:spPr>
          <a:xfrm flipH="1">
            <a:off x="720000" y="1233175"/>
            <a:ext cx="45297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US"/>
              <a:t>Training phase</a:t>
            </a:r>
            <a:endParaRPr/>
          </a:p>
        </p:txBody>
      </p:sp>
      <p:cxnSp>
        <p:nvCxnSpPr>
          <p:cNvPr id="241" name="Google Shape;241;p18"/>
          <p:cNvCxnSpPr/>
          <p:nvPr/>
        </p:nvCxnSpPr>
        <p:spPr>
          <a:xfrm>
            <a:off x="722027" y="2715475"/>
            <a:ext cx="0" cy="872100"/>
          </a:xfrm>
          <a:prstGeom prst="straightConnector1">
            <a:avLst/>
          </a:prstGeom>
          <a:noFill/>
          <a:ln cap="flat" cmpd="sng" w="19050">
            <a:solidFill>
              <a:schemeClr val="lt1"/>
            </a:solidFill>
            <a:prstDash val="solid"/>
            <a:round/>
            <a:headEnd len="sm" w="sm" type="none"/>
            <a:tailEnd len="sm" w="sm" type="none"/>
          </a:ln>
        </p:spPr>
      </p:cxnSp>
      <p:sp>
        <p:nvSpPr>
          <p:cNvPr id="242" name="Google Shape;242;p18"/>
          <p:cNvSpPr txBox="1"/>
          <p:nvPr>
            <p:ph idx="1" type="subTitle"/>
          </p:nvPr>
        </p:nvSpPr>
        <p:spPr>
          <a:xfrm flipH="1">
            <a:off x="720000" y="2715475"/>
            <a:ext cx="2909400" cy="762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100"/>
              <a:buNone/>
            </a:pPr>
            <a:r>
              <a:rPr b="1" lang="en-US">
                <a:solidFill>
                  <a:srgbClr val="FFFF00"/>
                </a:solidFill>
              </a:rPr>
              <a:t>Work session in small groups</a:t>
            </a:r>
            <a:endParaRPr/>
          </a:p>
          <a:p>
            <a:pPr indent="-342900" lvl="0" marL="457200" rtl="0" algn="l">
              <a:lnSpc>
                <a:spcPct val="100000"/>
              </a:lnSpc>
              <a:spcBef>
                <a:spcPts val="0"/>
              </a:spcBef>
              <a:spcAft>
                <a:spcPts val="0"/>
              </a:spcAft>
              <a:buSzPts val="2100"/>
              <a:buNone/>
            </a:pPr>
            <a:r>
              <a:rPr b="1" lang="en-US">
                <a:solidFill>
                  <a:srgbClr val="FFFF00"/>
                </a:solidFill>
              </a:rPr>
              <a:t>And self-learning sessions </a:t>
            </a:r>
            <a:endParaRPr/>
          </a:p>
          <a:p>
            <a:pPr indent="-342900" lvl="0" marL="457200" rtl="0" algn="l">
              <a:lnSpc>
                <a:spcPct val="100000"/>
              </a:lnSpc>
              <a:spcBef>
                <a:spcPts val="0"/>
              </a:spcBef>
              <a:spcAft>
                <a:spcPts val="0"/>
              </a:spcAft>
              <a:buSzPts val="2100"/>
              <a:buNone/>
            </a:pPr>
            <a:r>
              <a:t/>
            </a:r>
            <a:endParaRPr>
              <a:solidFill>
                <a:srgbClr val="FFFF00"/>
              </a:solidFill>
            </a:endParaRPr>
          </a:p>
        </p:txBody>
      </p:sp>
      <p:sp>
        <p:nvSpPr>
          <p:cNvPr id="243" name="Google Shape;243;p18"/>
          <p:cNvSpPr/>
          <p:nvPr/>
        </p:nvSpPr>
        <p:spPr>
          <a:xfrm>
            <a:off x="5083550" y="3271836"/>
            <a:ext cx="3863283" cy="206239"/>
          </a:xfrm>
          <a:prstGeom prst="mathMinus">
            <a:avLst>
              <a:gd fmla="val 23520" name="adj1"/>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Ein Bild, das Text, dunkel, Licht enthält.&#10;&#10;Automatisch generierte Beschreibung" id="244" name="Google Shape;244;p18"/>
          <p:cNvPicPr preferRelativeResize="0"/>
          <p:nvPr/>
        </p:nvPicPr>
        <p:blipFill rotWithShape="1">
          <a:blip r:embed="rId3">
            <a:alphaModFix/>
          </a:blip>
          <a:srcRect b="0" l="0" r="0" t="0"/>
          <a:stretch/>
        </p:blipFill>
        <p:spPr>
          <a:xfrm>
            <a:off x="5514602" y="1330254"/>
            <a:ext cx="2575198" cy="19837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p:nvPr/>
        </p:nvSpPr>
        <p:spPr>
          <a:xfrm>
            <a:off x="1559169" y="1335953"/>
            <a:ext cx="4685842" cy="286232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What can you use the conferencing tools for? What are the advantages of the individual functions for your everyday work?  </a:t>
            </a:r>
            <a:endParaRPr b="0" i="0" sz="1800" u="none" cap="none" strike="noStrike">
              <a:solidFill>
                <a:schemeClr val="lt1"/>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You have 20 minutes.</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Please, collaborate with another person.</a:t>
            </a:r>
            <a:br>
              <a:rPr b="0" i="0" lang="en-US"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Afterwards, everyone should share ideas.</a:t>
            </a:r>
            <a:endParaRPr/>
          </a:p>
        </p:txBody>
      </p:sp>
      <p:pic>
        <p:nvPicPr>
          <p:cNvPr descr="Stoppuhr" id="250" name="Google Shape;250;p19"/>
          <p:cNvPicPr preferRelativeResize="0"/>
          <p:nvPr/>
        </p:nvPicPr>
        <p:blipFill rotWithShape="1">
          <a:blip r:embed="rId3">
            <a:alphaModFix/>
          </a:blip>
          <a:srcRect b="0" l="0" r="0" t="0"/>
          <a:stretch/>
        </p:blipFill>
        <p:spPr>
          <a:xfrm>
            <a:off x="6566745" y="2103423"/>
            <a:ext cx="822960" cy="822960"/>
          </a:xfrm>
          <a:prstGeom prst="rect">
            <a:avLst/>
          </a:prstGeom>
          <a:noFill/>
          <a:ln>
            <a:noFill/>
          </a:ln>
        </p:spPr>
      </p:pic>
      <p:pic>
        <p:nvPicPr>
          <p:cNvPr descr="Bleistift" id="251" name="Google Shape;251;p19"/>
          <p:cNvPicPr preferRelativeResize="0"/>
          <p:nvPr/>
        </p:nvPicPr>
        <p:blipFill rotWithShape="1">
          <a:blip r:embed="rId4">
            <a:alphaModFix/>
          </a:blip>
          <a:srcRect b="0" l="0" r="0" t="0"/>
          <a:stretch/>
        </p:blipFill>
        <p:spPr>
          <a:xfrm>
            <a:off x="6697131" y="1298363"/>
            <a:ext cx="562187" cy="562187"/>
          </a:xfrm>
          <a:prstGeom prst="rect">
            <a:avLst/>
          </a:prstGeom>
          <a:noFill/>
          <a:ln>
            <a:noFill/>
          </a:ln>
        </p:spPr>
      </p:pic>
      <p:sp>
        <p:nvSpPr>
          <p:cNvPr id="252" name="Google Shape;252;p19"/>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Task 1</a:t>
            </a:r>
            <a:endParaRPr b="0" i="0" sz="3200" u="none" cap="none" strike="noStrike">
              <a:solidFill>
                <a:schemeClr val="lt1"/>
              </a:solidFill>
              <a:latin typeface="Arial"/>
              <a:ea typeface="Arial"/>
              <a:cs typeface="Arial"/>
              <a:sym typeface="Arial"/>
            </a:endParaRPr>
          </a:p>
        </p:txBody>
      </p:sp>
      <p:pic>
        <p:nvPicPr>
          <p:cNvPr descr="Lehrer" id="253" name="Google Shape;253;p19"/>
          <p:cNvPicPr preferRelativeResize="0"/>
          <p:nvPr/>
        </p:nvPicPr>
        <p:blipFill rotWithShape="1">
          <a:blip r:embed="rId5">
            <a:alphaModFix/>
          </a:blip>
          <a:srcRect b="0" l="0" r="0" t="0"/>
          <a:stretch/>
        </p:blipFill>
        <p:spPr>
          <a:xfrm>
            <a:off x="6566745" y="3028950"/>
            <a:ext cx="914400" cy="914400"/>
          </a:xfrm>
          <a:prstGeom prst="rect">
            <a:avLst/>
          </a:prstGeom>
          <a:noFill/>
          <a:ln>
            <a:noFill/>
          </a:ln>
        </p:spPr>
      </p:pic>
      <p:sp>
        <p:nvSpPr>
          <p:cNvPr id="254" name="Google Shape;254;p19"/>
          <p:cNvSpPr/>
          <p:nvPr/>
        </p:nvSpPr>
        <p:spPr>
          <a:xfrm>
            <a:off x="239422" y="4525489"/>
            <a:ext cx="793360" cy="152400"/>
          </a:xfrm>
          <a:prstGeom prst="mathMinus">
            <a:avLst>
              <a:gd fmla="val 23520" name="adj1"/>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Ein Bild, das Text, dunkel, Licht enthält.&#10;&#10;Automatisch generierte Beschreibung" id="255" name="Google Shape;255;p19"/>
          <p:cNvPicPr preferRelativeResize="0"/>
          <p:nvPr/>
        </p:nvPicPr>
        <p:blipFill rotWithShape="1">
          <a:blip r:embed="rId6">
            <a:alphaModFix/>
          </a:blip>
          <a:srcRect b="0" l="0" r="0" t="0"/>
          <a:stretch/>
        </p:blipFill>
        <p:spPr>
          <a:xfrm>
            <a:off x="328917" y="4082123"/>
            <a:ext cx="614370" cy="4732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0" scaled="0"/>
        </a:gradFill>
      </p:bgPr>
    </p:bg>
    <p:spTree>
      <p:nvGrpSpPr>
        <p:cNvPr id="52" name="Shape 52"/>
        <p:cNvGrpSpPr/>
        <p:nvPr/>
      </p:nvGrpSpPr>
      <p:grpSpPr>
        <a:xfrm>
          <a:off x="0" y="0"/>
          <a:ext cx="0" cy="0"/>
          <a:chOff x="0" y="0"/>
          <a:chExt cx="0" cy="0"/>
        </a:xfrm>
      </p:grpSpPr>
      <p:sp>
        <p:nvSpPr>
          <p:cNvPr id="53" name="Google Shape;53;p2"/>
          <p:cNvSpPr txBox="1"/>
          <p:nvPr>
            <p:ph type="title"/>
          </p:nvPr>
        </p:nvSpPr>
        <p:spPr>
          <a:xfrm>
            <a:off x="1560825" y="1587425"/>
            <a:ext cx="2164505" cy="42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en-US" sz="1800"/>
              <a:t>Introduction</a:t>
            </a:r>
            <a:endParaRPr sz="1800"/>
          </a:p>
        </p:txBody>
      </p:sp>
      <p:sp>
        <p:nvSpPr>
          <p:cNvPr id="54" name="Google Shape;54;p2"/>
          <p:cNvSpPr txBox="1"/>
          <p:nvPr>
            <p:ph idx="2" type="title"/>
          </p:nvPr>
        </p:nvSpPr>
        <p:spPr>
          <a:xfrm>
            <a:off x="4359599" y="1710971"/>
            <a:ext cx="3450261" cy="414665"/>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US"/>
              <a:t>about the topic </a:t>
            </a:r>
            <a:br>
              <a:rPr lang="en-US"/>
            </a:br>
            <a:r>
              <a:rPr lang="en-US">
                <a:solidFill>
                  <a:srgbClr val="FFFF00"/>
                </a:solidFill>
              </a:rPr>
              <a:t>Conferencing Tools and digital breakouts</a:t>
            </a:r>
            <a:endParaRPr/>
          </a:p>
        </p:txBody>
      </p:sp>
      <p:sp>
        <p:nvSpPr>
          <p:cNvPr id="55" name="Google Shape;55;p2"/>
          <p:cNvSpPr txBox="1"/>
          <p:nvPr>
            <p:ph idx="8" type="title"/>
          </p:nvPr>
        </p:nvSpPr>
        <p:spPr>
          <a:xfrm>
            <a:off x="717604" y="1363904"/>
            <a:ext cx="1028700" cy="554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A</a:t>
            </a:r>
            <a:endParaRPr/>
          </a:p>
        </p:txBody>
      </p:sp>
      <p:sp>
        <p:nvSpPr>
          <p:cNvPr id="56" name="Google Shape;56;p2"/>
          <p:cNvSpPr txBox="1"/>
          <p:nvPr>
            <p:ph idx="9" type="title"/>
          </p:nvPr>
        </p:nvSpPr>
        <p:spPr>
          <a:xfrm>
            <a:off x="0" y="2143222"/>
            <a:ext cx="1028700" cy="554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en-US"/>
              <a:t>B</a:t>
            </a:r>
            <a:endParaRPr/>
          </a:p>
        </p:txBody>
      </p:sp>
      <p:cxnSp>
        <p:nvCxnSpPr>
          <p:cNvPr id="57" name="Google Shape;57;p2"/>
          <p:cNvCxnSpPr/>
          <p:nvPr/>
        </p:nvCxnSpPr>
        <p:spPr>
          <a:xfrm rot="10800000">
            <a:off x="720000" y="2697622"/>
            <a:ext cx="1635900" cy="0"/>
          </a:xfrm>
          <a:prstGeom prst="straightConnector1">
            <a:avLst/>
          </a:prstGeom>
          <a:noFill/>
          <a:ln cap="flat" cmpd="sng" w="19050">
            <a:solidFill>
              <a:schemeClr val="lt1"/>
            </a:solidFill>
            <a:prstDash val="solid"/>
            <a:round/>
            <a:headEnd len="sm" w="sm" type="none"/>
            <a:tailEnd len="sm" w="sm" type="none"/>
          </a:ln>
        </p:spPr>
      </p:cxnSp>
      <p:cxnSp>
        <p:nvCxnSpPr>
          <p:cNvPr id="58" name="Google Shape;58;p2"/>
          <p:cNvCxnSpPr/>
          <p:nvPr/>
        </p:nvCxnSpPr>
        <p:spPr>
          <a:xfrm rot="10800000">
            <a:off x="720000" y="1892060"/>
            <a:ext cx="1635900" cy="0"/>
          </a:xfrm>
          <a:prstGeom prst="straightConnector1">
            <a:avLst/>
          </a:prstGeom>
          <a:noFill/>
          <a:ln cap="flat" cmpd="sng" w="19050">
            <a:solidFill>
              <a:schemeClr val="lt1"/>
            </a:solidFill>
            <a:prstDash val="solid"/>
            <a:round/>
            <a:headEnd len="sm" w="sm" type="none"/>
            <a:tailEnd len="sm" w="sm" type="none"/>
          </a:ln>
        </p:spPr>
      </p:cxnSp>
      <p:cxnSp>
        <p:nvCxnSpPr>
          <p:cNvPr id="59" name="Google Shape;59;p2"/>
          <p:cNvCxnSpPr/>
          <p:nvPr/>
        </p:nvCxnSpPr>
        <p:spPr>
          <a:xfrm>
            <a:off x="657614" y="1287444"/>
            <a:ext cx="0" cy="2662820"/>
          </a:xfrm>
          <a:prstGeom prst="straightConnector1">
            <a:avLst/>
          </a:prstGeom>
          <a:noFill/>
          <a:ln cap="flat" cmpd="sng" w="19050">
            <a:solidFill>
              <a:schemeClr val="lt1"/>
            </a:solidFill>
            <a:prstDash val="solid"/>
            <a:round/>
            <a:headEnd len="sm" w="sm" type="none"/>
            <a:tailEnd len="sm" w="sm" type="none"/>
          </a:ln>
        </p:spPr>
      </p:cxnSp>
      <p:sp>
        <p:nvSpPr>
          <p:cNvPr id="60" name="Google Shape;60;p2"/>
          <p:cNvSpPr txBox="1"/>
          <p:nvPr/>
        </p:nvSpPr>
        <p:spPr>
          <a:xfrm>
            <a:off x="1537949" y="2364694"/>
            <a:ext cx="2187378" cy="421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1400"/>
              <a:buFont typeface="Montserrat"/>
              <a:buNone/>
            </a:pPr>
            <a:r>
              <a:rPr b="1" i="0" lang="en-US" sz="1800" u="none" cap="none" strike="noStrike">
                <a:solidFill>
                  <a:schemeClr val="lt1"/>
                </a:solidFill>
                <a:latin typeface="Montserrat"/>
                <a:ea typeface="Montserrat"/>
                <a:cs typeface="Montserrat"/>
                <a:sym typeface="Montserrat"/>
              </a:rPr>
              <a:t>Training phase </a:t>
            </a:r>
            <a:endParaRPr/>
          </a:p>
        </p:txBody>
      </p:sp>
      <p:sp>
        <p:nvSpPr>
          <p:cNvPr id="61" name="Google Shape;61;p2"/>
          <p:cNvSpPr txBox="1"/>
          <p:nvPr/>
        </p:nvSpPr>
        <p:spPr>
          <a:xfrm>
            <a:off x="4373154" y="2571750"/>
            <a:ext cx="3436699" cy="41466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Montserrat"/>
              <a:buNone/>
            </a:pPr>
            <a:r>
              <a:rPr b="1" i="0" lang="en-US" sz="1400" u="none" cap="none" strike="noStrike">
                <a:solidFill>
                  <a:schemeClr val="lt1"/>
                </a:solidFill>
                <a:latin typeface="Montserrat"/>
                <a:ea typeface="Montserrat"/>
                <a:cs typeface="Montserrat"/>
                <a:sym typeface="Montserrat"/>
              </a:rPr>
              <a:t>Small group work to the topic</a:t>
            </a:r>
            <a:br>
              <a:rPr b="1" i="0" lang="en-US" sz="1400" u="none" cap="none" strike="noStrike">
                <a:solidFill>
                  <a:schemeClr val="lt1"/>
                </a:solidFill>
                <a:latin typeface="Montserrat"/>
                <a:ea typeface="Montserrat"/>
                <a:cs typeface="Montserrat"/>
                <a:sym typeface="Montserrat"/>
              </a:rPr>
            </a:br>
            <a:r>
              <a:rPr b="1" i="0" lang="en-US" sz="1400" u="none" cap="none" strike="noStrike">
                <a:solidFill>
                  <a:srgbClr val="FFFF00"/>
                </a:solidFill>
                <a:latin typeface="Montserrat"/>
                <a:ea typeface="Montserrat"/>
                <a:cs typeface="Montserrat"/>
                <a:sym typeface="Montserrat"/>
              </a:rPr>
              <a:t>Conferencing Tools and digital breakouts</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p:nvPr/>
        </p:nvSpPr>
        <p:spPr>
          <a:xfrm>
            <a:off x="1097038" y="844833"/>
            <a:ext cx="6248400" cy="230832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Get confirm with different conferencing tools! </a:t>
            </a:r>
            <a:endParaRPr/>
          </a:p>
          <a:p>
            <a:pPr indent="-285750" lvl="2"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Go and research different conferencing tools and create some accounts to test them!</a:t>
            </a:r>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You have 60 minutes. Please work on your own.</a:t>
            </a:r>
            <a:br>
              <a:rPr b="0" i="0" lang="en-US"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Afterwards, everyone should share the impressions on the basis what you all wrote down.</a:t>
            </a:r>
            <a:endParaRPr/>
          </a:p>
        </p:txBody>
      </p:sp>
      <p:pic>
        <p:nvPicPr>
          <p:cNvPr descr="Stoppuhr" id="261" name="Google Shape;261;p20"/>
          <p:cNvPicPr preferRelativeResize="0"/>
          <p:nvPr/>
        </p:nvPicPr>
        <p:blipFill rotWithShape="1">
          <a:blip r:embed="rId3">
            <a:alphaModFix/>
          </a:blip>
          <a:srcRect b="0" l="0" r="0" t="0"/>
          <a:stretch/>
        </p:blipFill>
        <p:spPr>
          <a:xfrm>
            <a:off x="7739429" y="2435265"/>
            <a:ext cx="822960" cy="822960"/>
          </a:xfrm>
          <a:prstGeom prst="rect">
            <a:avLst/>
          </a:prstGeom>
          <a:noFill/>
          <a:ln>
            <a:noFill/>
          </a:ln>
        </p:spPr>
      </p:pic>
      <p:pic>
        <p:nvPicPr>
          <p:cNvPr descr="Bleistift" id="262" name="Google Shape;262;p20"/>
          <p:cNvPicPr preferRelativeResize="0"/>
          <p:nvPr/>
        </p:nvPicPr>
        <p:blipFill rotWithShape="1">
          <a:blip r:embed="rId4">
            <a:alphaModFix/>
          </a:blip>
          <a:srcRect b="0" l="0" r="0" t="0"/>
          <a:stretch/>
        </p:blipFill>
        <p:spPr>
          <a:xfrm>
            <a:off x="7869815" y="1316558"/>
            <a:ext cx="562187" cy="562187"/>
          </a:xfrm>
          <a:prstGeom prst="rect">
            <a:avLst/>
          </a:prstGeom>
          <a:noFill/>
          <a:ln>
            <a:noFill/>
          </a:ln>
        </p:spPr>
      </p:pic>
      <p:sp>
        <p:nvSpPr>
          <p:cNvPr id="263" name="Google Shape;263;p20"/>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Task 2</a:t>
            </a:r>
            <a:endParaRPr b="0" i="0" sz="3200" u="none" cap="none" strike="noStrike">
              <a:solidFill>
                <a:schemeClr val="lt1"/>
              </a:solidFill>
              <a:latin typeface="Arial"/>
              <a:ea typeface="Arial"/>
              <a:cs typeface="Arial"/>
              <a:sym typeface="Arial"/>
            </a:endParaRPr>
          </a:p>
        </p:txBody>
      </p:sp>
      <p:pic>
        <p:nvPicPr>
          <p:cNvPr descr="Lehrer" id="264" name="Google Shape;264;p20"/>
          <p:cNvPicPr preferRelativeResize="0"/>
          <p:nvPr/>
        </p:nvPicPr>
        <p:blipFill rotWithShape="1">
          <a:blip r:embed="rId5">
            <a:alphaModFix/>
          </a:blip>
          <a:srcRect b="0" l="0" r="0" t="0"/>
          <a:stretch/>
        </p:blipFill>
        <p:spPr>
          <a:xfrm>
            <a:off x="7609043" y="3346753"/>
            <a:ext cx="914400" cy="914400"/>
          </a:xfrm>
          <a:prstGeom prst="rect">
            <a:avLst/>
          </a:prstGeom>
          <a:noFill/>
          <a:ln>
            <a:noFill/>
          </a:ln>
        </p:spPr>
      </p:pic>
      <p:sp>
        <p:nvSpPr>
          <p:cNvPr id="265" name="Google Shape;265;p20"/>
          <p:cNvSpPr/>
          <p:nvPr/>
        </p:nvSpPr>
        <p:spPr>
          <a:xfrm>
            <a:off x="239422" y="4525489"/>
            <a:ext cx="793360" cy="152400"/>
          </a:xfrm>
          <a:prstGeom prst="mathMinus">
            <a:avLst>
              <a:gd fmla="val 23520" name="adj1"/>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Ein Bild, das Text, dunkel, Licht enthält.&#10;&#10;Automatisch generierte Beschreibung" id="266" name="Google Shape;266;p20"/>
          <p:cNvPicPr preferRelativeResize="0"/>
          <p:nvPr/>
        </p:nvPicPr>
        <p:blipFill rotWithShape="1">
          <a:blip r:embed="rId6">
            <a:alphaModFix/>
          </a:blip>
          <a:srcRect b="0" l="0" r="0" t="0"/>
          <a:stretch/>
        </p:blipFill>
        <p:spPr>
          <a:xfrm>
            <a:off x="328917" y="4082123"/>
            <a:ext cx="614370" cy="4732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p:nvPr/>
        </p:nvSpPr>
        <p:spPr>
          <a:xfrm>
            <a:off x="1097038" y="844833"/>
            <a:ext cx="6248400" cy="34163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Think about different tasks for digital breakouts!</a:t>
            </a:r>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Create different tasks and discuss their benefits with your colleagues. Share them and try to create them as open as possible (your Creative Commons licenses) to guarantee easy remix, rewriting and redesigning for different target groups! </a:t>
            </a:r>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You have 60 minutes. Please work on your own.</a:t>
            </a:r>
            <a:br>
              <a:rPr b="0" i="0" lang="en-US"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Afterwards, everyone should share the impressions on the basis what you all wrote down.</a:t>
            </a:r>
            <a:endParaRPr/>
          </a:p>
        </p:txBody>
      </p:sp>
      <p:pic>
        <p:nvPicPr>
          <p:cNvPr descr="Stoppuhr" id="272" name="Google Shape;272;p21"/>
          <p:cNvPicPr preferRelativeResize="0"/>
          <p:nvPr/>
        </p:nvPicPr>
        <p:blipFill rotWithShape="1">
          <a:blip r:embed="rId3">
            <a:alphaModFix/>
          </a:blip>
          <a:srcRect b="0" l="0" r="0" t="0"/>
          <a:stretch/>
        </p:blipFill>
        <p:spPr>
          <a:xfrm>
            <a:off x="7681202" y="2944029"/>
            <a:ext cx="822960" cy="822960"/>
          </a:xfrm>
          <a:prstGeom prst="rect">
            <a:avLst/>
          </a:prstGeom>
          <a:noFill/>
          <a:ln>
            <a:noFill/>
          </a:ln>
        </p:spPr>
      </p:pic>
      <p:pic>
        <p:nvPicPr>
          <p:cNvPr descr="Bleistift" id="273" name="Google Shape;273;p21"/>
          <p:cNvPicPr preferRelativeResize="0"/>
          <p:nvPr/>
        </p:nvPicPr>
        <p:blipFill rotWithShape="1">
          <a:blip r:embed="rId4">
            <a:alphaModFix/>
          </a:blip>
          <a:srcRect b="0" l="0" r="0" t="0"/>
          <a:stretch/>
        </p:blipFill>
        <p:spPr>
          <a:xfrm>
            <a:off x="534851" y="1873078"/>
            <a:ext cx="562187" cy="562187"/>
          </a:xfrm>
          <a:prstGeom prst="rect">
            <a:avLst/>
          </a:prstGeom>
          <a:noFill/>
          <a:ln>
            <a:noFill/>
          </a:ln>
        </p:spPr>
      </p:pic>
      <p:sp>
        <p:nvSpPr>
          <p:cNvPr id="274" name="Google Shape;274;p21"/>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Task 3</a:t>
            </a:r>
            <a:endParaRPr b="0" i="0" sz="3200" u="none" cap="none" strike="noStrike">
              <a:solidFill>
                <a:schemeClr val="lt1"/>
              </a:solidFill>
              <a:latin typeface="Arial"/>
              <a:ea typeface="Arial"/>
              <a:cs typeface="Arial"/>
              <a:sym typeface="Arial"/>
            </a:endParaRPr>
          </a:p>
        </p:txBody>
      </p:sp>
      <p:pic>
        <p:nvPicPr>
          <p:cNvPr descr="Lehrer" id="275" name="Google Shape;275;p21"/>
          <p:cNvPicPr preferRelativeResize="0"/>
          <p:nvPr/>
        </p:nvPicPr>
        <p:blipFill rotWithShape="1">
          <a:blip r:embed="rId5">
            <a:alphaModFix/>
          </a:blip>
          <a:srcRect b="0" l="0" r="0" t="0"/>
          <a:stretch/>
        </p:blipFill>
        <p:spPr>
          <a:xfrm>
            <a:off x="7589762" y="3640980"/>
            <a:ext cx="914400" cy="914400"/>
          </a:xfrm>
          <a:prstGeom prst="rect">
            <a:avLst/>
          </a:prstGeom>
          <a:noFill/>
          <a:ln>
            <a:noFill/>
          </a:ln>
        </p:spPr>
      </p:pic>
      <p:sp>
        <p:nvSpPr>
          <p:cNvPr id="276" name="Google Shape;276;p21"/>
          <p:cNvSpPr/>
          <p:nvPr/>
        </p:nvSpPr>
        <p:spPr>
          <a:xfrm>
            <a:off x="239422" y="4525489"/>
            <a:ext cx="793360" cy="152400"/>
          </a:xfrm>
          <a:prstGeom prst="mathMinus">
            <a:avLst>
              <a:gd fmla="val 23520" name="adj1"/>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Ein Bild, das Text, dunkel, Licht enthält.&#10;&#10;Automatisch generierte Beschreibung" id="277" name="Google Shape;277;p21"/>
          <p:cNvPicPr preferRelativeResize="0"/>
          <p:nvPr/>
        </p:nvPicPr>
        <p:blipFill rotWithShape="1">
          <a:blip r:embed="rId6">
            <a:alphaModFix/>
          </a:blip>
          <a:srcRect b="0" l="0" r="0" t="0"/>
          <a:stretch/>
        </p:blipFill>
        <p:spPr>
          <a:xfrm>
            <a:off x="328917" y="4082123"/>
            <a:ext cx="614370" cy="473257"/>
          </a:xfrm>
          <a:prstGeom prst="rect">
            <a:avLst/>
          </a:prstGeom>
          <a:noFill/>
          <a:ln>
            <a:noFill/>
          </a:ln>
        </p:spPr>
      </p:pic>
      <p:sp>
        <p:nvSpPr>
          <p:cNvPr id="278" name="Google Shape;278;p21"/>
          <p:cNvSpPr/>
          <p:nvPr/>
        </p:nvSpPr>
        <p:spPr>
          <a:xfrm>
            <a:off x="7100821" y="751867"/>
            <a:ext cx="1926301" cy="2123658"/>
          </a:xfrm>
          <a:prstGeom prst="rect">
            <a:avLst/>
          </a:prstGeom>
          <a:solidFill>
            <a:srgbClr val="D9DEF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More Information about Creative Commons Licenses: </a:t>
            </a:r>
            <a:endParaRPr/>
          </a:p>
          <a:p>
            <a:pPr indent="0" lvl="0" marL="0" marR="0" rtl="0" algn="l">
              <a:lnSpc>
                <a:spcPct val="100000"/>
              </a:lnSpc>
              <a:spcBef>
                <a:spcPts val="0"/>
              </a:spcBef>
              <a:spcAft>
                <a:spcPts val="0"/>
              </a:spcAft>
              <a:buNone/>
            </a:pPr>
            <a:r>
              <a:t/>
            </a:r>
            <a:endParaRPr b="1" i="0" sz="1200" u="sng" cap="none" strike="noStrike">
              <a:solidFill>
                <a:schemeClr val="lt1"/>
              </a:solidFill>
              <a:latin typeface="Arial"/>
              <a:ea typeface="Arial"/>
              <a:cs typeface="Arial"/>
              <a:sym typeface="Arial"/>
              <a:hlinkClick r:id="rId7">
                <a:extLst>
                  <a:ext uri="{A12FA001-AC4F-418D-AE19-62706E023703}">
                    <ahyp:hlinkClr val="tx"/>
                  </a:ext>
                </a:extLst>
              </a:hlinkClick>
            </a:endParaRPr>
          </a:p>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Link: </a:t>
            </a:r>
            <a:endParaRPr b="1" i="0" sz="1200" u="sng" cap="none" strike="noStrike">
              <a:solidFill>
                <a:schemeClr val="lt1"/>
              </a:solidFill>
              <a:latin typeface="Arial"/>
              <a:ea typeface="Arial"/>
              <a:cs typeface="Arial"/>
              <a:sym typeface="Arial"/>
              <a:hlinkClick r:id="rId8">
                <a:extLst>
                  <a:ext uri="{A12FA001-AC4F-418D-AE19-62706E023703}">
                    <ahyp:hlinkClr val="tx"/>
                  </a:ext>
                </a:extLst>
              </a:hlinkClick>
            </a:endParaRPr>
          </a:p>
          <a:p>
            <a:pPr indent="0" lvl="0" marL="0" marR="0" rtl="0" algn="l">
              <a:lnSpc>
                <a:spcPct val="100000"/>
              </a:lnSpc>
              <a:spcBef>
                <a:spcPts val="0"/>
              </a:spcBef>
              <a:spcAft>
                <a:spcPts val="0"/>
              </a:spcAft>
              <a:buNone/>
            </a:pPr>
            <a:r>
              <a:t/>
            </a:r>
            <a:endParaRPr b="0" i="0" sz="1200" u="sng" cap="none" strike="noStrike">
              <a:solidFill>
                <a:srgbClr val="000000"/>
              </a:solidFill>
              <a:latin typeface="Arial"/>
              <a:ea typeface="Arial"/>
              <a:cs typeface="Arial"/>
              <a:sym typeface="Arial"/>
              <a:hlinkClick r:id="rId9">
                <a:extLst>
                  <a:ext uri="{A12FA001-AC4F-418D-AE19-62706E023703}">
                    <ahyp:hlinkClr val="tx"/>
                  </a:ext>
                </a:extLst>
              </a:hlinkClick>
            </a:endParaRPr>
          </a:p>
          <a:p>
            <a:pPr indent="0" lvl="0" marL="0" marR="0" rtl="0" algn="l">
              <a:lnSpc>
                <a:spcPct val="100000"/>
              </a:lnSpc>
              <a:spcBef>
                <a:spcPts val="0"/>
              </a:spcBef>
              <a:spcAft>
                <a:spcPts val="0"/>
              </a:spcAft>
              <a:buNone/>
            </a:pPr>
            <a:r>
              <a:rPr b="0" i="0" lang="en-US" sz="1200" u="sng" cap="none" strike="noStrike">
                <a:solidFill>
                  <a:srgbClr val="000000"/>
                </a:solidFill>
                <a:latin typeface="Arial"/>
                <a:ea typeface="Arial"/>
                <a:cs typeface="Arial"/>
                <a:sym typeface="Arial"/>
                <a:hlinkClick r:id="rId10">
                  <a:extLst>
                    <a:ext uri="{A12FA001-AC4F-418D-AE19-62706E023703}">
                      <ahyp:hlinkClr val="tx"/>
                    </a:ext>
                  </a:extLst>
                </a:hlinkClick>
              </a:rPr>
              <a:t>About The Licenses - Creative Commons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sng" cap="none" strike="noStrike">
                <a:solidFill>
                  <a:srgbClr val="000000"/>
                </a:solidFill>
                <a:latin typeface="Arial"/>
                <a:ea typeface="Arial"/>
                <a:cs typeface="Arial"/>
                <a:sym typeface="Arial"/>
                <a:hlinkClick r:id="rId11">
                  <a:extLst>
                    <a:ext uri="{A12FA001-AC4F-418D-AE19-62706E023703}">
                      <ahyp:hlinkClr val="tx"/>
                    </a:ext>
                  </a:extLst>
                </a:hlinkClick>
              </a:rPr>
              <a:t>https://creativecommons.org/licenses/?lang=en</a:t>
            </a:r>
            <a:r>
              <a:rPr b="0" i="0" lang="en-US" sz="1200" u="none" cap="none" strike="noStrike">
                <a:solidFill>
                  <a:srgbClr val="000000"/>
                </a:solidFill>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2"/>
          <p:cNvSpPr txBox="1"/>
          <p:nvPr/>
        </p:nvSpPr>
        <p:spPr>
          <a:xfrm>
            <a:off x="215537" y="1155107"/>
            <a:ext cx="8712925" cy="28332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Montserrat"/>
              <a:buNone/>
            </a:pPr>
            <a:r>
              <a:rPr b="1" i="0" lang="en-US" sz="6000" u="none" cap="none" strike="noStrike">
                <a:solidFill>
                  <a:schemeClr val="lt1"/>
                </a:solidFill>
                <a:latin typeface="Montserrat"/>
                <a:ea typeface="Montserrat"/>
                <a:cs typeface="Montserrat"/>
                <a:sym typeface="Montserrat"/>
              </a:rPr>
              <a:t>Congratulation!</a:t>
            </a:r>
            <a:endParaRPr/>
          </a:p>
          <a:p>
            <a:pPr indent="0" lvl="0" marL="0" marR="0" rtl="0" algn="just">
              <a:lnSpc>
                <a:spcPct val="100000"/>
              </a:lnSpc>
              <a:spcBef>
                <a:spcPts val="0"/>
              </a:spcBef>
              <a:spcAft>
                <a:spcPts val="0"/>
              </a:spcAft>
              <a:buClr>
                <a:schemeClr val="lt1"/>
              </a:buClr>
              <a:buSzPts val="4800"/>
              <a:buFont typeface="Montserrat"/>
              <a:buNone/>
            </a:pPr>
            <a:r>
              <a:t/>
            </a:r>
            <a:endParaRPr b="1" i="0" sz="32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lt1"/>
              </a:buClr>
              <a:buSzPts val="4800"/>
              <a:buFont typeface="Montserrat"/>
              <a:buNone/>
            </a:pPr>
            <a:r>
              <a:rPr b="1" i="0" lang="en-US" sz="3200" u="none" cap="none" strike="noStrike">
                <a:solidFill>
                  <a:schemeClr val="lt1"/>
                </a:solidFill>
                <a:latin typeface="Montserrat"/>
                <a:ea typeface="Montserrat"/>
                <a:cs typeface="Montserrat"/>
                <a:sym typeface="Montserrat"/>
              </a:rPr>
              <a:t>You mastered module B on Conferencing Tools and digital breakouts!</a:t>
            </a:r>
            <a:endParaRPr/>
          </a:p>
          <a:p>
            <a:pPr indent="0" lvl="0" marL="0" marR="0" rtl="0" algn="l">
              <a:lnSpc>
                <a:spcPct val="100000"/>
              </a:lnSpc>
              <a:spcBef>
                <a:spcPts val="0"/>
              </a:spcBef>
              <a:spcAft>
                <a:spcPts val="0"/>
              </a:spcAft>
              <a:buClr>
                <a:schemeClr val="lt1"/>
              </a:buClr>
              <a:buSzPts val="4800"/>
              <a:buFont typeface="Montserrat"/>
              <a:buNone/>
            </a:pPr>
            <a:r>
              <a:t/>
            </a:r>
            <a:endParaRPr b="1" i="0" sz="60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3"/>
          <p:cNvPicPr preferRelativeResize="0"/>
          <p:nvPr/>
        </p:nvPicPr>
        <p:blipFill rotWithShape="1">
          <a:blip r:embed="rId3">
            <a:alphaModFix/>
          </a:blip>
          <a:srcRect b="0" l="0" r="0" t="0"/>
          <a:stretch/>
        </p:blipFill>
        <p:spPr>
          <a:xfrm>
            <a:off x="2344057" y="535202"/>
            <a:ext cx="4455886" cy="1020958"/>
          </a:xfrm>
          <a:prstGeom prst="rect">
            <a:avLst/>
          </a:prstGeom>
          <a:noFill/>
          <a:ln>
            <a:noFill/>
          </a:ln>
        </p:spPr>
      </p:pic>
      <p:pic>
        <p:nvPicPr>
          <p:cNvPr descr="Graphical user interface, application&#10;&#10;Description automatically generated" id="289" name="Google Shape;289;p23"/>
          <p:cNvPicPr preferRelativeResize="0"/>
          <p:nvPr/>
        </p:nvPicPr>
        <p:blipFill rotWithShape="1">
          <a:blip r:embed="rId4">
            <a:alphaModFix/>
          </a:blip>
          <a:srcRect b="0" l="0" r="0" t="0"/>
          <a:stretch/>
        </p:blipFill>
        <p:spPr>
          <a:xfrm>
            <a:off x="1545773" y="2571750"/>
            <a:ext cx="6052456" cy="1620140"/>
          </a:xfrm>
          <a:prstGeom prst="rect">
            <a:avLst/>
          </a:prstGeom>
          <a:noFill/>
          <a:ln>
            <a:noFill/>
          </a:ln>
        </p:spPr>
      </p:pic>
      <p:pic>
        <p:nvPicPr>
          <p:cNvPr id="290" name="Google Shape;290;p23"/>
          <p:cNvPicPr preferRelativeResize="0"/>
          <p:nvPr/>
        </p:nvPicPr>
        <p:blipFill rotWithShape="1">
          <a:blip r:embed="rId5">
            <a:alphaModFix/>
          </a:blip>
          <a:srcRect b="0" l="0" r="0" t="0"/>
          <a:stretch/>
        </p:blipFill>
        <p:spPr>
          <a:xfrm>
            <a:off x="3167803" y="3594778"/>
            <a:ext cx="1496985" cy="5971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2698631" scaled="0"/>
        </a:gradFill>
      </p:bgPr>
    </p:bg>
    <p:spTree>
      <p:nvGrpSpPr>
        <p:cNvPr id="65" name="Shape 65"/>
        <p:cNvGrpSpPr/>
        <p:nvPr/>
      </p:nvGrpSpPr>
      <p:grpSpPr>
        <a:xfrm>
          <a:off x="0" y="0"/>
          <a:ext cx="0" cy="0"/>
          <a:chOff x="0" y="0"/>
          <a:chExt cx="0" cy="0"/>
        </a:xfrm>
      </p:grpSpPr>
      <p:sp>
        <p:nvSpPr>
          <p:cNvPr id="66" name="Google Shape;66;p3"/>
          <p:cNvSpPr txBox="1"/>
          <p:nvPr>
            <p:ph type="ctrTitle"/>
          </p:nvPr>
        </p:nvSpPr>
        <p:spPr>
          <a:xfrm>
            <a:off x="674793" y="2709399"/>
            <a:ext cx="7794413"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US">
                <a:solidFill>
                  <a:schemeClr val="lt1"/>
                </a:solidFill>
              </a:rPr>
              <a:t>A:</a:t>
            </a:r>
            <a:br>
              <a:rPr lang="en-US">
                <a:solidFill>
                  <a:srgbClr val="FFFF00"/>
                </a:solidFill>
              </a:rPr>
            </a:br>
            <a:r>
              <a:rPr lang="en-US">
                <a:solidFill>
                  <a:schemeClr val="lt1"/>
                </a:solidFill>
              </a:rPr>
              <a:t>Introduction to the topic </a:t>
            </a:r>
            <a:r>
              <a:rPr lang="en-US">
                <a:solidFill>
                  <a:srgbClr val="FFFF00"/>
                </a:solidFill>
              </a:rPr>
              <a:t>Conferencing Tools and digital breakouts  </a:t>
            </a:r>
            <a:br>
              <a:rPr lang="en-US">
                <a:solidFill>
                  <a:srgbClr val="FFFF00"/>
                </a:solidFill>
              </a:rPr>
            </a:br>
            <a:endParaRPr b="1">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type="ctrTitle"/>
          </p:nvPr>
        </p:nvSpPr>
        <p:spPr>
          <a:xfrm>
            <a:off x="709834" y="1879908"/>
            <a:ext cx="8201932"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US">
                <a:solidFill>
                  <a:schemeClr val="lt1"/>
                </a:solidFill>
              </a:rPr>
              <a:t>A1:</a:t>
            </a:r>
            <a:br>
              <a:rPr lang="en-US">
                <a:solidFill>
                  <a:schemeClr val="lt1"/>
                </a:solidFill>
              </a:rPr>
            </a:br>
            <a:r>
              <a:rPr lang="en-US">
                <a:solidFill>
                  <a:schemeClr val="lt1"/>
                </a:solidFill>
              </a:rPr>
              <a:t>What is</a:t>
            </a:r>
            <a:br>
              <a:rPr lang="en-US">
                <a:solidFill>
                  <a:schemeClr val="lt1"/>
                </a:solidFill>
              </a:rPr>
            </a:br>
            <a:r>
              <a:rPr lang="en-US">
                <a:solidFill>
                  <a:srgbClr val="FFFF00"/>
                </a:solidFill>
              </a:rPr>
              <a:t>Conferencing Tools and digital breakouts </a:t>
            </a:r>
            <a:r>
              <a:rPr lang="en-US">
                <a:solidFill>
                  <a:schemeClr val="dk2"/>
                </a:solidFill>
              </a:rPr>
              <a:t>?</a:t>
            </a:r>
            <a:endParaRPr b="1">
              <a:solidFill>
                <a:schemeClr val="dk2"/>
              </a:solidFill>
            </a:endParaRPr>
          </a:p>
        </p:txBody>
      </p:sp>
      <p:sp>
        <p:nvSpPr>
          <p:cNvPr id="72" name="Google Shape;72;p4"/>
          <p:cNvSpPr/>
          <p:nvPr/>
        </p:nvSpPr>
        <p:spPr>
          <a:xfrm>
            <a:off x="4261209" y="4384372"/>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2698631" scaled="0"/>
        </a:gradFill>
      </p:bgPr>
    </p:bg>
    <p:spTree>
      <p:nvGrpSpPr>
        <p:cNvPr id="78" name="Shape 78"/>
        <p:cNvGrpSpPr/>
        <p:nvPr/>
      </p:nvGrpSpPr>
      <p:grpSpPr>
        <a:xfrm>
          <a:off x="0" y="0"/>
          <a:ext cx="0" cy="0"/>
          <a:chOff x="0" y="0"/>
          <a:chExt cx="0" cy="0"/>
        </a:xfrm>
      </p:grpSpPr>
      <p:sp>
        <p:nvSpPr>
          <p:cNvPr id="79" name="Google Shape;79;p5"/>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What is</a:t>
            </a:r>
            <a:r>
              <a:rPr b="1" lang="en-US">
                <a:solidFill>
                  <a:srgbClr val="FFFF00"/>
                </a:solidFill>
              </a:rPr>
              <a:t> a conferencing tool</a:t>
            </a:r>
            <a:r>
              <a:rPr b="1" lang="en-US"/>
              <a:t>?</a:t>
            </a:r>
            <a:endParaRPr b="1"/>
          </a:p>
          <a:p>
            <a:pPr indent="-342900" lvl="0" marL="457200" rtl="0" algn="l">
              <a:lnSpc>
                <a:spcPct val="100000"/>
              </a:lnSpc>
              <a:spcBef>
                <a:spcPts val="0"/>
              </a:spcBef>
              <a:spcAft>
                <a:spcPts val="0"/>
              </a:spcAft>
              <a:buSzPts val="2800"/>
              <a:buNone/>
            </a:pPr>
            <a:r>
              <a:rPr lang="en-US"/>
              <a:t> </a:t>
            </a:r>
            <a:endParaRPr/>
          </a:p>
          <a:p>
            <a:pPr indent="-342900" lvl="0" marL="457200" rtl="0" algn="just">
              <a:lnSpc>
                <a:spcPct val="100000"/>
              </a:lnSpc>
              <a:spcBef>
                <a:spcPts val="0"/>
              </a:spcBef>
              <a:spcAft>
                <a:spcPts val="0"/>
              </a:spcAft>
              <a:buSzPts val="2800"/>
              <a:buNone/>
            </a:pPr>
            <a:r>
              <a:rPr lang="en-US">
                <a:solidFill>
                  <a:srgbClr val="FFFF00"/>
                </a:solidFill>
              </a:rPr>
              <a:t>A conferencing tool is a software application or service used for real-time communication and collaboration between </a:t>
            </a:r>
            <a:r>
              <a:rPr b="1" lang="en-US">
                <a:solidFill>
                  <a:srgbClr val="FFFF00"/>
                </a:solidFill>
              </a:rPr>
              <a:t>individuals or groups</a:t>
            </a:r>
            <a:r>
              <a:rPr lang="en-US">
                <a:solidFill>
                  <a:srgbClr val="FFFF00"/>
                </a:solidFill>
              </a:rPr>
              <a:t>, typically through </a:t>
            </a:r>
            <a:r>
              <a:rPr b="1" lang="en-US">
                <a:solidFill>
                  <a:srgbClr val="FFFF00"/>
                </a:solidFill>
              </a:rPr>
              <a:t>audio and video conferencing</a:t>
            </a:r>
            <a:r>
              <a:rPr lang="en-US">
                <a:solidFill>
                  <a:srgbClr val="FFFF00"/>
                </a:solidFill>
              </a:rPr>
              <a:t>, </a:t>
            </a:r>
            <a:r>
              <a:rPr b="1" lang="en-US">
                <a:solidFill>
                  <a:srgbClr val="FFFF00"/>
                </a:solidFill>
              </a:rPr>
              <a:t>screen sharing</a:t>
            </a:r>
            <a:r>
              <a:rPr lang="en-US">
                <a:solidFill>
                  <a:srgbClr val="FFFF00"/>
                </a:solidFill>
              </a:rPr>
              <a:t>, and </a:t>
            </a:r>
            <a:r>
              <a:rPr b="1" lang="en-US">
                <a:solidFill>
                  <a:srgbClr val="FFFF00"/>
                </a:solidFill>
              </a:rPr>
              <a:t>instant messaging</a:t>
            </a:r>
            <a:r>
              <a:rPr lang="en-US">
                <a:solidFill>
                  <a:srgbClr val="FFFF00"/>
                </a:solidFill>
              </a:rPr>
              <a:t>. </a:t>
            </a:r>
            <a:endParaRPr/>
          </a:p>
          <a:p>
            <a:pPr indent="-342900" lvl="0" marL="457200" rtl="0" algn="just">
              <a:lnSpc>
                <a:spcPct val="100000"/>
              </a:lnSpc>
              <a:spcBef>
                <a:spcPts val="0"/>
              </a:spcBef>
              <a:spcAft>
                <a:spcPts val="0"/>
              </a:spcAft>
              <a:buSzPts val="2800"/>
              <a:buNone/>
            </a:pPr>
            <a:r>
              <a:rPr lang="en-US">
                <a:solidFill>
                  <a:srgbClr val="FFFF00"/>
                </a:solidFill>
              </a:rPr>
              <a:t>It is commonly used for remote meetings, online presentations, and remote teamwork. </a:t>
            </a:r>
            <a:endParaRPr/>
          </a:p>
          <a:p>
            <a:pPr indent="-342900" lvl="0" marL="457200" rtl="0" algn="just">
              <a:lnSpc>
                <a:spcPct val="100000"/>
              </a:lnSpc>
              <a:spcBef>
                <a:spcPts val="0"/>
              </a:spcBef>
              <a:spcAft>
                <a:spcPts val="0"/>
              </a:spcAft>
              <a:buSzPts val="2800"/>
              <a:buNone/>
            </a:pPr>
            <a:r>
              <a:rPr lang="en-US">
                <a:solidFill>
                  <a:srgbClr val="FFFF00"/>
                </a:solidFill>
              </a:rPr>
              <a:t>Some very populare examples of conferencing tools are:  </a:t>
            </a:r>
            <a:endParaRPr/>
          </a:p>
          <a:p>
            <a:pPr indent="-342900" lvl="0" marL="457200" rtl="0" algn="just">
              <a:lnSpc>
                <a:spcPct val="100000"/>
              </a:lnSpc>
              <a:spcBef>
                <a:spcPts val="0"/>
              </a:spcBef>
              <a:spcAft>
                <a:spcPts val="0"/>
              </a:spcAft>
              <a:buSzPts val="2800"/>
              <a:buNone/>
            </a:pPr>
            <a:r>
              <a:rPr lang="en-US">
                <a:solidFill>
                  <a:srgbClr val="FFFF00"/>
                </a:solidFill>
              </a:rPr>
              <a:t>	Zoom, Microsoft Teams, Google Meet, or Skype </a:t>
            </a:r>
            <a:endParaRPr/>
          </a:p>
          <a:p>
            <a:pPr indent="-342900" lvl="0" marL="457200" rtl="0" algn="l">
              <a:lnSpc>
                <a:spcPct val="100000"/>
              </a:lnSpc>
              <a:spcBef>
                <a:spcPts val="0"/>
              </a:spcBef>
              <a:spcAft>
                <a:spcPts val="0"/>
              </a:spcAft>
              <a:buSzPts val="2800"/>
              <a:buNone/>
            </a:pPr>
            <a:r>
              <a:t/>
            </a:r>
            <a:endParaRPr/>
          </a:p>
          <a:p>
            <a:pPr indent="-342900" lvl="0" marL="457200" rtl="0" algn="just">
              <a:lnSpc>
                <a:spcPct val="100000"/>
              </a:lnSpc>
              <a:spcBef>
                <a:spcPts val="0"/>
              </a:spcBef>
              <a:spcAft>
                <a:spcPts val="0"/>
              </a:spcAft>
              <a:buSzPts val="2800"/>
              <a:buNone/>
            </a:pPr>
            <a:r>
              <a:rPr lang="en-US" sz="1200" cap="small">
                <a:solidFill>
                  <a:srgbClr val="FFFF00"/>
                </a:solidFill>
              </a:rPr>
              <a:t>Cf. Billy Krakower, B. / Blumengarten, J. </a:t>
            </a:r>
            <a:r>
              <a:rPr lang="en-US" sz="1200">
                <a:solidFill>
                  <a:srgbClr val="FFFF00"/>
                </a:solidFill>
              </a:rPr>
              <a:t>(2020): Connecting Your Students with the Virtual World. Tools and Projects to Make Collaboration Come Alive. New York, Routledge.</a:t>
            </a:r>
            <a:endParaRPr sz="1200">
              <a:solidFill>
                <a:srgbClr val="FFFF00"/>
              </a:solidFill>
            </a:endParaRPr>
          </a:p>
        </p:txBody>
      </p:sp>
      <p:cxnSp>
        <p:nvCxnSpPr>
          <p:cNvPr id="80" name="Google Shape;80;p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81" name="Google Shape;81;p5"/>
          <p:cNvSpPr/>
          <p:nvPr/>
        </p:nvSpPr>
        <p:spPr>
          <a:xfrm>
            <a:off x="4261209" y="4384372"/>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What are </a:t>
            </a:r>
            <a:r>
              <a:rPr b="1" lang="en-US">
                <a:solidFill>
                  <a:srgbClr val="FFFF00"/>
                </a:solidFill>
              </a:rPr>
              <a:t>digital breakouts</a:t>
            </a:r>
            <a:r>
              <a:rPr b="1" lang="en-US"/>
              <a:t>? – Part I</a:t>
            </a:r>
            <a:endParaRPr b="1"/>
          </a:p>
          <a:p>
            <a:pPr indent="-342900" lvl="0" marL="457200" rtl="0" algn="l">
              <a:lnSpc>
                <a:spcPct val="100000"/>
              </a:lnSpc>
              <a:spcBef>
                <a:spcPts val="0"/>
              </a:spcBef>
              <a:spcAft>
                <a:spcPts val="0"/>
              </a:spcAft>
              <a:buSzPts val="2800"/>
              <a:buNone/>
            </a:pPr>
            <a:r>
              <a:rPr lang="en-US"/>
              <a:t> </a:t>
            </a:r>
            <a:endParaRPr/>
          </a:p>
          <a:p>
            <a:pPr indent="-342900" lvl="0" marL="457200" rtl="0" algn="just">
              <a:lnSpc>
                <a:spcPct val="100000"/>
              </a:lnSpc>
              <a:spcBef>
                <a:spcPts val="0"/>
              </a:spcBef>
              <a:spcAft>
                <a:spcPts val="0"/>
              </a:spcAft>
              <a:buSzPts val="2800"/>
              <a:buNone/>
            </a:pPr>
            <a:r>
              <a:rPr lang="en-US">
                <a:solidFill>
                  <a:srgbClr val="FFFF00"/>
                </a:solidFill>
              </a:rPr>
              <a:t>Digital breakouts are a type of educational game or activity that is conducted online and usually used in a </a:t>
            </a:r>
            <a:r>
              <a:rPr b="1" lang="en-US">
                <a:solidFill>
                  <a:srgbClr val="FFFF00"/>
                </a:solidFill>
              </a:rPr>
              <a:t>remote, blended or hybrid learning environment</a:t>
            </a:r>
            <a:r>
              <a:rPr lang="en-US">
                <a:solidFill>
                  <a:srgbClr val="FFFF00"/>
                </a:solidFill>
              </a:rPr>
              <a:t>. </a:t>
            </a:r>
            <a:endParaRPr/>
          </a:p>
          <a:p>
            <a:pPr indent="-342900" lvl="0" marL="457200" rtl="0" algn="just">
              <a:lnSpc>
                <a:spcPct val="100000"/>
              </a:lnSpc>
              <a:spcBef>
                <a:spcPts val="0"/>
              </a:spcBef>
              <a:spcAft>
                <a:spcPts val="0"/>
              </a:spcAft>
              <a:buSzPts val="2800"/>
              <a:buNone/>
            </a:pPr>
            <a:r>
              <a:rPr lang="en-US">
                <a:solidFill>
                  <a:srgbClr val="FFFF00"/>
                </a:solidFill>
              </a:rPr>
              <a:t>It typically </a:t>
            </a:r>
            <a:r>
              <a:rPr b="1" lang="en-US">
                <a:solidFill>
                  <a:srgbClr val="FFFF00"/>
                </a:solidFill>
              </a:rPr>
              <a:t>involves a group</a:t>
            </a:r>
            <a:r>
              <a:rPr lang="en-US">
                <a:solidFill>
                  <a:srgbClr val="FFFF00"/>
                </a:solidFill>
              </a:rPr>
              <a:t> of students working together </a:t>
            </a:r>
            <a:r>
              <a:rPr b="1" lang="en-US">
                <a:solidFill>
                  <a:srgbClr val="FFFF00"/>
                </a:solidFill>
              </a:rPr>
              <a:t>to solve </a:t>
            </a:r>
            <a:r>
              <a:rPr lang="en-US">
                <a:solidFill>
                  <a:srgbClr val="FFFF00"/>
                </a:solidFill>
              </a:rPr>
              <a:t>problems, tasks or series of challenges or puzzles, with each challenge leading to the next one. </a:t>
            </a:r>
            <a:endParaRPr/>
          </a:p>
          <a:p>
            <a:pPr indent="-342900" lvl="0" marL="457200" rtl="0" algn="just">
              <a:lnSpc>
                <a:spcPct val="100000"/>
              </a:lnSpc>
              <a:spcBef>
                <a:spcPts val="0"/>
              </a:spcBef>
              <a:spcAft>
                <a:spcPts val="0"/>
              </a:spcAft>
              <a:buSzPts val="2800"/>
              <a:buNone/>
            </a:pPr>
            <a:r>
              <a:rPr lang="en-US">
                <a:solidFill>
                  <a:srgbClr val="FFFF00"/>
                </a:solidFill>
              </a:rPr>
              <a:t>The purpose of digital breakouts is to </a:t>
            </a:r>
            <a:r>
              <a:rPr b="1" lang="en-US">
                <a:solidFill>
                  <a:srgbClr val="FFFF00"/>
                </a:solidFill>
              </a:rPr>
              <a:t>engage students </a:t>
            </a:r>
            <a:r>
              <a:rPr lang="en-US">
                <a:solidFill>
                  <a:srgbClr val="FFFF00"/>
                </a:solidFill>
              </a:rPr>
              <a:t>in an </a:t>
            </a:r>
            <a:r>
              <a:rPr b="1" lang="en-US">
                <a:solidFill>
                  <a:srgbClr val="FFFF00"/>
                </a:solidFill>
              </a:rPr>
              <a:t>interactive and collaborative learning experience. </a:t>
            </a:r>
            <a:endParaRPr/>
          </a:p>
          <a:p>
            <a:pPr indent="-342900" lvl="0" marL="457200" rtl="0" algn="just">
              <a:lnSpc>
                <a:spcPct val="100000"/>
              </a:lnSpc>
              <a:spcBef>
                <a:spcPts val="0"/>
              </a:spcBef>
              <a:spcAft>
                <a:spcPts val="0"/>
              </a:spcAft>
              <a:buSzPts val="2800"/>
              <a:buNone/>
            </a:pPr>
            <a:r>
              <a:rPr lang="en-US">
                <a:solidFill>
                  <a:srgbClr val="FFFF00"/>
                </a:solidFill>
              </a:rPr>
              <a:t>Here you can apply to </a:t>
            </a:r>
            <a:r>
              <a:rPr b="1" lang="en-US">
                <a:solidFill>
                  <a:srgbClr val="FFFF00"/>
                </a:solidFill>
              </a:rPr>
              <a:t>critical thinking, problem-solving</a:t>
            </a:r>
            <a:r>
              <a:rPr lang="en-US">
                <a:solidFill>
                  <a:srgbClr val="FFFF00"/>
                </a:solidFill>
              </a:rPr>
              <a:t>, and </a:t>
            </a:r>
            <a:r>
              <a:rPr b="1" lang="en-US">
                <a:solidFill>
                  <a:srgbClr val="FFFF00"/>
                </a:solidFill>
              </a:rPr>
              <a:t>teamwork skills.</a:t>
            </a:r>
            <a:endParaRPr/>
          </a:p>
          <a:p>
            <a:pPr indent="-342900" lvl="0" marL="457200" rtl="0" algn="just">
              <a:lnSpc>
                <a:spcPct val="100000"/>
              </a:lnSpc>
              <a:spcBef>
                <a:spcPts val="0"/>
              </a:spcBef>
              <a:spcAft>
                <a:spcPts val="0"/>
              </a:spcAft>
              <a:buSzPts val="2800"/>
              <a:buNone/>
            </a:pPr>
            <a:r>
              <a:t/>
            </a:r>
            <a:endParaRPr>
              <a:solidFill>
                <a:srgbClr val="FFFF00"/>
              </a:solidFill>
            </a:endParaRPr>
          </a:p>
          <a:p>
            <a:pPr indent="-342900" lvl="0" marL="457200" rtl="0" algn="just">
              <a:lnSpc>
                <a:spcPct val="100000"/>
              </a:lnSpc>
              <a:spcBef>
                <a:spcPts val="0"/>
              </a:spcBef>
              <a:spcAft>
                <a:spcPts val="0"/>
              </a:spcAft>
              <a:buSzPts val="2800"/>
              <a:buNone/>
            </a:pPr>
            <a:r>
              <a:t/>
            </a:r>
            <a:endParaRPr/>
          </a:p>
          <a:p>
            <a:pPr indent="-342900" lvl="0" marL="457200" rtl="0" algn="just">
              <a:lnSpc>
                <a:spcPct val="100000"/>
              </a:lnSpc>
              <a:spcBef>
                <a:spcPts val="0"/>
              </a:spcBef>
              <a:spcAft>
                <a:spcPts val="0"/>
              </a:spcAft>
              <a:buSzPts val="2800"/>
              <a:buNone/>
            </a:pPr>
            <a:r>
              <a:rPr lang="en-US" sz="1200" cap="small">
                <a:solidFill>
                  <a:srgbClr val="FFFF00"/>
                </a:solidFill>
              </a:rPr>
              <a:t>Cf. Billy Krakower, B. / Blumengarten, J. </a:t>
            </a:r>
            <a:r>
              <a:rPr lang="en-US" sz="1200">
                <a:solidFill>
                  <a:srgbClr val="FFFF00"/>
                </a:solidFill>
              </a:rPr>
              <a:t>(2020): Connecting Your Students with the Virtual World. Tools and Projects to Make Collaboration Come Alive. New York, Routledge.</a:t>
            </a:r>
            <a:endParaRPr sz="1200">
              <a:solidFill>
                <a:srgbClr val="FFFF00"/>
              </a:solidFill>
            </a:endParaRPr>
          </a:p>
        </p:txBody>
      </p:sp>
      <p:cxnSp>
        <p:nvCxnSpPr>
          <p:cNvPr id="89" name="Google Shape;89;p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90" name="Google Shape;90;p6"/>
          <p:cNvSpPr/>
          <p:nvPr/>
        </p:nvSpPr>
        <p:spPr>
          <a:xfrm>
            <a:off x="4261209" y="4384372"/>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What are </a:t>
            </a:r>
            <a:r>
              <a:rPr b="1" lang="en-US">
                <a:solidFill>
                  <a:srgbClr val="FFFF00"/>
                </a:solidFill>
              </a:rPr>
              <a:t>digital breakouts</a:t>
            </a:r>
            <a:r>
              <a:rPr b="1" lang="en-US"/>
              <a:t>? –Part II</a:t>
            </a:r>
            <a:endParaRPr b="1"/>
          </a:p>
          <a:p>
            <a:pPr indent="-342900" lvl="0" marL="457200" rtl="0" algn="l">
              <a:lnSpc>
                <a:spcPct val="100000"/>
              </a:lnSpc>
              <a:spcBef>
                <a:spcPts val="0"/>
              </a:spcBef>
              <a:spcAft>
                <a:spcPts val="0"/>
              </a:spcAft>
              <a:buSzPts val="2800"/>
              <a:buNone/>
            </a:pPr>
            <a:r>
              <a:rPr lang="en-US"/>
              <a:t> </a:t>
            </a:r>
            <a:endParaRPr/>
          </a:p>
          <a:p>
            <a:pPr indent="-342900" lvl="0" marL="457200" rtl="0" algn="just">
              <a:lnSpc>
                <a:spcPct val="100000"/>
              </a:lnSpc>
              <a:spcBef>
                <a:spcPts val="0"/>
              </a:spcBef>
              <a:spcAft>
                <a:spcPts val="0"/>
              </a:spcAft>
              <a:buSzPts val="2800"/>
              <a:buNone/>
            </a:pPr>
            <a:r>
              <a:rPr lang="en-US">
                <a:solidFill>
                  <a:srgbClr val="FFFF00"/>
                </a:solidFill>
              </a:rPr>
              <a:t>A breakout is a particularly motivating and teaching method that focuses in particular on promoting social and communicative skills.</a:t>
            </a:r>
            <a:endParaRPr/>
          </a:p>
          <a:p>
            <a:pPr indent="-342900" lvl="0" marL="457200" rtl="0" algn="just">
              <a:lnSpc>
                <a:spcPct val="100000"/>
              </a:lnSpc>
              <a:spcBef>
                <a:spcPts val="0"/>
              </a:spcBef>
              <a:spcAft>
                <a:spcPts val="0"/>
              </a:spcAft>
              <a:buSzPts val="2800"/>
              <a:buNone/>
            </a:pPr>
            <a:r>
              <a:t/>
            </a:r>
            <a:endParaRPr>
              <a:solidFill>
                <a:srgbClr val="FFFF00"/>
              </a:solidFill>
            </a:endParaRPr>
          </a:p>
          <a:p>
            <a:pPr indent="-342900" lvl="0" marL="457200" rtl="0" algn="just">
              <a:lnSpc>
                <a:spcPct val="100000"/>
              </a:lnSpc>
              <a:spcBef>
                <a:spcPts val="0"/>
              </a:spcBef>
              <a:spcAft>
                <a:spcPts val="0"/>
              </a:spcAft>
              <a:buSzPts val="2800"/>
              <a:buNone/>
            </a:pPr>
            <a:r>
              <a:rPr lang="en-US">
                <a:solidFill>
                  <a:srgbClr val="FFFF00"/>
                </a:solidFill>
              </a:rPr>
              <a:t>The participants / learners have to solve </a:t>
            </a:r>
            <a:r>
              <a:rPr b="1" lang="en-US">
                <a:solidFill>
                  <a:srgbClr val="FFFF00"/>
                </a:solidFill>
              </a:rPr>
              <a:t>various puzzles, crack codes</a:t>
            </a:r>
            <a:r>
              <a:rPr lang="en-US">
                <a:solidFill>
                  <a:srgbClr val="FFFF00"/>
                </a:solidFill>
              </a:rPr>
              <a:t> and </a:t>
            </a:r>
            <a:r>
              <a:rPr b="1" lang="en-US">
                <a:solidFill>
                  <a:srgbClr val="FFFF00"/>
                </a:solidFill>
              </a:rPr>
              <a:t>solve other tasks </a:t>
            </a:r>
            <a:r>
              <a:rPr lang="en-US">
                <a:solidFill>
                  <a:srgbClr val="FFFF00"/>
                </a:solidFill>
              </a:rPr>
              <a:t>within a certain time in a team in order to open (digital) locks.</a:t>
            </a:r>
            <a:endParaRPr/>
          </a:p>
          <a:p>
            <a:pPr indent="-342900" lvl="0" marL="457200" rtl="0" algn="just">
              <a:lnSpc>
                <a:spcPct val="100000"/>
              </a:lnSpc>
              <a:spcBef>
                <a:spcPts val="0"/>
              </a:spcBef>
              <a:spcAft>
                <a:spcPts val="0"/>
              </a:spcAft>
              <a:buSzPts val="2800"/>
              <a:buNone/>
            </a:pPr>
            <a:r>
              <a:rPr lang="en-US">
                <a:solidFill>
                  <a:srgbClr val="FFFF00"/>
                </a:solidFill>
              </a:rPr>
              <a:t>.</a:t>
            </a:r>
            <a:endParaRPr/>
          </a:p>
          <a:p>
            <a:pPr indent="-342900" lvl="0" marL="457200" rtl="0" algn="just">
              <a:lnSpc>
                <a:spcPct val="100000"/>
              </a:lnSpc>
              <a:spcBef>
                <a:spcPts val="0"/>
              </a:spcBef>
              <a:spcAft>
                <a:spcPts val="0"/>
              </a:spcAft>
              <a:buSzPts val="2800"/>
              <a:buNone/>
            </a:pPr>
            <a:r>
              <a:rPr lang="en-US">
                <a:solidFill>
                  <a:srgbClr val="FFFF00"/>
                </a:solidFill>
              </a:rPr>
              <a:t>The </a:t>
            </a:r>
            <a:r>
              <a:rPr b="1" lang="en-US">
                <a:solidFill>
                  <a:srgbClr val="FFFF00"/>
                </a:solidFill>
              </a:rPr>
              <a:t>puzzles</a:t>
            </a:r>
            <a:r>
              <a:rPr lang="en-US">
                <a:solidFill>
                  <a:srgbClr val="FFFF00"/>
                </a:solidFill>
              </a:rPr>
              <a:t> and </a:t>
            </a:r>
            <a:r>
              <a:rPr b="1" lang="en-US">
                <a:solidFill>
                  <a:srgbClr val="FFFF00"/>
                </a:solidFill>
              </a:rPr>
              <a:t>tasks</a:t>
            </a:r>
            <a:r>
              <a:rPr lang="en-US">
                <a:solidFill>
                  <a:srgbClr val="FFFF00"/>
                </a:solidFill>
              </a:rPr>
              <a:t> used can be created and used both – </a:t>
            </a:r>
            <a:r>
              <a:rPr b="1" lang="en-US">
                <a:solidFill>
                  <a:srgbClr val="FFFF00"/>
                </a:solidFill>
              </a:rPr>
              <a:t>digitally</a:t>
            </a:r>
            <a:r>
              <a:rPr lang="en-US">
                <a:solidFill>
                  <a:srgbClr val="FFFF00"/>
                </a:solidFill>
              </a:rPr>
              <a:t> and </a:t>
            </a:r>
            <a:r>
              <a:rPr b="1" lang="en-US">
                <a:solidFill>
                  <a:srgbClr val="FFFF00"/>
                </a:solidFill>
              </a:rPr>
              <a:t>analogue.</a:t>
            </a:r>
            <a:endParaRPr/>
          </a:p>
          <a:p>
            <a:pPr indent="-342900" lvl="0" marL="457200" rtl="0" algn="just">
              <a:lnSpc>
                <a:spcPct val="100000"/>
              </a:lnSpc>
              <a:spcBef>
                <a:spcPts val="0"/>
              </a:spcBef>
              <a:spcAft>
                <a:spcPts val="0"/>
              </a:spcAft>
              <a:buSzPts val="2800"/>
              <a:buNone/>
            </a:pPr>
            <a:r>
              <a:t/>
            </a:r>
            <a:endParaRPr>
              <a:solidFill>
                <a:srgbClr val="FFFF00"/>
              </a:solidFill>
            </a:endParaRPr>
          </a:p>
          <a:p>
            <a:pPr indent="-342900" lvl="0" marL="457200" rtl="0" algn="just">
              <a:lnSpc>
                <a:spcPct val="100000"/>
              </a:lnSpc>
              <a:spcBef>
                <a:spcPts val="0"/>
              </a:spcBef>
              <a:spcAft>
                <a:spcPts val="0"/>
              </a:spcAft>
              <a:buSzPts val="2800"/>
              <a:buNone/>
            </a:pPr>
            <a:r>
              <a:t/>
            </a:r>
            <a:endParaRPr/>
          </a:p>
          <a:p>
            <a:pPr indent="-342900" lvl="0" marL="457200" rtl="0" algn="just">
              <a:lnSpc>
                <a:spcPct val="100000"/>
              </a:lnSpc>
              <a:spcBef>
                <a:spcPts val="0"/>
              </a:spcBef>
              <a:spcAft>
                <a:spcPts val="0"/>
              </a:spcAft>
              <a:buSzPts val="2800"/>
              <a:buNone/>
            </a:pPr>
            <a:r>
              <a:rPr lang="en-US" sz="1200" cap="small">
                <a:solidFill>
                  <a:srgbClr val="FFFF00"/>
                </a:solidFill>
              </a:rPr>
              <a:t>Cf. Billy Krakower, B. / Blumengarten, J. </a:t>
            </a:r>
            <a:r>
              <a:rPr lang="en-US" sz="1200">
                <a:solidFill>
                  <a:srgbClr val="FFFF00"/>
                </a:solidFill>
              </a:rPr>
              <a:t>(2020): Connecting Your Students with the Virtual World. Tools and Projects to Make Collaboration Come Alive. New York, Routledge.</a:t>
            </a:r>
            <a:endParaRPr sz="1200">
              <a:solidFill>
                <a:srgbClr val="FFFF00"/>
              </a:solidFill>
            </a:endParaRPr>
          </a:p>
        </p:txBody>
      </p:sp>
      <p:cxnSp>
        <p:nvCxnSpPr>
          <p:cNvPr id="98" name="Google Shape;98;p7"/>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99" name="Google Shape;99;p7"/>
          <p:cNvSpPr/>
          <p:nvPr/>
        </p:nvSpPr>
        <p:spPr>
          <a:xfrm>
            <a:off x="4261209" y="4384372"/>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type="ctrTitle"/>
          </p:nvPr>
        </p:nvSpPr>
        <p:spPr>
          <a:xfrm>
            <a:off x="719999" y="1683965"/>
            <a:ext cx="6670152"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US">
                <a:solidFill>
                  <a:schemeClr val="lt1"/>
                </a:solidFill>
              </a:rPr>
              <a:t>A2:</a:t>
            </a:r>
            <a:br>
              <a:rPr lang="en-US">
                <a:solidFill>
                  <a:srgbClr val="FFFF00"/>
                </a:solidFill>
              </a:rPr>
            </a:br>
            <a:r>
              <a:rPr lang="en-US">
                <a:solidFill>
                  <a:schemeClr val="lt1"/>
                </a:solidFill>
              </a:rPr>
              <a:t>Genereal functions and applications of  </a:t>
            </a:r>
            <a:r>
              <a:rPr lang="en-US">
                <a:solidFill>
                  <a:srgbClr val="FFFF00"/>
                </a:solidFill>
              </a:rPr>
              <a:t>Conferencing Tools!</a:t>
            </a:r>
            <a:endParaRPr b="1">
              <a:solidFill>
                <a:srgbClr val="FFFF00"/>
              </a:solidFill>
            </a:endParaRPr>
          </a:p>
        </p:txBody>
      </p:sp>
      <p:sp>
        <p:nvSpPr>
          <p:cNvPr id="107" name="Google Shape;107;p8"/>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en-US"/>
              <a:t>General functions of </a:t>
            </a:r>
            <a:r>
              <a:rPr b="1" lang="en-US">
                <a:solidFill>
                  <a:srgbClr val="FFFF00"/>
                </a:solidFill>
              </a:rPr>
              <a:t>Conferencing Tools</a:t>
            </a:r>
            <a:endParaRPr b="1"/>
          </a:p>
          <a:p>
            <a:pPr indent="-342900" lvl="0" marL="457200" rtl="0" algn="l">
              <a:lnSpc>
                <a:spcPct val="100000"/>
              </a:lnSpc>
              <a:spcBef>
                <a:spcPts val="0"/>
              </a:spcBef>
              <a:spcAft>
                <a:spcPts val="0"/>
              </a:spcAft>
              <a:buSzPts val="2800"/>
              <a:buNone/>
            </a:pPr>
            <a:r>
              <a:rPr lang="en-US" sz="1500"/>
              <a:t> </a:t>
            </a:r>
            <a:endParaRPr sz="1500"/>
          </a:p>
          <a:p>
            <a:pPr indent="0" lvl="0" marL="114300" rtl="0" algn="l">
              <a:lnSpc>
                <a:spcPct val="100000"/>
              </a:lnSpc>
              <a:spcBef>
                <a:spcPts val="0"/>
              </a:spcBef>
              <a:spcAft>
                <a:spcPts val="0"/>
              </a:spcAft>
              <a:buSzPts val="2800"/>
              <a:buNone/>
            </a:pPr>
            <a:r>
              <a:rPr lang="en-US" sz="1200">
                <a:solidFill>
                  <a:srgbClr val="FFFF00"/>
                </a:solidFill>
              </a:rPr>
              <a:t>Conferencing tools are designed to facilitate remote communication and collaboration among individuals or groups. Some common functions of these tools include:</a:t>
            </a:r>
            <a:endParaRPr/>
          </a:p>
          <a:p>
            <a:pPr indent="0" lvl="0" marL="114300" rtl="0" algn="l">
              <a:lnSpc>
                <a:spcPct val="100000"/>
              </a:lnSpc>
              <a:spcBef>
                <a:spcPts val="0"/>
              </a:spcBef>
              <a:spcAft>
                <a:spcPts val="0"/>
              </a:spcAft>
              <a:buSzPts val="2800"/>
              <a:buNone/>
            </a:pPr>
            <a:r>
              <a:t/>
            </a:r>
            <a:endParaRPr sz="1200">
              <a:solidFill>
                <a:srgbClr val="FFFF00"/>
              </a:solidFill>
            </a:endParaRPr>
          </a:p>
          <a:p>
            <a:pPr indent="0" lvl="0" marL="114300" rtl="0" algn="l">
              <a:lnSpc>
                <a:spcPct val="100000"/>
              </a:lnSpc>
              <a:spcBef>
                <a:spcPts val="0"/>
              </a:spcBef>
              <a:spcAft>
                <a:spcPts val="0"/>
              </a:spcAft>
              <a:buSzPts val="2800"/>
              <a:buNone/>
            </a:pPr>
            <a:r>
              <a:t/>
            </a:r>
            <a:endParaRPr sz="1200">
              <a:solidFill>
                <a:srgbClr val="FFFF00"/>
              </a:solidFill>
            </a:endParaRPr>
          </a:p>
        </p:txBody>
      </p:sp>
      <p:cxnSp>
        <p:nvCxnSpPr>
          <p:cNvPr id="115" name="Google Shape;115;p9"/>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16" name="Google Shape;116;p9"/>
          <p:cNvSpPr/>
          <p:nvPr/>
        </p:nvSpPr>
        <p:spPr>
          <a:xfrm>
            <a:off x="4545728" y="4397705"/>
            <a:ext cx="164091" cy="165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9"/>
          <p:cNvSpPr/>
          <p:nvPr/>
        </p:nvSpPr>
        <p:spPr>
          <a:xfrm>
            <a:off x="4258198"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9"/>
          <p:cNvSpPr/>
          <p:nvPr/>
        </p:nvSpPr>
        <p:spPr>
          <a:xfrm>
            <a:off x="4905249" y="4434455"/>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 name="Google Shape;119;p9"/>
          <p:cNvGrpSpPr/>
          <p:nvPr/>
        </p:nvGrpSpPr>
        <p:grpSpPr>
          <a:xfrm>
            <a:off x="327396" y="1867216"/>
            <a:ext cx="8525943" cy="2431365"/>
            <a:chOff x="3580" y="1077041"/>
            <a:chExt cx="8525943" cy="2431365"/>
          </a:xfrm>
        </p:grpSpPr>
        <p:sp>
          <p:nvSpPr>
            <p:cNvPr id="120" name="Google Shape;120;p9"/>
            <p:cNvSpPr/>
            <p:nvPr/>
          </p:nvSpPr>
          <p:spPr>
            <a:xfrm>
              <a:off x="7186396" y="2232201"/>
              <a:ext cx="175190" cy="760736"/>
            </a:xfrm>
            <a:custGeom>
              <a:rect b="b" l="l" r="r" t="t"/>
              <a:pathLst>
                <a:path extrusionOk="0" h="120000" w="120000">
                  <a:moveTo>
                    <a:pt x="0" y="0"/>
                  </a:moveTo>
                  <a:lnTo>
                    <a:pt x="0" y="120000"/>
                  </a:lnTo>
                  <a:lnTo>
                    <a:pt x="120000" y="120000"/>
                  </a:lnTo>
                </a:path>
              </a:pathLst>
            </a:custGeom>
            <a:noFill/>
            <a:ln cap="flat" cmpd="sng" w="25400">
              <a:solidFill>
                <a:schemeClr val="accent4"/>
              </a:solidFill>
              <a:prstDash val="solid"/>
              <a:round/>
              <a:headEnd len="sm" w="sm" type="none"/>
              <a:tailEnd len="sm" w="sm" type="none"/>
            </a:ln>
          </p:spPr>
        </p:sp>
        <p:sp>
          <p:nvSpPr>
            <p:cNvPr id="121" name="Google Shape;121;p9"/>
            <p:cNvSpPr/>
            <p:nvPr/>
          </p:nvSpPr>
          <p:spPr>
            <a:xfrm>
              <a:off x="4120560" y="1402965"/>
              <a:ext cx="3533010" cy="245266"/>
            </a:xfrm>
            <a:custGeom>
              <a:rect b="b" l="l" r="r" t="t"/>
              <a:pathLst>
                <a:path extrusionOk="0" h="120000" w="120000">
                  <a:moveTo>
                    <a:pt x="0" y="0"/>
                  </a:moveTo>
                  <a:lnTo>
                    <a:pt x="0" y="60000"/>
                  </a:lnTo>
                  <a:lnTo>
                    <a:pt x="120000" y="60000"/>
                  </a:lnTo>
                  <a:lnTo>
                    <a:pt x="120000" y="120000"/>
                  </a:lnTo>
                </a:path>
              </a:pathLst>
            </a:custGeom>
            <a:noFill/>
            <a:ln cap="flat" cmpd="sng" w="25400">
              <a:solidFill>
                <a:schemeClr val="accent3"/>
              </a:solidFill>
              <a:prstDash val="solid"/>
              <a:round/>
              <a:headEnd len="sm" w="sm" type="none"/>
              <a:tailEnd len="sm" w="sm" type="none"/>
            </a:ln>
          </p:spPr>
        </p:sp>
        <p:sp>
          <p:nvSpPr>
            <p:cNvPr id="122" name="Google Shape;122;p9"/>
            <p:cNvSpPr/>
            <p:nvPr/>
          </p:nvSpPr>
          <p:spPr>
            <a:xfrm>
              <a:off x="5773191" y="2232201"/>
              <a:ext cx="175190" cy="760736"/>
            </a:xfrm>
            <a:custGeom>
              <a:rect b="b" l="l" r="r" t="t"/>
              <a:pathLst>
                <a:path extrusionOk="0" h="120000" w="120000">
                  <a:moveTo>
                    <a:pt x="0" y="0"/>
                  </a:moveTo>
                  <a:lnTo>
                    <a:pt x="0" y="120000"/>
                  </a:lnTo>
                  <a:lnTo>
                    <a:pt x="120000" y="120000"/>
                  </a:lnTo>
                </a:path>
              </a:pathLst>
            </a:custGeom>
            <a:noFill/>
            <a:ln cap="flat" cmpd="sng" w="25400">
              <a:solidFill>
                <a:schemeClr val="accent4"/>
              </a:solidFill>
              <a:prstDash val="solid"/>
              <a:round/>
              <a:headEnd len="sm" w="sm" type="none"/>
              <a:tailEnd len="sm" w="sm" type="none"/>
            </a:ln>
          </p:spPr>
        </p:sp>
        <p:sp>
          <p:nvSpPr>
            <p:cNvPr id="123" name="Google Shape;123;p9"/>
            <p:cNvSpPr/>
            <p:nvPr/>
          </p:nvSpPr>
          <p:spPr>
            <a:xfrm>
              <a:off x="4120560" y="1402965"/>
              <a:ext cx="2119806" cy="245266"/>
            </a:xfrm>
            <a:custGeom>
              <a:rect b="b" l="l" r="r" t="t"/>
              <a:pathLst>
                <a:path extrusionOk="0" h="120000" w="120000">
                  <a:moveTo>
                    <a:pt x="0" y="0"/>
                  </a:moveTo>
                  <a:lnTo>
                    <a:pt x="0" y="60000"/>
                  </a:lnTo>
                  <a:lnTo>
                    <a:pt x="120000" y="60000"/>
                  </a:lnTo>
                  <a:lnTo>
                    <a:pt x="120000" y="120000"/>
                  </a:lnTo>
                </a:path>
              </a:pathLst>
            </a:custGeom>
            <a:noFill/>
            <a:ln cap="flat" cmpd="sng" w="25400">
              <a:solidFill>
                <a:schemeClr val="accent3"/>
              </a:solidFill>
              <a:prstDash val="solid"/>
              <a:round/>
              <a:headEnd len="sm" w="sm" type="none"/>
              <a:tailEnd len="sm" w="sm" type="none"/>
            </a:ln>
          </p:spPr>
        </p:sp>
        <p:sp>
          <p:nvSpPr>
            <p:cNvPr id="124" name="Google Shape;124;p9"/>
            <p:cNvSpPr/>
            <p:nvPr/>
          </p:nvSpPr>
          <p:spPr>
            <a:xfrm>
              <a:off x="4359987" y="2232201"/>
              <a:ext cx="175190" cy="760736"/>
            </a:xfrm>
            <a:custGeom>
              <a:rect b="b" l="l" r="r" t="t"/>
              <a:pathLst>
                <a:path extrusionOk="0" h="120000" w="120000">
                  <a:moveTo>
                    <a:pt x="0" y="0"/>
                  </a:moveTo>
                  <a:lnTo>
                    <a:pt x="0" y="120000"/>
                  </a:lnTo>
                  <a:lnTo>
                    <a:pt x="120000" y="120000"/>
                  </a:lnTo>
                </a:path>
              </a:pathLst>
            </a:custGeom>
            <a:noFill/>
            <a:ln cap="flat" cmpd="sng" w="25400">
              <a:solidFill>
                <a:schemeClr val="accent4"/>
              </a:solidFill>
              <a:prstDash val="solid"/>
              <a:round/>
              <a:headEnd len="sm" w="sm" type="none"/>
              <a:tailEnd len="sm" w="sm" type="none"/>
            </a:ln>
          </p:spPr>
        </p:sp>
        <p:sp>
          <p:nvSpPr>
            <p:cNvPr id="125" name="Google Shape;125;p9"/>
            <p:cNvSpPr/>
            <p:nvPr/>
          </p:nvSpPr>
          <p:spPr>
            <a:xfrm>
              <a:off x="4120560" y="1402965"/>
              <a:ext cx="706602" cy="245266"/>
            </a:xfrm>
            <a:custGeom>
              <a:rect b="b" l="l" r="r" t="t"/>
              <a:pathLst>
                <a:path extrusionOk="0" h="120000" w="120000">
                  <a:moveTo>
                    <a:pt x="0" y="0"/>
                  </a:moveTo>
                  <a:lnTo>
                    <a:pt x="0" y="60000"/>
                  </a:lnTo>
                  <a:lnTo>
                    <a:pt x="120000" y="60000"/>
                  </a:lnTo>
                  <a:lnTo>
                    <a:pt x="120000" y="120000"/>
                  </a:lnTo>
                </a:path>
              </a:pathLst>
            </a:custGeom>
            <a:noFill/>
            <a:ln cap="flat" cmpd="sng" w="25400">
              <a:solidFill>
                <a:schemeClr val="accent3"/>
              </a:solidFill>
              <a:prstDash val="solid"/>
              <a:round/>
              <a:headEnd len="sm" w="sm" type="none"/>
              <a:tailEnd len="sm" w="sm" type="none"/>
            </a:ln>
          </p:spPr>
        </p:sp>
        <p:sp>
          <p:nvSpPr>
            <p:cNvPr id="126" name="Google Shape;126;p9"/>
            <p:cNvSpPr/>
            <p:nvPr/>
          </p:nvSpPr>
          <p:spPr>
            <a:xfrm>
              <a:off x="2946783" y="2232201"/>
              <a:ext cx="175190" cy="760736"/>
            </a:xfrm>
            <a:custGeom>
              <a:rect b="b" l="l" r="r" t="t"/>
              <a:pathLst>
                <a:path extrusionOk="0" h="120000" w="120000">
                  <a:moveTo>
                    <a:pt x="0" y="0"/>
                  </a:moveTo>
                  <a:lnTo>
                    <a:pt x="0" y="120000"/>
                  </a:lnTo>
                  <a:lnTo>
                    <a:pt x="120000" y="120000"/>
                  </a:lnTo>
                </a:path>
              </a:pathLst>
            </a:custGeom>
            <a:noFill/>
            <a:ln cap="flat" cmpd="sng" w="25400">
              <a:solidFill>
                <a:schemeClr val="accent4"/>
              </a:solidFill>
              <a:prstDash val="solid"/>
              <a:round/>
              <a:headEnd len="sm" w="sm" type="none"/>
              <a:tailEnd len="sm" w="sm" type="none"/>
            </a:ln>
          </p:spPr>
        </p:sp>
        <p:sp>
          <p:nvSpPr>
            <p:cNvPr id="127" name="Google Shape;127;p9"/>
            <p:cNvSpPr/>
            <p:nvPr/>
          </p:nvSpPr>
          <p:spPr>
            <a:xfrm>
              <a:off x="3413958" y="1402965"/>
              <a:ext cx="706602" cy="245266"/>
            </a:xfrm>
            <a:custGeom>
              <a:rect b="b" l="l" r="r" t="t"/>
              <a:pathLst>
                <a:path extrusionOk="0" h="120000" w="120000">
                  <a:moveTo>
                    <a:pt x="120000" y="0"/>
                  </a:moveTo>
                  <a:lnTo>
                    <a:pt x="120000" y="60000"/>
                  </a:lnTo>
                  <a:lnTo>
                    <a:pt x="0" y="60000"/>
                  </a:lnTo>
                  <a:lnTo>
                    <a:pt x="0" y="120000"/>
                  </a:lnTo>
                </a:path>
              </a:pathLst>
            </a:custGeom>
            <a:noFill/>
            <a:ln cap="flat" cmpd="sng" w="25400">
              <a:solidFill>
                <a:schemeClr val="accent3"/>
              </a:solidFill>
              <a:prstDash val="solid"/>
              <a:round/>
              <a:headEnd len="sm" w="sm" type="none"/>
              <a:tailEnd len="sm" w="sm" type="none"/>
            </a:ln>
          </p:spPr>
        </p:sp>
        <p:sp>
          <p:nvSpPr>
            <p:cNvPr id="128" name="Google Shape;128;p9"/>
            <p:cNvSpPr/>
            <p:nvPr/>
          </p:nvSpPr>
          <p:spPr>
            <a:xfrm>
              <a:off x="1533578" y="2232201"/>
              <a:ext cx="175190" cy="760736"/>
            </a:xfrm>
            <a:custGeom>
              <a:rect b="b" l="l" r="r" t="t"/>
              <a:pathLst>
                <a:path extrusionOk="0" h="120000" w="120000">
                  <a:moveTo>
                    <a:pt x="0" y="0"/>
                  </a:moveTo>
                  <a:lnTo>
                    <a:pt x="0" y="120000"/>
                  </a:lnTo>
                  <a:lnTo>
                    <a:pt x="120000" y="120000"/>
                  </a:lnTo>
                </a:path>
              </a:pathLst>
            </a:custGeom>
            <a:noFill/>
            <a:ln cap="flat" cmpd="sng" w="25400">
              <a:solidFill>
                <a:schemeClr val="accent4"/>
              </a:solidFill>
              <a:prstDash val="solid"/>
              <a:round/>
              <a:headEnd len="sm" w="sm" type="none"/>
              <a:tailEnd len="sm" w="sm" type="none"/>
            </a:ln>
          </p:spPr>
        </p:sp>
        <p:sp>
          <p:nvSpPr>
            <p:cNvPr id="129" name="Google Shape;129;p9"/>
            <p:cNvSpPr/>
            <p:nvPr/>
          </p:nvSpPr>
          <p:spPr>
            <a:xfrm>
              <a:off x="2000753" y="1402965"/>
              <a:ext cx="2119806" cy="245266"/>
            </a:xfrm>
            <a:custGeom>
              <a:rect b="b" l="l" r="r" t="t"/>
              <a:pathLst>
                <a:path extrusionOk="0" h="120000" w="120000">
                  <a:moveTo>
                    <a:pt x="120000" y="0"/>
                  </a:moveTo>
                  <a:lnTo>
                    <a:pt x="120000" y="60000"/>
                  </a:lnTo>
                  <a:lnTo>
                    <a:pt x="0" y="60000"/>
                  </a:lnTo>
                  <a:lnTo>
                    <a:pt x="0" y="120000"/>
                  </a:lnTo>
                </a:path>
              </a:pathLst>
            </a:custGeom>
            <a:noFill/>
            <a:ln cap="flat" cmpd="sng" w="25400">
              <a:solidFill>
                <a:schemeClr val="accent3"/>
              </a:solidFill>
              <a:prstDash val="solid"/>
              <a:round/>
              <a:headEnd len="sm" w="sm" type="none"/>
              <a:tailEnd len="sm" w="sm" type="none"/>
            </a:ln>
          </p:spPr>
        </p:sp>
        <p:sp>
          <p:nvSpPr>
            <p:cNvPr id="130" name="Google Shape;130;p9"/>
            <p:cNvSpPr/>
            <p:nvPr/>
          </p:nvSpPr>
          <p:spPr>
            <a:xfrm>
              <a:off x="120374" y="2232201"/>
              <a:ext cx="175190" cy="760736"/>
            </a:xfrm>
            <a:custGeom>
              <a:rect b="b" l="l" r="r" t="t"/>
              <a:pathLst>
                <a:path extrusionOk="0" h="120000" w="120000">
                  <a:moveTo>
                    <a:pt x="0" y="0"/>
                  </a:moveTo>
                  <a:lnTo>
                    <a:pt x="0" y="120000"/>
                  </a:lnTo>
                  <a:lnTo>
                    <a:pt x="120000" y="120000"/>
                  </a:lnTo>
                </a:path>
              </a:pathLst>
            </a:custGeom>
            <a:noFill/>
            <a:ln cap="flat" cmpd="sng" w="25400">
              <a:solidFill>
                <a:schemeClr val="accent4"/>
              </a:solidFill>
              <a:prstDash val="solid"/>
              <a:round/>
              <a:headEnd len="sm" w="sm" type="none"/>
              <a:tailEnd len="sm" w="sm" type="none"/>
            </a:ln>
          </p:spPr>
        </p:sp>
        <p:sp>
          <p:nvSpPr>
            <p:cNvPr id="131" name="Google Shape;131;p9"/>
            <p:cNvSpPr/>
            <p:nvPr/>
          </p:nvSpPr>
          <p:spPr>
            <a:xfrm>
              <a:off x="587549" y="1402965"/>
              <a:ext cx="3533010" cy="245266"/>
            </a:xfrm>
            <a:custGeom>
              <a:rect b="b" l="l" r="r" t="t"/>
              <a:pathLst>
                <a:path extrusionOk="0" h="120000" w="120000">
                  <a:moveTo>
                    <a:pt x="120000" y="0"/>
                  </a:moveTo>
                  <a:lnTo>
                    <a:pt x="120000" y="60000"/>
                  </a:lnTo>
                  <a:lnTo>
                    <a:pt x="0" y="60000"/>
                  </a:lnTo>
                  <a:lnTo>
                    <a:pt x="0" y="120000"/>
                  </a:lnTo>
                </a:path>
              </a:pathLst>
            </a:custGeom>
            <a:noFill/>
            <a:ln cap="flat" cmpd="sng" w="25400">
              <a:solidFill>
                <a:schemeClr val="accent3"/>
              </a:solidFill>
              <a:prstDash val="solid"/>
              <a:round/>
              <a:headEnd len="sm" w="sm" type="none"/>
              <a:tailEnd len="sm" w="sm" type="none"/>
            </a:ln>
          </p:spPr>
        </p:sp>
        <p:sp>
          <p:nvSpPr>
            <p:cNvPr id="132" name="Google Shape;132;p9"/>
            <p:cNvSpPr/>
            <p:nvPr/>
          </p:nvSpPr>
          <p:spPr>
            <a:xfrm>
              <a:off x="2175535" y="1077041"/>
              <a:ext cx="3890049" cy="32592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txBox="1"/>
            <p:nvPr/>
          </p:nvSpPr>
          <p:spPr>
            <a:xfrm>
              <a:off x="2175535" y="1077041"/>
              <a:ext cx="3890049" cy="325924"/>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General functions of </a:t>
              </a:r>
              <a:r>
                <a:rPr b="1" i="0" lang="en-US" sz="1600" u="none" cap="none" strike="noStrike">
                  <a:solidFill>
                    <a:srgbClr val="FFFF00"/>
                  </a:solidFill>
                  <a:latin typeface="Montserrat"/>
                  <a:ea typeface="Montserrat"/>
                  <a:cs typeface="Montserrat"/>
                  <a:sym typeface="Montserrat"/>
                </a:rPr>
                <a:t>Conferencing Tools</a:t>
              </a:r>
              <a:endParaRPr b="1" i="0" sz="1600" u="none" cap="none" strike="noStrike">
                <a:solidFill>
                  <a:srgbClr val="FFFF00"/>
                </a:solidFill>
                <a:latin typeface="Montserrat"/>
                <a:ea typeface="Montserrat"/>
                <a:cs typeface="Montserrat"/>
                <a:sym typeface="Montserrat"/>
              </a:endParaRPr>
            </a:p>
          </p:txBody>
        </p:sp>
        <p:sp>
          <p:nvSpPr>
            <p:cNvPr id="134" name="Google Shape;134;p9"/>
            <p:cNvSpPr/>
            <p:nvPr/>
          </p:nvSpPr>
          <p:spPr>
            <a:xfrm>
              <a:off x="3580" y="1648232"/>
              <a:ext cx="1167937" cy="583968"/>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
            <p:cNvSpPr txBox="1"/>
            <p:nvPr/>
          </p:nvSpPr>
          <p:spPr>
            <a:xfrm>
              <a:off x="3580" y="1648232"/>
              <a:ext cx="1167937" cy="58396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Video Conferencing</a:t>
              </a:r>
              <a:endParaRPr b="0" i="0" sz="1000" u="none" cap="none" strike="noStrike">
                <a:solidFill>
                  <a:schemeClr val="lt1"/>
                </a:solidFill>
                <a:latin typeface="Arial"/>
                <a:ea typeface="Arial"/>
                <a:cs typeface="Arial"/>
                <a:sym typeface="Arial"/>
              </a:endParaRPr>
            </a:p>
          </p:txBody>
        </p:sp>
        <p:sp>
          <p:nvSpPr>
            <p:cNvPr id="136" name="Google Shape;136;p9"/>
            <p:cNvSpPr/>
            <p:nvPr/>
          </p:nvSpPr>
          <p:spPr>
            <a:xfrm>
              <a:off x="295565" y="2477468"/>
              <a:ext cx="1167937" cy="1030938"/>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
            <p:cNvSpPr txBox="1"/>
            <p:nvPr/>
          </p:nvSpPr>
          <p:spPr>
            <a:xfrm>
              <a:off x="295565" y="2477468"/>
              <a:ext cx="1167937" cy="103093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allows users to have face-to-face virtual meetings</a:t>
              </a:r>
              <a:endParaRPr b="0" i="0" sz="1000" u="none" cap="none" strike="noStrike">
                <a:solidFill>
                  <a:schemeClr val="lt1"/>
                </a:solidFill>
                <a:latin typeface="Arial"/>
                <a:ea typeface="Arial"/>
                <a:cs typeface="Arial"/>
                <a:sym typeface="Arial"/>
              </a:endParaRPr>
            </a:p>
          </p:txBody>
        </p:sp>
        <p:sp>
          <p:nvSpPr>
            <p:cNvPr id="138" name="Google Shape;138;p9"/>
            <p:cNvSpPr/>
            <p:nvPr/>
          </p:nvSpPr>
          <p:spPr>
            <a:xfrm>
              <a:off x="1416785" y="1648232"/>
              <a:ext cx="1167937" cy="583968"/>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txBox="1"/>
            <p:nvPr/>
          </p:nvSpPr>
          <p:spPr>
            <a:xfrm>
              <a:off x="1416785" y="1648232"/>
              <a:ext cx="1167937" cy="58396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Audio Conferencing</a:t>
              </a:r>
              <a:endParaRPr b="0" i="0" sz="1000" u="none" cap="none" strike="noStrike">
                <a:solidFill>
                  <a:schemeClr val="lt1"/>
                </a:solidFill>
                <a:latin typeface="Arial"/>
                <a:ea typeface="Arial"/>
                <a:cs typeface="Arial"/>
                <a:sym typeface="Arial"/>
              </a:endParaRPr>
            </a:p>
          </p:txBody>
        </p:sp>
        <p:sp>
          <p:nvSpPr>
            <p:cNvPr id="140" name="Google Shape;140;p9"/>
            <p:cNvSpPr/>
            <p:nvPr/>
          </p:nvSpPr>
          <p:spPr>
            <a:xfrm>
              <a:off x="1708769" y="2477468"/>
              <a:ext cx="1167937" cy="1030938"/>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txBox="1"/>
            <p:nvPr/>
          </p:nvSpPr>
          <p:spPr>
            <a:xfrm>
              <a:off x="1708769" y="2477468"/>
              <a:ext cx="1167937" cy="103093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enables users to communicate through voice calls.</a:t>
              </a:r>
              <a:endParaRPr b="0" i="0" sz="1000" u="none" cap="none" strike="noStrike">
                <a:solidFill>
                  <a:schemeClr val="lt1"/>
                </a:solidFill>
                <a:latin typeface="Arial"/>
                <a:ea typeface="Arial"/>
                <a:cs typeface="Arial"/>
                <a:sym typeface="Arial"/>
              </a:endParaRPr>
            </a:p>
          </p:txBody>
        </p:sp>
        <p:sp>
          <p:nvSpPr>
            <p:cNvPr id="142" name="Google Shape;142;p9"/>
            <p:cNvSpPr/>
            <p:nvPr/>
          </p:nvSpPr>
          <p:spPr>
            <a:xfrm>
              <a:off x="2829989" y="1648232"/>
              <a:ext cx="1167937" cy="583968"/>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txBox="1"/>
            <p:nvPr/>
          </p:nvSpPr>
          <p:spPr>
            <a:xfrm>
              <a:off x="2829989" y="1648232"/>
              <a:ext cx="1167937" cy="58396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Screen sharing</a:t>
              </a:r>
              <a:endParaRPr/>
            </a:p>
          </p:txBody>
        </p:sp>
        <p:sp>
          <p:nvSpPr>
            <p:cNvPr id="144" name="Google Shape;144;p9"/>
            <p:cNvSpPr/>
            <p:nvPr/>
          </p:nvSpPr>
          <p:spPr>
            <a:xfrm>
              <a:off x="3121973" y="2477468"/>
              <a:ext cx="1167937" cy="1030938"/>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txBox="1"/>
            <p:nvPr/>
          </p:nvSpPr>
          <p:spPr>
            <a:xfrm>
              <a:off x="3121973" y="2477468"/>
              <a:ext cx="1167937" cy="103093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allows users to share their screen with others to present information or work together.</a:t>
              </a:r>
              <a:endParaRPr b="0" i="0" sz="1000" u="none" cap="none" strike="noStrike">
                <a:solidFill>
                  <a:schemeClr val="lt1"/>
                </a:solidFill>
                <a:latin typeface="Arial"/>
                <a:ea typeface="Arial"/>
                <a:cs typeface="Arial"/>
                <a:sym typeface="Arial"/>
              </a:endParaRPr>
            </a:p>
          </p:txBody>
        </p:sp>
        <p:sp>
          <p:nvSpPr>
            <p:cNvPr id="146" name="Google Shape;146;p9"/>
            <p:cNvSpPr/>
            <p:nvPr/>
          </p:nvSpPr>
          <p:spPr>
            <a:xfrm>
              <a:off x="4243193" y="1648232"/>
              <a:ext cx="1167937" cy="583968"/>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txBox="1"/>
            <p:nvPr/>
          </p:nvSpPr>
          <p:spPr>
            <a:xfrm>
              <a:off x="4243193" y="1648232"/>
              <a:ext cx="1167937" cy="58396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Chat and messaging</a:t>
              </a:r>
              <a:endParaRPr b="0" i="0" sz="1000" u="none" cap="none" strike="noStrike">
                <a:solidFill>
                  <a:schemeClr val="lt1"/>
                </a:solidFill>
                <a:latin typeface="Arial"/>
                <a:ea typeface="Arial"/>
                <a:cs typeface="Arial"/>
                <a:sym typeface="Arial"/>
              </a:endParaRPr>
            </a:p>
          </p:txBody>
        </p:sp>
        <p:sp>
          <p:nvSpPr>
            <p:cNvPr id="148" name="Google Shape;148;p9"/>
            <p:cNvSpPr/>
            <p:nvPr/>
          </p:nvSpPr>
          <p:spPr>
            <a:xfrm>
              <a:off x="4535178" y="2477468"/>
              <a:ext cx="1167937" cy="1030938"/>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txBox="1"/>
            <p:nvPr/>
          </p:nvSpPr>
          <p:spPr>
            <a:xfrm>
              <a:off x="4535178" y="2477468"/>
              <a:ext cx="1167937" cy="103093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provides a real-time communication channel for text-based discussions</a:t>
              </a:r>
              <a:endParaRPr b="0" i="0" sz="1000" u="none" cap="none" strike="noStrike">
                <a:solidFill>
                  <a:schemeClr val="lt1"/>
                </a:solidFill>
                <a:latin typeface="Arial"/>
                <a:ea typeface="Arial"/>
                <a:cs typeface="Arial"/>
                <a:sym typeface="Arial"/>
              </a:endParaRPr>
            </a:p>
          </p:txBody>
        </p:sp>
        <p:sp>
          <p:nvSpPr>
            <p:cNvPr id="150" name="Google Shape;150;p9"/>
            <p:cNvSpPr/>
            <p:nvPr/>
          </p:nvSpPr>
          <p:spPr>
            <a:xfrm>
              <a:off x="5656398" y="1648232"/>
              <a:ext cx="1167937" cy="583968"/>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txBox="1"/>
            <p:nvPr/>
          </p:nvSpPr>
          <p:spPr>
            <a:xfrm>
              <a:off x="5656398" y="1648232"/>
              <a:ext cx="1167937" cy="58396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File sharing</a:t>
              </a:r>
              <a:endParaRPr/>
            </a:p>
          </p:txBody>
        </p:sp>
        <p:sp>
          <p:nvSpPr>
            <p:cNvPr id="152" name="Google Shape;152;p9"/>
            <p:cNvSpPr/>
            <p:nvPr/>
          </p:nvSpPr>
          <p:spPr>
            <a:xfrm>
              <a:off x="5948382" y="2477468"/>
              <a:ext cx="1167937" cy="1030938"/>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txBox="1"/>
            <p:nvPr/>
          </p:nvSpPr>
          <p:spPr>
            <a:xfrm>
              <a:off x="5948382" y="2477468"/>
              <a:ext cx="1167937" cy="103093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enables users to upload and share files, documents, and images</a:t>
              </a:r>
              <a:endParaRPr b="0" i="0" sz="1000" u="none" cap="none" strike="noStrike">
                <a:solidFill>
                  <a:schemeClr val="lt1"/>
                </a:solidFill>
                <a:latin typeface="Arial"/>
                <a:ea typeface="Arial"/>
                <a:cs typeface="Arial"/>
                <a:sym typeface="Arial"/>
              </a:endParaRPr>
            </a:p>
          </p:txBody>
        </p:sp>
        <p:sp>
          <p:nvSpPr>
            <p:cNvPr id="154" name="Google Shape;154;p9"/>
            <p:cNvSpPr/>
            <p:nvPr/>
          </p:nvSpPr>
          <p:spPr>
            <a:xfrm>
              <a:off x="7069602" y="1648232"/>
              <a:ext cx="1167937" cy="583968"/>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txBox="1"/>
            <p:nvPr/>
          </p:nvSpPr>
          <p:spPr>
            <a:xfrm>
              <a:off x="7069602" y="1648232"/>
              <a:ext cx="1167937" cy="58396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Recording </a:t>
              </a:r>
              <a:endParaRPr/>
            </a:p>
          </p:txBody>
        </p:sp>
        <p:sp>
          <p:nvSpPr>
            <p:cNvPr id="156" name="Google Shape;156;p9"/>
            <p:cNvSpPr/>
            <p:nvPr/>
          </p:nvSpPr>
          <p:spPr>
            <a:xfrm>
              <a:off x="7361586" y="2477468"/>
              <a:ext cx="1167937" cy="1030938"/>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txBox="1"/>
            <p:nvPr/>
          </p:nvSpPr>
          <p:spPr>
            <a:xfrm>
              <a:off x="7361586" y="2477468"/>
              <a:ext cx="1167937" cy="1030938"/>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allows users to record and save the meeting for later playback or reference</a:t>
              </a:r>
              <a:endParaRPr b="0" i="0" sz="1000" u="none" cap="none" strike="noStrik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UPB;Marc Beutner</dc:creator>
</cp:coreProperties>
</file>