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5143500" cx="9144000"/>
  <p:notesSz cx="6858000" cy="9144000"/>
  <p:embeddedFontLst>
    <p:embeddedFont>
      <p:font typeface="Montserrat"/>
      <p:regular r:id="rId37"/>
      <p:bold r:id="rId38"/>
      <p:italic r:id="rId39"/>
      <p:boldItalic r:id="rId40"/>
    </p:embeddedFont>
    <p:embeddedFont>
      <p:font typeface="Noto Sans"/>
      <p:regular r:id="rId41"/>
      <p:bold r:id="rId42"/>
      <p:italic r:id="rId43"/>
      <p:boldItalic r:id="rId44"/>
    </p:embeddedFont>
    <p:embeddedFont>
      <p:font typeface="BenchNine"/>
      <p:regular r:id="rId45"/>
      <p:bold r:id="rId46"/>
    </p:embeddedFont>
    <p:embeddedFont>
      <p:font typeface="Josefin Sans"/>
      <p:regular r:id="rId47"/>
      <p:bold r:id="rId48"/>
      <p:italic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5" roundtripDataSignature="AMtx7mg1t9k08sFEvrX5KCpWtxc4mGiC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42" Type="http://schemas.openxmlformats.org/officeDocument/2006/relationships/font" Target="fonts/NotoSans-bold.fntdata"/><Relationship Id="rId41" Type="http://schemas.openxmlformats.org/officeDocument/2006/relationships/font" Target="fonts/NotoSans-regular.fntdata"/><Relationship Id="rId44" Type="http://schemas.openxmlformats.org/officeDocument/2006/relationships/font" Target="fonts/NotoSans-boldItalic.fntdata"/><Relationship Id="rId43" Type="http://schemas.openxmlformats.org/officeDocument/2006/relationships/font" Target="fonts/NotoSans-italic.fntdata"/><Relationship Id="rId46" Type="http://schemas.openxmlformats.org/officeDocument/2006/relationships/font" Target="fonts/BenchNine-bold.fntdata"/><Relationship Id="rId45" Type="http://schemas.openxmlformats.org/officeDocument/2006/relationships/font" Target="fonts/BenchNin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JosefinSans-bold.fntdata"/><Relationship Id="rId47" Type="http://schemas.openxmlformats.org/officeDocument/2006/relationships/font" Target="fonts/JosefinSans-regular.fntdata"/><Relationship Id="rId49" Type="http://schemas.openxmlformats.org/officeDocument/2006/relationships/font" Target="fonts/Josefi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font" Target="fonts/Montserrat-regular.fntdata"/><Relationship Id="rId36" Type="http://schemas.openxmlformats.org/officeDocument/2006/relationships/slide" Target="slides/slide32.xml"/><Relationship Id="rId39" Type="http://schemas.openxmlformats.org/officeDocument/2006/relationships/font" Target="fonts/Montserrat-italic.fntdata"/><Relationship Id="rId38" Type="http://schemas.openxmlformats.org/officeDocument/2006/relationships/font" Target="fonts/Montserrat-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penSans-regular.fntdata"/><Relationship Id="rId50" Type="http://schemas.openxmlformats.org/officeDocument/2006/relationships/font" Target="fonts/JosefinSans-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7.xml"/><Relationship Id="rId55" Type="http://customschemas.google.com/relationships/presentationmetadata" Target="metadata"/><Relationship Id="rId10" Type="http://schemas.openxmlformats.org/officeDocument/2006/relationships/slide" Target="slides/slide6.xml"/><Relationship Id="rId54"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1_1">
    <p:bg>
      <p:bgPr>
        <a:gradFill>
          <a:gsLst>
            <a:gs pos="0">
              <a:schemeClr val="dk1"/>
            </a:gs>
            <a:gs pos="100000">
              <a:schemeClr val="lt2"/>
            </a:gs>
          </a:gsLst>
          <a:lin ang="0" scaled="0"/>
        </a:gradFill>
      </p:bgPr>
    </p:bg>
    <p:spTree>
      <p:nvGrpSpPr>
        <p:cNvPr id="14" name="Shape 14"/>
        <p:cNvGrpSpPr/>
        <p:nvPr/>
      </p:nvGrpSpPr>
      <p:grpSpPr>
        <a:xfrm>
          <a:off x="0" y="0"/>
          <a:ext cx="0" cy="0"/>
          <a:chOff x="0" y="0"/>
          <a:chExt cx="0" cy="0"/>
        </a:xfrm>
      </p:grpSpPr>
      <p:sp>
        <p:nvSpPr>
          <p:cNvPr id="15" name="Google Shape;15;p35"/>
          <p:cNvSpPr txBox="1"/>
          <p:nvPr>
            <p:ph type="title"/>
          </p:nvPr>
        </p:nvSpPr>
        <p:spPr>
          <a:xfrm>
            <a:off x="1560825" y="1587425"/>
            <a:ext cx="2799000" cy="4215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i="0"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16" name="Google Shape;16;p35"/>
          <p:cNvSpPr txBox="1"/>
          <p:nvPr>
            <p:ph idx="1" type="subTitle"/>
          </p:nvPr>
        </p:nvSpPr>
        <p:spPr>
          <a:xfrm>
            <a:off x="2355900" y="1874500"/>
            <a:ext cx="2003700" cy="6447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SzPts val="1800"/>
              <a:buNone/>
              <a:defRPr sz="1400">
                <a:latin typeface="Open Sans"/>
                <a:ea typeface="Open Sans"/>
                <a:cs typeface="Open Sans"/>
                <a:sym typeface="Open Sans"/>
              </a:defRPr>
            </a:lvl1pPr>
            <a:lvl2pPr lvl="1" algn="r">
              <a:lnSpc>
                <a:spcPct val="115000"/>
              </a:lnSpc>
              <a:spcBef>
                <a:spcPts val="1600"/>
              </a:spcBef>
              <a:spcAft>
                <a:spcPts val="0"/>
              </a:spcAft>
              <a:buSzPts val="1400"/>
              <a:buNone/>
              <a:defRPr sz="1400"/>
            </a:lvl2pPr>
            <a:lvl3pPr lvl="2" algn="r">
              <a:lnSpc>
                <a:spcPct val="115000"/>
              </a:lnSpc>
              <a:spcBef>
                <a:spcPts val="1600"/>
              </a:spcBef>
              <a:spcAft>
                <a:spcPts val="0"/>
              </a:spcAft>
              <a:buSzPts val="1400"/>
              <a:buNone/>
              <a:defRPr sz="1400"/>
            </a:lvl3pPr>
            <a:lvl4pPr lvl="3" algn="r">
              <a:lnSpc>
                <a:spcPct val="115000"/>
              </a:lnSpc>
              <a:spcBef>
                <a:spcPts val="1600"/>
              </a:spcBef>
              <a:spcAft>
                <a:spcPts val="0"/>
              </a:spcAft>
              <a:buSzPts val="1400"/>
              <a:buNone/>
              <a:defRPr sz="1400"/>
            </a:lvl4pPr>
            <a:lvl5pPr lvl="4" algn="r">
              <a:lnSpc>
                <a:spcPct val="115000"/>
              </a:lnSpc>
              <a:spcBef>
                <a:spcPts val="1600"/>
              </a:spcBef>
              <a:spcAft>
                <a:spcPts val="0"/>
              </a:spcAft>
              <a:buSzPts val="1400"/>
              <a:buNone/>
              <a:defRPr sz="1400"/>
            </a:lvl5pPr>
            <a:lvl6pPr lvl="5" algn="r">
              <a:lnSpc>
                <a:spcPct val="115000"/>
              </a:lnSpc>
              <a:spcBef>
                <a:spcPts val="1600"/>
              </a:spcBef>
              <a:spcAft>
                <a:spcPts val="0"/>
              </a:spcAft>
              <a:buSzPts val="1400"/>
              <a:buNone/>
              <a:defRPr sz="1400"/>
            </a:lvl6pPr>
            <a:lvl7pPr lvl="6" algn="r">
              <a:lnSpc>
                <a:spcPct val="115000"/>
              </a:lnSpc>
              <a:spcBef>
                <a:spcPts val="1600"/>
              </a:spcBef>
              <a:spcAft>
                <a:spcPts val="0"/>
              </a:spcAft>
              <a:buSzPts val="1400"/>
              <a:buNone/>
              <a:defRPr sz="1400"/>
            </a:lvl7pPr>
            <a:lvl8pPr lvl="7" algn="r">
              <a:lnSpc>
                <a:spcPct val="115000"/>
              </a:lnSpc>
              <a:spcBef>
                <a:spcPts val="1600"/>
              </a:spcBef>
              <a:spcAft>
                <a:spcPts val="0"/>
              </a:spcAft>
              <a:buSzPts val="1400"/>
              <a:buNone/>
              <a:defRPr sz="1400"/>
            </a:lvl8pPr>
            <a:lvl9pPr lvl="8" algn="r">
              <a:lnSpc>
                <a:spcPct val="115000"/>
              </a:lnSpc>
              <a:spcBef>
                <a:spcPts val="1600"/>
              </a:spcBef>
              <a:spcAft>
                <a:spcPts val="1600"/>
              </a:spcAft>
              <a:buSzPts val="1400"/>
              <a:buNone/>
              <a:defRPr sz="1400"/>
            </a:lvl9pPr>
          </a:lstStyle>
          <a:p/>
        </p:txBody>
      </p:sp>
      <p:sp>
        <p:nvSpPr>
          <p:cNvPr id="17" name="Google Shape;17;p35"/>
          <p:cNvSpPr txBox="1"/>
          <p:nvPr>
            <p:ph idx="2" type="title"/>
          </p:nvPr>
        </p:nvSpPr>
        <p:spPr>
          <a:xfrm>
            <a:off x="4784275" y="1587400"/>
            <a:ext cx="2799000" cy="421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i="0"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8" name="Google Shape;18;p35"/>
          <p:cNvSpPr txBox="1"/>
          <p:nvPr>
            <p:ph idx="3" type="subTitle"/>
          </p:nvPr>
        </p:nvSpPr>
        <p:spPr>
          <a:xfrm>
            <a:off x="4784275" y="1874500"/>
            <a:ext cx="1917900" cy="644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sz="1400">
                <a:latin typeface="Open Sans"/>
                <a:ea typeface="Open Sans"/>
                <a:cs typeface="Open Sans"/>
                <a:sym typeface="Open Sans"/>
              </a:defRPr>
            </a:lvl1pPr>
            <a:lvl2pPr lvl="1" algn="l">
              <a:lnSpc>
                <a:spcPct val="115000"/>
              </a:lnSpc>
              <a:spcBef>
                <a:spcPts val="1600"/>
              </a:spcBef>
              <a:spcAft>
                <a:spcPts val="0"/>
              </a:spcAft>
              <a:buSzPts val="1400"/>
              <a:buNone/>
              <a:defRPr sz="1400"/>
            </a:lvl2pPr>
            <a:lvl3pPr lvl="2" algn="l">
              <a:lnSpc>
                <a:spcPct val="115000"/>
              </a:lnSpc>
              <a:spcBef>
                <a:spcPts val="1600"/>
              </a:spcBef>
              <a:spcAft>
                <a:spcPts val="0"/>
              </a:spcAft>
              <a:buSzPts val="1400"/>
              <a:buNone/>
              <a:defRPr sz="1400"/>
            </a:lvl3pPr>
            <a:lvl4pPr lvl="3" algn="l">
              <a:lnSpc>
                <a:spcPct val="115000"/>
              </a:lnSpc>
              <a:spcBef>
                <a:spcPts val="1600"/>
              </a:spcBef>
              <a:spcAft>
                <a:spcPts val="0"/>
              </a:spcAft>
              <a:buSzPts val="1400"/>
              <a:buNone/>
              <a:defRPr sz="1400"/>
            </a:lvl4pPr>
            <a:lvl5pPr lvl="4" algn="l">
              <a:lnSpc>
                <a:spcPct val="115000"/>
              </a:lnSpc>
              <a:spcBef>
                <a:spcPts val="1600"/>
              </a:spcBef>
              <a:spcAft>
                <a:spcPts val="0"/>
              </a:spcAft>
              <a:buSzPts val="1400"/>
              <a:buNone/>
              <a:defRPr sz="1400"/>
            </a:lvl5pPr>
            <a:lvl6pPr lvl="5" algn="l">
              <a:lnSpc>
                <a:spcPct val="115000"/>
              </a:lnSpc>
              <a:spcBef>
                <a:spcPts val="1600"/>
              </a:spcBef>
              <a:spcAft>
                <a:spcPts val="0"/>
              </a:spcAft>
              <a:buSzPts val="1400"/>
              <a:buNone/>
              <a:defRPr sz="1400"/>
            </a:lvl6pPr>
            <a:lvl7pPr lvl="6" algn="l">
              <a:lnSpc>
                <a:spcPct val="115000"/>
              </a:lnSpc>
              <a:spcBef>
                <a:spcPts val="1600"/>
              </a:spcBef>
              <a:spcAft>
                <a:spcPts val="0"/>
              </a:spcAft>
              <a:buSzPts val="1400"/>
              <a:buNone/>
              <a:defRPr sz="1400"/>
            </a:lvl7pPr>
            <a:lvl8pPr lvl="7" algn="l">
              <a:lnSpc>
                <a:spcPct val="115000"/>
              </a:lnSpc>
              <a:spcBef>
                <a:spcPts val="1600"/>
              </a:spcBef>
              <a:spcAft>
                <a:spcPts val="0"/>
              </a:spcAft>
              <a:buSzPts val="1400"/>
              <a:buNone/>
              <a:defRPr sz="1400"/>
            </a:lvl8pPr>
            <a:lvl9pPr lvl="8" algn="l">
              <a:lnSpc>
                <a:spcPct val="115000"/>
              </a:lnSpc>
              <a:spcBef>
                <a:spcPts val="1600"/>
              </a:spcBef>
              <a:spcAft>
                <a:spcPts val="1600"/>
              </a:spcAft>
              <a:buSzPts val="1400"/>
              <a:buNone/>
              <a:defRPr sz="1400"/>
            </a:lvl9pPr>
          </a:lstStyle>
          <a:p/>
        </p:txBody>
      </p:sp>
      <p:sp>
        <p:nvSpPr>
          <p:cNvPr id="19" name="Google Shape;19;p35"/>
          <p:cNvSpPr txBox="1"/>
          <p:nvPr>
            <p:ph idx="4" type="title"/>
          </p:nvPr>
        </p:nvSpPr>
        <p:spPr>
          <a:xfrm>
            <a:off x="4784275" y="3110125"/>
            <a:ext cx="2799000" cy="421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i="0"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0" name="Google Shape;20;p35"/>
          <p:cNvSpPr txBox="1"/>
          <p:nvPr>
            <p:ph idx="5" type="subTitle"/>
          </p:nvPr>
        </p:nvSpPr>
        <p:spPr>
          <a:xfrm>
            <a:off x="4784275" y="3397225"/>
            <a:ext cx="1917900" cy="644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sz="1400">
                <a:latin typeface="Open Sans"/>
                <a:ea typeface="Open Sans"/>
                <a:cs typeface="Open Sans"/>
                <a:sym typeface="Open Sans"/>
              </a:defRPr>
            </a:lvl1pPr>
            <a:lvl2pPr lvl="1" algn="l">
              <a:lnSpc>
                <a:spcPct val="115000"/>
              </a:lnSpc>
              <a:spcBef>
                <a:spcPts val="1600"/>
              </a:spcBef>
              <a:spcAft>
                <a:spcPts val="0"/>
              </a:spcAft>
              <a:buSzPts val="1400"/>
              <a:buNone/>
              <a:defRPr sz="1400"/>
            </a:lvl2pPr>
            <a:lvl3pPr lvl="2" algn="l">
              <a:lnSpc>
                <a:spcPct val="115000"/>
              </a:lnSpc>
              <a:spcBef>
                <a:spcPts val="1600"/>
              </a:spcBef>
              <a:spcAft>
                <a:spcPts val="0"/>
              </a:spcAft>
              <a:buSzPts val="1400"/>
              <a:buNone/>
              <a:defRPr sz="1400"/>
            </a:lvl3pPr>
            <a:lvl4pPr lvl="3" algn="l">
              <a:lnSpc>
                <a:spcPct val="115000"/>
              </a:lnSpc>
              <a:spcBef>
                <a:spcPts val="1600"/>
              </a:spcBef>
              <a:spcAft>
                <a:spcPts val="0"/>
              </a:spcAft>
              <a:buSzPts val="1400"/>
              <a:buNone/>
              <a:defRPr sz="1400"/>
            </a:lvl4pPr>
            <a:lvl5pPr lvl="4" algn="l">
              <a:lnSpc>
                <a:spcPct val="115000"/>
              </a:lnSpc>
              <a:spcBef>
                <a:spcPts val="1600"/>
              </a:spcBef>
              <a:spcAft>
                <a:spcPts val="0"/>
              </a:spcAft>
              <a:buSzPts val="1400"/>
              <a:buNone/>
              <a:defRPr sz="1400"/>
            </a:lvl5pPr>
            <a:lvl6pPr lvl="5" algn="l">
              <a:lnSpc>
                <a:spcPct val="115000"/>
              </a:lnSpc>
              <a:spcBef>
                <a:spcPts val="1600"/>
              </a:spcBef>
              <a:spcAft>
                <a:spcPts val="0"/>
              </a:spcAft>
              <a:buSzPts val="1400"/>
              <a:buNone/>
              <a:defRPr sz="1400"/>
            </a:lvl6pPr>
            <a:lvl7pPr lvl="6" algn="l">
              <a:lnSpc>
                <a:spcPct val="115000"/>
              </a:lnSpc>
              <a:spcBef>
                <a:spcPts val="1600"/>
              </a:spcBef>
              <a:spcAft>
                <a:spcPts val="0"/>
              </a:spcAft>
              <a:buSzPts val="1400"/>
              <a:buNone/>
              <a:defRPr sz="1400"/>
            </a:lvl7pPr>
            <a:lvl8pPr lvl="7" algn="l">
              <a:lnSpc>
                <a:spcPct val="115000"/>
              </a:lnSpc>
              <a:spcBef>
                <a:spcPts val="1600"/>
              </a:spcBef>
              <a:spcAft>
                <a:spcPts val="0"/>
              </a:spcAft>
              <a:buSzPts val="1400"/>
              <a:buNone/>
              <a:defRPr sz="1400"/>
            </a:lvl8pPr>
            <a:lvl9pPr lvl="8" algn="l">
              <a:lnSpc>
                <a:spcPct val="115000"/>
              </a:lnSpc>
              <a:spcBef>
                <a:spcPts val="1600"/>
              </a:spcBef>
              <a:spcAft>
                <a:spcPts val="1600"/>
              </a:spcAft>
              <a:buSzPts val="1400"/>
              <a:buNone/>
              <a:defRPr sz="1400"/>
            </a:lvl9pPr>
          </a:lstStyle>
          <a:p/>
        </p:txBody>
      </p:sp>
      <p:sp>
        <p:nvSpPr>
          <p:cNvPr id="21" name="Google Shape;21;p35"/>
          <p:cNvSpPr txBox="1"/>
          <p:nvPr>
            <p:ph idx="6" type="title"/>
          </p:nvPr>
        </p:nvSpPr>
        <p:spPr>
          <a:xfrm>
            <a:off x="1560900" y="3110150"/>
            <a:ext cx="2799000" cy="4215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i="0"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2" name="Google Shape;22;p35"/>
          <p:cNvSpPr txBox="1"/>
          <p:nvPr>
            <p:ph idx="7" type="subTitle"/>
          </p:nvPr>
        </p:nvSpPr>
        <p:spPr>
          <a:xfrm>
            <a:off x="2355900" y="3397225"/>
            <a:ext cx="2003700" cy="6447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SzPts val="1800"/>
              <a:buNone/>
              <a:defRPr sz="1400">
                <a:latin typeface="Open Sans"/>
                <a:ea typeface="Open Sans"/>
                <a:cs typeface="Open Sans"/>
                <a:sym typeface="Open Sans"/>
              </a:defRPr>
            </a:lvl1pPr>
            <a:lvl2pPr lvl="1" algn="r">
              <a:lnSpc>
                <a:spcPct val="115000"/>
              </a:lnSpc>
              <a:spcBef>
                <a:spcPts val="1600"/>
              </a:spcBef>
              <a:spcAft>
                <a:spcPts val="0"/>
              </a:spcAft>
              <a:buSzPts val="1400"/>
              <a:buNone/>
              <a:defRPr sz="1400"/>
            </a:lvl2pPr>
            <a:lvl3pPr lvl="2" algn="r">
              <a:lnSpc>
                <a:spcPct val="115000"/>
              </a:lnSpc>
              <a:spcBef>
                <a:spcPts val="1600"/>
              </a:spcBef>
              <a:spcAft>
                <a:spcPts val="0"/>
              </a:spcAft>
              <a:buSzPts val="1400"/>
              <a:buNone/>
              <a:defRPr sz="1400"/>
            </a:lvl3pPr>
            <a:lvl4pPr lvl="3" algn="r">
              <a:lnSpc>
                <a:spcPct val="115000"/>
              </a:lnSpc>
              <a:spcBef>
                <a:spcPts val="1600"/>
              </a:spcBef>
              <a:spcAft>
                <a:spcPts val="0"/>
              </a:spcAft>
              <a:buSzPts val="1400"/>
              <a:buNone/>
              <a:defRPr sz="1400"/>
            </a:lvl4pPr>
            <a:lvl5pPr lvl="4" algn="r">
              <a:lnSpc>
                <a:spcPct val="115000"/>
              </a:lnSpc>
              <a:spcBef>
                <a:spcPts val="1600"/>
              </a:spcBef>
              <a:spcAft>
                <a:spcPts val="0"/>
              </a:spcAft>
              <a:buSzPts val="1400"/>
              <a:buNone/>
              <a:defRPr sz="1400"/>
            </a:lvl5pPr>
            <a:lvl6pPr lvl="5" algn="r">
              <a:lnSpc>
                <a:spcPct val="115000"/>
              </a:lnSpc>
              <a:spcBef>
                <a:spcPts val="1600"/>
              </a:spcBef>
              <a:spcAft>
                <a:spcPts val="0"/>
              </a:spcAft>
              <a:buSzPts val="1400"/>
              <a:buNone/>
              <a:defRPr sz="1400"/>
            </a:lvl6pPr>
            <a:lvl7pPr lvl="6" algn="r">
              <a:lnSpc>
                <a:spcPct val="115000"/>
              </a:lnSpc>
              <a:spcBef>
                <a:spcPts val="1600"/>
              </a:spcBef>
              <a:spcAft>
                <a:spcPts val="0"/>
              </a:spcAft>
              <a:buSzPts val="1400"/>
              <a:buNone/>
              <a:defRPr sz="1400"/>
            </a:lvl7pPr>
            <a:lvl8pPr lvl="7" algn="r">
              <a:lnSpc>
                <a:spcPct val="115000"/>
              </a:lnSpc>
              <a:spcBef>
                <a:spcPts val="1600"/>
              </a:spcBef>
              <a:spcAft>
                <a:spcPts val="0"/>
              </a:spcAft>
              <a:buSzPts val="1400"/>
              <a:buNone/>
              <a:defRPr sz="1400"/>
            </a:lvl8pPr>
            <a:lvl9pPr lvl="8" algn="r">
              <a:lnSpc>
                <a:spcPct val="115000"/>
              </a:lnSpc>
              <a:spcBef>
                <a:spcPts val="1600"/>
              </a:spcBef>
              <a:spcAft>
                <a:spcPts val="1600"/>
              </a:spcAft>
              <a:buSzPts val="1400"/>
              <a:buNone/>
              <a:defRPr sz="1400"/>
            </a:lvl9pPr>
          </a:lstStyle>
          <a:p/>
        </p:txBody>
      </p:sp>
      <p:sp>
        <p:nvSpPr>
          <p:cNvPr id="23" name="Google Shape;23;p35"/>
          <p:cNvSpPr txBox="1"/>
          <p:nvPr>
            <p:ph idx="8" type="title"/>
          </p:nvPr>
        </p:nvSpPr>
        <p:spPr>
          <a:xfrm>
            <a:off x="717604" y="1363904"/>
            <a:ext cx="1028700" cy="554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4" name="Google Shape;24;p35"/>
          <p:cNvSpPr txBox="1"/>
          <p:nvPr>
            <p:ph idx="9" type="title"/>
          </p:nvPr>
        </p:nvSpPr>
        <p:spPr>
          <a:xfrm>
            <a:off x="7393940" y="1363904"/>
            <a:ext cx="1028700" cy="554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25" name="Google Shape;25;p35"/>
          <p:cNvSpPr txBox="1"/>
          <p:nvPr>
            <p:ph idx="13" type="title"/>
          </p:nvPr>
        </p:nvSpPr>
        <p:spPr>
          <a:xfrm>
            <a:off x="717604" y="2885223"/>
            <a:ext cx="1028700" cy="554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6" name="Google Shape;26;p35"/>
          <p:cNvSpPr txBox="1"/>
          <p:nvPr>
            <p:ph idx="14" type="title"/>
          </p:nvPr>
        </p:nvSpPr>
        <p:spPr>
          <a:xfrm>
            <a:off x="7393940" y="2885223"/>
            <a:ext cx="1028700" cy="554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dk1"/>
            </a:gs>
            <a:gs pos="100000">
              <a:schemeClr val="lt2"/>
            </a:gs>
          </a:gsLst>
          <a:lin ang="2698631" scaled="0"/>
        </a:gradFill>
      </p:bgPr>
    </p:bg>
    <p:spTree>
      <p:nvGrpSpPr>
        <p:cNvPr id="27" name="Shape 27"/>
        <p:cNvGrpSpPr/>
        <p:nvPr/>
      </p:nvGrpSpPr>
      <p:grpSpPr>
        <a:xfrm>
          <a:off x="0" y="0"/>
          <a:ext cx="0" cy="0"/>
          <a:chOff x="0" y="0"/>
          <a:chExt cx="0" cy="0"/>
        </a:xfrm>
      </p:grpSpPr>
      <p:sp>
        <p:nvSpPr>
          <p:cNvPr id="28" name="Google Shape;28;p36"/>
          <p:cNvSpPr txBox="1"/>
          <p:nvPr>
            <p:ph type="ctrTitle"/>
          </p:nvPr>
        </p:nvSpPr>
        <p:spPr>
          <a:xfrm>
            <a:off x="720000" y="1683965"/>
            <a:ext cx="5045700" cy="23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 name="Google Shape;29;p36"/>
          <p:cNvSpPr txBox="1"/>
          <p:nvPr>
            <p:ph idx="1" type="subTitle"/>
          </p:nvPr>
        </p:nvSpPr>
        <p:spPr>
          <a:xfrm>
            <a:off x="6205575" y="3547225"/>
            <a:ext cx="2215200" cy="792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4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chemeClr val="lt2"/>
            </a:gs>
            <a:gs pos="100000">
              <a:schemeClr val="dk1"/>
            </a:gs>
          </a:gsLst>
          <a:lin ang="2698631" scaled="0"/>
        </a:gradFill>
      </p:bgPr>
    </p:bg>
    <p:spTree>
      <p:nvGrpSpPr>
        <p:cNvPr id="30" name="Shape 30"/>
        <p:cNvGrpSpPr/>
        <p:nvPr/>
      </p:nvGrpSpPr>
      <p:grpSpPr>
        <a:xfrm>
          <a:off x="0" y="0"/>
          <a:ext cx="0" cy="0"/>
          <a:chOff x="0" y="0"/>
          <a:chExt cx="0" cy="0"/>
        </a:xfrm>
      </p:grpSpPr>
      <p:sp>
        <p:nvSpPr>
          <p:cNvPr id="31" name="Google Shape;31;p37"/>
          <p:cNvSpPr txBox="1"/>
          <p:nvPr>
            <p:ph type="title"/>
          </p:nvPr>
        </p:nvSpPr>
        <p:spPr>
          <a:xfrm>
            <a:off x="5573475" y="1621225"/>
            <a:ext cx="2847300" cy="841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32" name="Google Shape;32;p37"/>
          <p:cNvSpPr txBox="1"/>
          <p:nvPr>
            <p:ph idx="1" type="subTitle"/>
          </p:nvPr>
        </p:nvSpPr>
        <p:spPr>
          <a:xfrm>
            <a:off x="4634100" y="2571750"/>
            <a:ext cx="3786600" cy="792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
    <p:bg>
      <p:bgPr>
        <a:gradFill>
          <a:gsLst>
            <a:gs pos="0">
              <a:schemeClr val="lt2"/>
            </a:gs>
            <a:gs pos="100000">
              <a:schemeClr val="dk1"/>
            </a:gs>
          </a:gsLst>
          <a:lin ang="0" scaled="0"/>
        </a:gradFill>
      </p:bgPr>
    </p:bg>
    <p:spTree>
      <p:nvGrpSpPr>
        <p:cNvPr id="33" name="Shape 33"/>
        <p:cNvGrpSpPr/>
        <p:nvPr/>
      </p:nvGrpSpPr>
      <p:grpSpPr>
        <a:xfrm>
          <a:off x="0" y="0"/>
          <a:ext cx="0" cy="0"/>
          <a:chOff x="0" y="0"/>
          <a:chExt cx="0" cy="0"/>
        </a:xfrm>
      </p:grpSpPr>
      <p:sp>
        <p:nvSpPr>
          <p:cNvPr id="34" name="Google Shape;34;p38"/>
          <p:cNvSpPr txBox="1"/>
          <p:nvPr>
            <p:ph type="title"/>
          </p:nvPr>
        </p:nvSpPr>
        <p:spPr>
          <a:xfrm>
            <a:off x="3456150" y="3172325"/>
            <a:ext cx="2231700" cy="365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i="0" sz="1200"/>
            </a:lvl1pPr>
            <a:lvl2pPr lvl="1" algn="l">
              <a:lnSpc>
                <a:spcPct val="100000"/>
              </a:lnSpc>
              <a:spcBef>
                <a:spcPts val="0"/>
              </a:spcBef>
              <a:spcAft>
                <a:spcPts val="0"/>
              </a:spcAft>
              <a:buSzPts val="1300"/>
              <a:buFont typeface="BenchNine"/>
              <a:buNone/>
              <a:defRPr sz="1300">
                <a:latin typeface="BenchNine"/>
                <a:ea typeface="BenchNine"/>
                <a:cs typeface="BenchNine"/>
                <a:sym typeface="BenchNine"/>
              </a:defRPr>
            </a:lvl2pPr>
            <a:lvl3pPr lvl="2" algn="l">
              <a:lnSpc>
                <a:spcPct val="100000"/>
              </a:lnSpc>
              <a:spcBef>
                <a:spcPts val="0"/>
              </a:spcBef>
              <a:spcAft>
                <a:spcPts val="0"/>
              </a:spcAft>
              <a:buSzPts val="1300"/>
              <a:buFont typeface="BenchNine"/>
              <a:buNone/>
              <a:defRPr sz="1300">
                <a:latin typeface="BenchNine"/>
                <a:ea typeface="BenchNine"/>
                <a:cs typeface="BenchNine"/>
                <a:sym typeface="BenchNine"/>
              </a:defRPr>
            </a:lvl3pPr>
            <a:lvl4pPr lvl="3" algn="l">
              <a:lnSpc>
                <a:spcPct val="100000"/>
              </a:lnSpc>
              <a:spcBef>
                <a:spcPts val="0"/>
              </a:spcBef>
              <a:spcAft>
                <a:spcPts val="0"/>
              </a:spcAft>
              <a:buSzPts val="1300"/>
              <a:buFont typeface="BenchNine"/>
              <a:buNone/>
              <a:defRPr sz="1300">
                <a:latin typeface="BenchNine"/>
                <a:ea typeface="BenchNine"/>
                <a:cs typeface="BenchNine"/>
                <a:sym typeface="BenchNine"/>
              </a:defRPr>
            </a:lvl4pPr>
            <a:lvl5pPr lvl="4" algn="l">
              <a:lnSpc>
                <a:spcPct val="100000"/>
              </a:lnSpc>
              <a:spcBef>
                <a:spcPts val="0"/>
              </a:spcBef>
              <a:spcAft>
                <a:spcPts val="0"/>
              </a:spcAft>
              <a:buSzPts val="1300"/>
              <a:buFont typeface="BenchNine"/>
              <a:buNone/>
              <a:defRPr sz="1300">
                <a:latin typeface="BenchNine"/>
                <a:ea typeface="BenchNine"/>
                <a:cs typeface="BenchNine"/>
                <a:sym typeface="BenchNine"/>
              </a:defRPr>
            </a:lvl5pPr>
            <a:lvl6pPr lvl="5" algn="l">
              <a:lnSpc>
                <a:spcPct val="100000"/>
              </a:lnSpc>
              <a:spcBef>
                <a:spcPts val="0"/>
              </a:spcBef>
              <a:spcAft>
                <a:spcPts val="0"/>
              </a:spcAft>
              <a:buSzPts val="1300"/>
              <a:buFont typeface="BenchNine"/>
              <a:buNone/>
              <a:defRPr sz="1300">
                <a:latin typeface="BenchNine"/>
                <a:ea typeface="BenchNine"/>
                <a:cs typeface="BenchNine"/>
                <a:sym typeface="BenchNine"/>
              </a:defRPr>
            </a:lvl6pPr>
            <a:lvl7pPr lvl="6" algn="l">
              <a:lnSpc>
                <a:spcPct val="100000"/>
              </a:lnSpc>
              <a:spcBef>
                <a:spcPts val="0"/>
              </a:spcBef>
              <a:spcAft>
                <a:spcPts val="0"/>
              </a:spcAft>
              <a:buSzPts val="1300"/>
              <a:buFont typeface="BenchNine"/>
              <a:buNone/>
              <a:defRPr sz="1300">
                <a:latin typeface="BenchNine"/>
                <a:ea typeface="BenchNine"/>
                <a:cs typeface="BenchNine"/>
                <a:sym typeface="BenchNine"/>
              </a:defRPr>
            </a:lvl7pPr>
            <a:lvl8pPr lvl="7" algn="l">
              <a:lnSpc>
                <a:spcPct val="100000"/>
              </a:lnSpc>
              <a:spcBef>
                <a:spcPts val="0"/>
              </a:spcBef>
              <a:spcAft>
                <a:spcPts val="0"/>
              </a:spcAft>
              <a:buSzPts val="1300"/>
              <a:buFont typeface="BenchNine"/>
              <a:buNone/>
              <a:defRPr sz="1300">
                <a:latin typeface="BenchNine"/>
                <a:ea typeface="BenchNine"/>
                <a:cs typeface="BenchNine"/>
                <a:sym typeface="BenchNine"/>
              </a:defRPr>
            </a:lvl8pPr>
            <a:lvl9pPr lvl="8" algn="l">
              <a:lnSpc>
                <a:spcPct val="100000"/>
              </a:lnSpc>
              <a:spcBef>
                <a:spcPts val="0"/>
              </a:spcBef>
              <a:spcAft>
                <a:spcPts val="0"/>
              </a:spcAft>
              <a:buSzPts val="1300"/>
              <a:buFont typeface="BenchNine"/>
              <a:buNone/>
              <a:defRPr sz="1300">
                <a:latin typeface="BenchNine"/>
                <a:ea typeface="BenchNine"/>
                <a:cs typeface="BenchNine"/>
                <a:sym typeface="BenchNine"/>
              </a:defRPr>
            </a:lvl9pPr>
          </a:lstStyle>
          <a:p/>
        </p:txBody>
      </p:sp>
      <p:sp>
        <p:nvSpPr>
          <p:cNvPr id="35" name="Google Shape;35;p38"/>
          <p:cNvSpPr txBox="1"/>
          <p:nvPr>
            <p:ph idx="1" type="subTitle"/>
          </p:nvPr>
        </p:nvSpPr>
        <p:spPr>
          <a:xfrm>
            <a:off x="1933200" y="2030225"/>
            <a:ext cx="5277600" cy="12633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1800"/>
              <a:buNone/>
              <a:defRPr>
                <a:latin typeface="Open Sans"/>
                <a:ea typeface="Open Sans"/>
                <a:cs typeface="Open Sans"/>
                <a:sym typeface="Open Sans"/>
              </a:defRPr>
            </a:lvl1pPr>
            <a:lvl2pPr lvl="1" algn="ctr">
              <a:lnSpc>
                <a:spcPct val="115000"/>
              </a:lnSpc>
              <a:spcBef>
                <a:spcPts val="160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BLANK_1_1_1">
    <p:bg>
      <p:bgPr>
        <a:gradFill>
          <a:gsLst>
            <a:gs pos="0">
              <a:schemeClr val="lt2"/>
            </a:gs>
            <a:gs pos="100000">
              <a:schemeClr val="dk1"/>
            </a:gs>
          </a:gsLst>
          <a:lin ang="0" scaled="0"/>
        </a:gradFill>
      </p:bgPr>
    </p:bg>
    <p:spTree>
      <p:nvGrpSpPr>
        <p:cNvPr id="36" name="Shape 36"/>
        <p:cNvGrpSpPr/>
        <p:nvPr/>
      </p:nvGrpSpPr>
      <p:grpSpPr>
        <a:xfrm>
          <a:off x="0" y="0"/>
          <a:ext cx="0" cy="0"/>
          <a:chOff x="0" y="0"/>
          <a:chExt cx="0" cy="0"/>
        </a:xfrm>
      </p:grpSpPr>
      <p:sp>
        <p:nvSpPr>
          <p:cNvPr id="37" name="Google Shape;37;p39"/>
          <p:cNvSpPr txBox="1"/>
          <p:nvPr>
            <p:ph type="title"/>
          </p:nvPr>
        </p:nvSpPr>
        <p:spPr>
          <a:xfrm flipH="1">
            <a:off x="720000" y="1233175"/>
            <a:ext cx="4529700" cy="1482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3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8" name="Google Shape;38;p39"/>
          <p:cNvSpPr txBox="1"/>
          <p:nvPr>
            <p:ph idx="1" type="subTitle"/>
          </p:nvPr>
        </p:nvSpPr>
        <p:spPr>
          <a:xfrm flipH="1">
            <a:off x="720000" y="2715475"/>
            <a:ext cx="2909400" cy="76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1400">
                <a:latin typeface="Open Sans"/>
                <a:ea typeface="Open Sans"/>
                <a:cs typeface="Open Sans"/>
                <a:sym typeface="Open Sans"/>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SECTION_TITLE_AND_DESCRIPTION_2">
    <p:bg>
      <p:bgPr>
        <a:gradFill>
          <a:gsLst>
            <a:gs pos="0">
              <a:schemeClr val="lt2"/>
            </a:gs>
            <a:gs pos="100000">
              <a:schemeClr val="dk1"/>
            </a:gs>
          </a:gsLst>
          <a:lin ang="0" scaled="0"/>
        </a:gradFill>
      </p:bgPr>
    </p:bg>
    <p:spTree>
      <p:nvGrpSpPr>
        <p:cNvPr id="39" name="Shape 39"/>
        <p:cNvGrpSpPr/>
        <p:nvPr/>
      </p:nvGrpSpPr>
      <p:grpSpPr>
        <a:xfrm>
          <a:off x="0" y="0"/>
          <a:ext cx="0" cy="0"/>
          <a:chOff x="0" y="0"/>
          <a:chExt cx="0" cy="0"/>
        </a:xfrm>
      </p:grpSpPr>
      <p:sp>
        <p:nvSpPr>
          <p:cNvPr id="40" name="Google Shape;40;p40"/>
          <p:cNvSpPr txBox="1"/>
          <p:nvPr>
            <p:ph type="title"/>
          </p:nvPr>
        </p:nvSpPr>
        <p:spPr>
          <a:xfrm>
            <a:off x="720000" y="1233175"/>
            <a:ext cx="4461300" cy="148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sz="3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1" name="Google Shape;41;p40"/>
          <p:cNvSpPr txBox="1"/>
          <p:nvPr>
            <p:ph idx="1" type="subTitle"/>
          </p:nvPr>
        </p:nvSpPr>
        <p:spPr>
          <a:xfrm>
            <a:off x="720000" y="2872425"/>
            <a:ext cx="4828200" cy="1591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800"/>
              <a:buFont typeface="Open Sans"/>
              <a:buChar char="●"/>
              <a:defRPr sz="1400">
                <a:latin typeface="Open Sans"/>
                <a:ea typeface="Open Sans"/>
                <a:cs typeface="Open Sans"/>
                <a:sym typeface="Open Sans"/>
              </a:defRPr>
            </a:lvl1pPr>
            <a:lvl2pPr lvl="1" algn="ctr">
              <a:lnSpc>
                <a:spcPct val="100000"/>
              </a:lnSpc>
              <a:spcBef>
                <a:spcPts val="0"/>
              </a:spcBef>
              <a:spcAft>
                <a:spcPts val="0"/>
              </a:spcAft>
              <a:buSzPts val="800"/>
              <a:buFont typeface="Open Sans"/>
              <a:buChar char="○"/>
              <a:defRPr sz="2100"/>
            </a:lvl2pPr>
            <a:lvl3pPr lvl="2" algn="ctr">
              <a:lnSpc>
                <a:spcPct val="100000"/>
              </a:lnSpc>
              <a:spcBef>
                <a:spcPts val="0"/>
              </a:spcBef>
              <a:spcAft>
                <a:spcPts val="0"/>
              </a:spcAft>
              <a:buSzPts val="800"/>
              <a:buFont typeface="Open Sans"/>
              <a:buChar char="■"/>
              <a:defRPr sz="2100"/>
            </a:lvl3pPr>
            <a:lvl4pPr lvl="3" algn="ctr">
              <a:lnSpc>
                <a:spcPct val="100000"/>
              </a:lnSpc>
              <a:spcBef>
                <a:spcPts val="0"/>
              </a:spcBef>
              <a:spcAft>
                <a:spcPts val="0"/>
              </a:spcAft>
              <a:buSzPts val="800"/>
              <a:buFont typeface="Open Sans"/>
              <a:buChar char="●"/>
              <a:defRPr sz="2100"/>
            </a:lvl4pPr>
            <a:lvl5pPr lvl="4" algn="ctr">
              <a:lnSpc>
                <a:spcPct val="100000"/>
              </a:lnSpc>
              <a:spcBef>
                <a:spcPts val="0"/>
              </a:spcBef>
              <a:spcAft>
                <a:spcPts val="0"/>
              </a:spcAft>
              <a:buSzPts val="1100"/>
              <a:buFont typeface="Open Sans"/>
              <a:buChar char="○"/>
              <a:defRPr sz="2100"/>
            </a:lvl5pPr>
            <a:lvl6pPr lvl="5" algn="ctr">
              <a:lnSpc>
                <a:spcPct val="100000"/>
              </a:lnSpc>
              <a:spcBef>
                <a:spcPts val="0"/>
              </a:spcBef>
              <a:spcAft>
                <a:spcPts val="0"/>
              </a:spcAft>
              <a:buSzPts val="1100"/>
              <a:buFont typeface="Open Sans"/>
              <a:buChar char="■"/>
              <a:defRPr sz="2100"/>
            </a:lvl6pPr>
            <a:lvl7pPr lvl="6" algn="ctr">
              <a:lnSpc>
                <a:spcPct val="100000"/>
              </a:lnSpc>
              <a:spcBef>
                <a:spcPts val="0"/>
              </a:spcBef>
              <a:spcAft>
                <a:spcPts val="0"/>
              </a:spcAft>
              <a:buSzPts val="700"/>
              <a:buFont typeface="Open Sans"/>
              <a:buChar char="●"/>
              <a:defRPr sz="2100"/>
            </a:lvl7pPr>
            <a:lvl8pPr lvl="7" algn="ctr">
              <a:lnSpc>
                <a:spcPct val="100000"/>
              </a:lnSpc>
              <a:spcBef>
                <a:spcPts val="0"/>
              </a:spcBef>
              <a:spcAft>
                <a:spcPts val="0"/>
              </a:spcAft>
              <a:buSzPts val="700"/>
              <a:buFont typeface="Open Sans"/>
              <a:buChar char="○"/>
              <a:defRPr sz="2100"/>
            </a:lvl8pPr>
            <a:lvl9pPr lvl="8" algn="ctr">
              <a:lnSpc>
                <a:spcPct val="100000"/>
              </a:lnSpc>
              <a:spcBef>
                <a:spcPts val="0"/>
              </a:spcBef>
              <a:spcAft>
                <a:spcPts val="0"/>
              </a:spcAft>
              <a:buSzPts val="600"/>
              <a:buFont typeface="Open Sans"/>
              <a:buChar char="■"/>
              <a:defRPr sz="21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gradFill>
          <a:gsLst>
            <a:gs pos="0">
              <a:schemeClr val="dk1"/>
            </a:gs>
            <a:gs pos="100000">
              <a:schemeClr val="lt2"/>
            </a:gs>
          </a:gsLst>
          <a:lin ang="2698631" scaled="0"/>
        </a:gradFill>
      </p:bgPr>
    </p:bg>
    <p:spTree>
      <p:nvGrpSpPr>
        <p:cNvPr id="42" name="Shape 42"/>
        <p:cNvGrpSpPr/>
        <p:nvPr/>
      </p:nvGrpSpPr>
      <p:grpSpPr>
        <a:xfrm>
          <a:off x="0" y="0"/>
          <a:ext cx="0" cy="0"/>
          <a:chOff x="0" y="0"/>
          <a:chExt cx="0" cy="0"/>
        </a:xfrm>
      </p:grpSpPr>
      <p:sp>
        <p:nvSpPr>
          <p:cNvPr id="43" name="Google Shape;43;p4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4" name="Google Shape;44;p4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atin typeface="Open Sans"/>
                <a:ea typeface="Open Sans"/>
                <a:cs typeface="Open Sans"/>
                <a:sym typeface="Open Sans"/>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gradFill>
          <a:gsLst>
            <a:gs pos="0">
              <a:schemeClr val="dk1"/>
            </a:gs>
            <a:gs pos="100000">
              <a:schemeClr val="lt2"/>
            </a:gs>
          </a:gsLst>
          <a:lin ang="2698631" scaled="0"/>
        </a:gradFill>
      </p:bgPr>
    </p:bg>
    <p:spTree>
      <p:nvGrpSpPr>
        <p:cNvPr id="45" name="Shape 4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slideLayout" Target="../slideLayouts/slideLayout9.xml"/><Relationship Id="rId1" Type="http://schemas.openxmlformats.org/officeDocument/2006/relationships/image" Target="../media/image16.png"/><Relationship Id="rId2" Type="http://schemas.openxmlformats.org/officeDocument/2006/relationships/image" Target="../media/image15.jpg"/><Relationship Id="rId3"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Montserrat"/>
              <a:buNone/>
              <a:defRPr b="1"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2pPr>
            <a:lvl3pPr lvl="2"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3pPr>
            <a:lvl4pPr lvl="3"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4pPr>
            <a:lvl5pPr lvl="4"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5pPr>
            <a:lvl6pPr lvl="5"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6pPr>
            <a:lvl7pPr lvl="6"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7pPr>
            <a:lvl8pPr lvl="7"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8pPr>
            <a:lvl9pPr lvl="8"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9pPr>
          </a:lstStyle>
          <a:p/>
        </p:txBody>
      </p:sp>
      <p:sp>
        <p:nvSpPr>
          <p:cNvPr id="7" name="Google Shape;7;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1pPr>
            <a:lvl2pPr indent="-317500" lvl="1" marL="9144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2pPr>
            <a:lvl3pPr indent="-317500" lvl="2" marL="13716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17500" lvl="3" marL="18288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4pPr>
            <a:lvl5pPr indent="-317500" lvl="4" marL="22860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5pPr>
            <a:lvl6pPr indent="-317500" lvl="5" marL="27432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6pPr>
            <a:lvl7pPr indent="-317500" lvl="6" marL="32004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7pPr>
            <a:lvl8pPr indent="-317500" lvl="7" marL="36576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1"/>
              </a:buClr>
              <a:buSzPts val="1400"/>
              <a:buFont typeface="Arial"/>
              <a:buChar char="■"/>
              <a:defRPr b="0" i="0" sz="1400" u="none" cap="none" strike="noStrike">
                <a:solidFill>
                  <a:schemeClr val="lt1"/>
                </a:solidFill>
                <a:latin typeface="Arial"/>
                <a:ea typeface="Arial"/>
                <a:cs typeface="Arial"/>
                <a:sym typeface="Arial"/>
              </a:defRPr>
            </a:lvl9pPr>
          </a:lstStyle>
          <a:p/>
        </p:txBody>
      </p:sp>
      <p:sp>
        <p:nvSpPr>
          <p:cNvPr id="8" name="Google Shape;8;p33"/>
          <p:cNvSpPr txBox="1"/>
          <p:nvPr/>
        </p:nvSpPr>
        <p:spPr>
          <a:xfrm>
            <a:off x="8155641" y="4655872"/>
            <a:ext cx="78665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600" u="none" cap="none" strike="noStrike">
                <a:solidFill>
                  <a:srgbClr val="1F2126"/>
                </a:solidFill>
                <a:latin typeface="Arial"/>
                <a:ea typeface="Arial"/>
                <a:cs typeface="Arial"/>
                <a:sym typeface="Arial"/>
              </a:rPr>
              <a:t>-</a:t>
            </a:r>
            <a:fld id="{00000000-1234-1234-1234-123412341234}" type="slidenum">
              <a:rPr b="0" i="0" lang="de-DE" sz="1600" u="none" cap="none" strike="noStrike">
                <a:solidFill>
                  <a:srgbClr val="1F2126"/>
                </a:solidFill>
                <a:latin typeface="Arial"/>
                <a:ea typeface="Arial"/>
                <a:cs typeface="Arial"/>
                <a:sym typeface="Arial"/>
              </a:rPr>
              <a:t>‹#›</a:t>
            </a:fld>
            <a:r>
              <a:rPr b="0" i="0" lang="de-DE" sz="1600" u="none" cap="none" strike="noStrike">
                <a:solidFill>
                  <a:srgbClr val="1F2126"/>
                </a:solidFill>
                <a:latin typeface="Arial"/>
                <a:ea typeface="Arial"/>
                <a:cs typeface="Arial"/>
                <a:sym typeface="Arial"/>
              </a:rPr>
              <a:t>-</a:t>
            </a:r>
            <a:endParaRPr b="0" i="0" sz="1600" u="none" cap="none" strike="noStrike">
              <a:solidFill>
                <a:srgbClr val="1F2126"/>
              </a:solidFill>
              <a:latin typeface="Arial"/>
              <a:ea typeface="Arial"/>
              <a:cs typeface="Arial"/>
              <a:sym typeface="Arial"/>
            </a:endParaRPr>
          </a:p>
        </p:txBody>
      </p:sp>
      <p:pic>
        <p:nvPicPr>
          <p:cNvPr id="9" name="Google Shape;9;p33"/>
          <p:cNvPicPr preferRelativeResize="0"/>
          <p:nvPr/>
        </p:nvPicPr>
        <p:blipFill rotWithShape="1">
          <a:blip r:embed="rId1">
            <a:alphaModFix/>
          </a:blip>
          <a:srcRect b="0" l="0" r="0" t="0"/>
          <a:stretch/>
        </p:blipFill>
        <p:spPr>
          <a:xfrm>
            <a:off x="6807458" y="36752"/>
            <a:ext cx="2070292" cy="474357"/>
          </a:xfrm>
          <a:prstGeom prst="rect">
            <a:avLst/>
          </a:prstGeom>
          <a:noFill/>
          <a:ln>
            <a:noFill/>
          </a:ln>
        </p:spPr>
      </p:pic>
      <p:pic>
        <p:nvPicPr>
          <p:cNvPr descr="Text&#10;&#10;Description automatically generated with medium confidence" id="10" name="Google Shape;10;p33"/>
          <p:cNvPicPr preferRelativeResize="0"/>
          <p:nvPr/>
        </p:nvPicPr>
        <p:blipFill rotWithShape="1">
          <a:blip r:embed="rId2">
            <a:alphaModFix/>
          </a:blip>
          <a:srcRect b="0" l="0" r="0" t="0"/>
          <a:stretch/>
        </p:blipFill>
        <p:spPr>
          <a:xfrm>
            <a:off x="266250" y="71894"/>
            <a:ext cx="1778558" cy="373131"/>
          </a:xfrm>
          <a:prstGeom prst="rect">
            <a:avLst/>
          </a:prstGeom>
          <a:noFill/>
          <a:ln>
            <a:noFill/>
          </a:ln>
        </p:spPr>
      </p:pic>
      <p:sp>
        <p:nvSpPr>
          <p:cNvPr id="11" name="Google Shape;11;p33"/>
          <p:cNvSpPr txBox="1"/>
          <p:nvPr/>
        </p:nvSpPr>
        <p:spPr>
          <a:xfrm>
            <a:off x="1887416" y="4655872"/>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de-D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id="12" name="Google Shape;12;p33"/>
          <p:cNvPicPr preferRelativeResize="0"/>
          <p:nvPr/>
        </p:nvPicPr>
        <p:blipFill rotWithShape="1">
          <a:blip r:embed="rId3">
            <a:alphaModFix/>
          </a:blip>
          <a:srcRect b="0" l="0" r="0" t="0"/>
          <a:stretch/>
        </p:blipFill>
        <p:spPr>
          <a:xfrm>
            <a:off x="201706" y="4667252"/>
            <a:ext cx="838200" cy="295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s://teambuilding.com/blog/virtual-escape-rooms" TargetMode="External"/><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sp>
        <p:nvSpPr>
          <p:cNvPr id="50" name="Google Shape;50;p1"/>
          <p:cNvSpPr txBox="1"/>
          <p:nvPr/>
        </p:nvSpPr>
        <p:spPr>
          <a:xfrm>
            <a:off x="0" y="2571750"/>
            <a:ext cx="9143999" cy="136747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Montserrat"/>
              <a:buNone/>
            </a:pPr>
            <a:r>
              <a:rPr b="1" i="0" lang="de-DE" sz="2400" u="none" cap="none" strike="noStrike">
                <a:solidFill>
                  <a:srgbClr val="1F2126"/>
                </a:solidFill>
                <a:latin typeface="Montserrat"/>
                <a:ea typeface="Montserrat"/>
                <a:cs typeface="Montserrat"/>
                <a:sym typeface="Montserrat"/>
              </a:rPr>
              <a:t>In-Service Training Programme</a:t>
            </a:r>
            <a:br>
              <a:rPr b="1" i="0" lang="de-DE" sz="2400" u="none" cap="none" strike="noStrike">
                <a:solidFill>
                  <a:srgbClr val="1F2126"/>
                </a:solidFill>
                <a:latin typeface="Montserrat"/>
                <a:ea typeface="Montserrat"/>
                <a:cs typeface="Montserrat"/>
                <a:sym typeface="Montserrat"/>
              </a:rPr>
            </a:br>
            <a:r>
              <a:rPr b="1" i="0" lang="de-DE" sz="2400" u="none" cap="none" strike="noStrike">
                <a:solidFill>
                  <a:srgbClr val="1F2126"/>
                </a:solidFill>
                <a:latin typeface="Montserrat"/>
                <a:ea typeface="Montserrat"/>
                <a:cs typeface="Montserrat"/>
                <a:sym typeface="Montserrat"/>
              </a:rPr>
              <a:t>and Toolkit for Validation of Skills</a:t>
            </a:r>
            <a:br>
              <a:rPr b="0" i="0" lang="de-DE" sz="2400" u="none" cap="none" strike="noStrike">
                <a:solidFill>
                  <a:srgbClr val="1F2126"/>
                </a:solidFill>
                <a:latin typeface="Montserrat"/>
                <a:ea typeface="Montserrat"/>
                <a:cs typeface="Montserrat"/>
                <a:sym typeface="Montserrat"/>
              </a:rPr>
            </a:br>
            <a:br>
              <a:rPr b="0" i="0" lang="de-DE" sz="1000" u="none" cap="none" strike="noStrike">
                <a:solidFill>
                  <a:srgbClr val="1F2126"/>
                </a:solidFill>
                <a:latin typeface="Montserrat"/>
                <a:ea typeface="Montserrat"/>
                <a:cs typeface="Montserrat"/>
                <a:sym typeface="Montserrat"/>
              </a:rPr>
            </a:br>
            <a:r>
              <a:rPr b="1" i="0" lang="de-DE" sz="2000" u="none" cap="none" strike="noStrike">
                <a:solidFill>
                  <a:srgbClr val="1F2126"/>
                </a:solidFill>
                <a:latin typeface="Montserrat"/>
                <a:ea typeface="Montserrat"/>
                <a:cs typeface="Montserrat"/>
                <a:sym typeface="Montserrat"/>
              </a:rPr>
              <a:t>Part A: Building the digital pedagogic skills for VET tutors</a:t>
            </a:r>
            <a:br>
              <a:rPr b="1" i="0" lang="de-DE" sz="2000" u="none" cap="none" strike="noStrike">
                <a:solidFill>
                  <a:srgbClr val="1F2126"/>
                </a:solidFill>
                <a:latin typeface="Montserrat"/>
                <a:ea typeface="Montserrat"/>
                <a:cs typeface="Montserrat"/>
                <a:sym typeface="Montserrat"/>
              </a:rPr>
            </a:br>
            <a:r>
              <a:rPr b="1" i="0" lang="de-DE" sz="2000" u="none" cap="none" strike="noStrike">
                <a:solidFill>
                  <a:srgbClr val="1F2126"/>
                </a:solidFill>
                <a:latin typeface="Montserrat"/>
                <a:ea typeface="Montserrat"/>
                <a:cs typeface="Montserrat"/>
                <a:sym typeface="Montserrat"/>
              </a:rPr>
              <a:t> </a:t>
            </a:r>
            <a:r>
              <a:rPr b="1" i="0" lang="de-DE" sz="2000" u="none" cap="none" strike="noStrike">
                <a:solidFill>
                  <a:schemeClr val="dk1"/>
                </a:solidFill>
                <a:latin typeface="Montserrat"/>
                <a:ea typeface="Montserrat"/>
                <a:cs typeface="Montserrat"/>
                <a:sym typeface="Montserrat"/>
              </a:rPr>
              <a:t>Module C: Online educational escape rooms as a pedagogical tool</a:t>
            </a:r>
            <a:endParaRPr b="1" i="0" sz="2000" u="none" cap="none" strike="noStrike">
              <a:solidFill>
                <a:schemeClr val="dk1"/>
              </a:solidFill>
              <a:highlight>
                <a:srgbClr val="FFFF00"/>
              </a:highlight>
              <a:latin typeface="Montserrat"/>
              <a:ea typeface="Montserrat"/>
              <a:cs typeface="Montserrat"/>
              <a:sym typeface="Montserrat"/>
            </a:endParaRPr>
          </a:p>
        </p:txBody>
      </p:sp>
      <p:pic>
        <p:nvPicPr>
          <p:cNvPr id="51" name="Google Shape;51;p1"/>
          <p:cNvPicPr preferRelativeResize="0"/>
          <p:nvPr/>
        </p:nvPicPr>
        <p:blipFill rotWithShape="1">
          <a:blip r:embed="rId3">
            <a:alphaModFix/>
          </a:blip>
          <a:srcRect b="0" l="0" r="0" t="0"/>
          <a:stretch/>
        </p:blipFill>
        <p:spPr>
          <a:xfrm>
            <a:off x="1587896" y="1070218"/>
            <a:ext cx="5968208" cy="1367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Reasons to use </a:t>
            </a:r>
            <a:r>
              <a:rPr b="1" lang="de-DE">
                <a:solidFill>
                  <a:srgbClr val="FFFF00"/>
                </a:solidFill>
              </a:rPr>
              <a:t>educational escape rooms in classes and courses:</a:t>
            </a:r>
            <a:endParaRPr b="1"/>
          </a:p>
          <a:p>
            <a:pPr indent="-342900" lvl="0" marL="457200" rtl="0" algn="l">
              <a:lnSpc>
                <a:spcPct val="100000"/>
              </a:lnSpc>
              <a:spcBef>
                <a:spcPts val="0"/>
              </a:spcBef>
              <a:spcAft>
                <a:spcPts val="0"/>
              </a:spcAft>
              <a:buSzPts val="2800"/>
              <a:buNone/>
            </a:pPr>
            <a:r>
              <a:rPr lang="de-DE"/>
              <a:t> </a:t>
            </a:r>
            <a:endParaRPr/>
          </a:p>
          <a:p>
            <a:pPr indent="0" lvl="0" marL="114300" rtl="0" algn="l">
              <a:lnSpc>
                <a:spcPct val="100000"/>
              </a:lnSpc>
              <a:spcBef>
                <a:spcPts val="0"/>
              </a:spcBef>
              <a:spcAft>
                <a:spcPts val="0"/>
              </a:spcAft>
              <a:buSzPts val="2800"/>
              <a:buNone/>
            </a:pPr>
            <a:r>
              <a:rPr b="1" lang="de-DE" sz="3200">
                <a:solidFill>
                  <a:srgbClr val="FFFF00"/>
                </a:solidFill>
              </a:rPr>
              <a:t>2. Focus on psychosocial aspects</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Mental well-being</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Appropriate positive behavior</a:t>
            </a:r>
            <a:endParaRPr sz="3200">
              <a:solidFill>
                <a:srgbClr val="FFFF00"/>
              </a:solidFill>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Control of emotions</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Acting in a group</a:t>
            </a:r>
            <a:endParaRPr/>
          </a:p>
          <a:p>
            <a:pPr indent="0" lvl="0" marL="114300" rtl="0" algn="l">
              <a:lnSpc>
                <a:spcPct val="100000"/>
              </a:lnSpc>
              <a:spcBef>
                <a:spcPts val="0"/>
              </a:spcBef>
              <a:spcAft>
                <a:spcPts val="0"/>
              </a:spcAft>
              <a:buSzPts val="2800"/>
              <a:buNone/>
            </a:pPr>
            <a:r>
              <a:t/>
            </a:r>
            <a:endParaRPr sz="1200">
              <a:solidFill>
                <a:srgbClr val="FFFF00"/>
              </a:solidFill>
            </a:endParaRPr>
          </a:p>
        </p:txBody>
      </p:sp>
      <p:grpSp>
        <p:nvGrpSpPr>
          <p:cNvPr id="158" name="Google Shape;158;p10"/>
          <p:cNvGrpSpPr/>
          <p:nvPr/>
        </p:nvGrpSpPr>
        <p:grpSpPr>
          <a:xfrm>
            <a:off x="4094400" y="4423496"/>
            <a:ext cx="808500" cy="92100"/>
            <a:chOff x="3570750" y="4704850"/>
            <a:chExt cx="808500" cy="92100"/>
          </a:xfrm>
        </p:grpSpPr>
        <p:sp>
          <p:nvSpPr>
            <p:cNvPr id="159" name="Google Shape;159;p10"/>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0"/>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0"/>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0"/>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163" name="Google Shape;163;p10"/>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164" name="Google Shape;164;p10"/>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0"/>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0"/>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0"/>
          <p:cNvSpPr/>
          <p:nvPr/>
        </p:nvSpPr>
        <p:spPr>
          <a:xfrm>
            <a:off x="5269043" y="3956716"/>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FFFF00"/>
                </a:solidFill>
                <a:latin typeface="Arial"/>
                <a:ea typeface="Arial"/>
                <a:cs typeface="Arial"/>
                <a:sym typeface="Arial"/>
              </a:rPr>
              <a:t>https://escape-kit.com/en/education/5-reasons-organize-school-escape-room/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1"/>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Reasons to use </a:t>
            </a:r>
            <a:r>
              <a:rPr b="1" lang="de-DE">
                <a:solidFill>
                  <a:srgbClr val="FFFF00"/>
                </a:solidFill>
              </a:rPr>
              <a:t>educational escape rooms in classes and courses:</a:t>
            </a:r>
            <a:endParaRPr b="1"/>
          </a:p>
          <a:p>
            <a:pPr indent="-342900" lvl="0" marL="457200" rtl="0" algn="l">
              <a:lnSpc>
                <a:spcPct val="100000"/>
              </a:lnSpc>
              <a:spcBef>
                <a:spcPts val="0"/>
              </a:spcBef>
              <a:spcAft>
                <a:spcPts val="0"/>
              </a:spcAft>
              <a:buSzPts val="2800"/>
              <a:buNone/>
            </a:pPr>
            <a:r>
              <a:rPr lang="de-DE"/>
              <a:t> </a:t>
            </a:r>
            <a:endParaRPr/>
          </a:p>
          <a:p>
            <a:pPr indent="0" lvl="0" marL="114300" rtl="0" algn="l">
              <a:lnSpc>
                <a:spcPct val="100000"/>
              </a:lnSpc>
              <a:spcBef>
                <a:spcPts val="0"/>
              </a:spcBef>
              <a:spcAft>
                <a:spcPts val="0"/>
              </a:spcAft>
              <a:buSzPts val="2800"/>
              <a:buNone/>
            </a:pPr>
            <a:r>
              <a:rPr b="1" lang="de-DE" sz="3200">
                <a:solidFill>
                  <a:srgbClr val="FFFF00"/>
                </a:solidFill>
              </a:rPr>
              <a:t>3. Enhancing group cohesion</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Strengthening bonds</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Focus on strength</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Discover talents</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Foster social interaction</a:t>
            </a:r>
            <a:endParaRPr/>
          </a:p>
          <a:p>
            <a:pPr indent="0" lvl="0" marL="114300" rtl="0" algn="l">
              <a:lnSpc>
                <a:spcPct val="100000"/>
              </a:lnSpc>
              <a:spcBef>
                <a:spcPts val="0"/>
              </a:spcBef>
              <a:spcAft>
                <a:spcPts val="0"/>
              </a:spcAft>
              <a:buSzPts val="2800"/>
              <a:buNone/>
            </a:pPr>
            <a:r>
              <a:t/>
            </a:r>
            <a:endParaRPr sz="1200">
              <a:solidFill>
                <a:srgbClr val="FFFF00"/>
              </a:solidFill>
            </a:endParaRPr>
          </a:p>
        </p:txBody>
      </p:sp>
      <p:grpSp>
        <p:nvGrpSpPr>
          <p:cNvPr id="173" name="Google Shape;173;p11"/>
          <p:cNvGrpSpPr/>
          <p:nvPr/>
        </p:nvGrpSpPr>
        <p:grpSpPr>
          <a:xfrm>
            <a:off x="4094400" y="4423496"/>
            <a:ext cx="808500" cy="92100"/>
            <a:chOff x="3570750" y="4704850"/>
            <a:chExt cx="808500" cy="92100"/>
          </a:xfrm>
        </p:grpSpPr>
        <p:sp>
          <p:nvSpPr>
            <p:cNvPr id="174" name="Google Shape;174;p11"/>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1"/>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1"/>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1"/>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178" name="Google Shape;178;p11"/>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179" name="Google Shape;179;p11"/>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1"/>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1"/>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1"/>
          <p:cNvSpPr/>
          <p:nvPr/>
        </p:nvSpPr>
        <p:spPr>
          <a:xfrm>
            <a:off x="5269043" y="3956716"/>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FFFF00"/>
                </a:solidFill>
                <a:latin typeface="Arial"/>
                <a:ea typeface="Arial"/>
                <a:cs typeface="Arial"/>
                <a:sym typeface="Arial"/>
              </a:rPr>
              <a:t>https://escape-kit.com/en/education/5-reasons-organize-school-escape-room/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idx="1" type="subTitle"/>
          </p:nvPr>
        </p:nvSpPr>
        <p:spPr>
          <a:xfrm>
            <a:off x="756746" y="738312"/>
            <a:ext cx="838725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Reasons to use </a:t>
            </a:r>
            <a:r>
              <a:rPr b="1" lang="de-DE">
                <a:solidFill>
                  <a:srgbClr val="FFFF00"/>
                </a:solidFill>
              </a:rPr>
              <a:t>educational escape rooms in classes and courses:</a:t>
            </a:r>
            <a:endParaRPr b="1"/>
          </a:p>
          <a:p>
            <a:pPr indent="-342900" lvl="0" marL="457200" rtl="0" algn="l">
              <a:lnSpc>
                <a:spcPct val="100000"/>
              </a:lnSpc>
              <a:spcBef>
                <a:spcPts val="0"/>
              </a:spcBef>
              <a:spcAft>
                <a:spcPts val="0"/>
              </a:spcAft>
              <a:buSzPts val="2800"/>
              <a:buNone/>
            </a:pPr>
            <a:r>
              <a:rPr lang="de-DE"/>
              <a:t> </a:t>
            </a:r>
            <a:endParaRPr/>
          </a:p>
          <a:p>
            <a:pPr indent="0" lvl="0" marL="114300" rtl="0" algn="l">
              <a:lnSpc>
                <a:spcPct val="100000"/>
              </a:lnSpc>
              <a:spcBef>
                <a:spcPts val="0"/>
              </a:spcBef>
              <a:spcAft>
                <a:spcPts val="0"/>
              </a:spcAft>
              <a:buSzPts val="2800"/>
              <a:buNone/>
            </a:pPr>
            <a:r>
              <a:rPr b="1" lang="de-DE" sz="3200">
                <a:solidFill>
                  <a:srgbClr val="FFFF00"/>
                </a:solidFill>
              </a:rPr>
              <a:t>4. Improving</a:t>
            </a:r>
            <a:br>
              <a:rPr b="1" lang="de-DE" sz="3200">
                <a:solidFill>
                  <a:srgbClr val="FFFF00"/>
                </a:solidFill>
              </a:rPr>
            </a:br>
            <a:r>
              <a:rPr b="1" lang="de-DE" sz="3200">
                <a:solidFill>
                  <a:srgbClr val="FFFF00"/>
                </a:solidFill>
              </a:rPr>
              <a:t>trainer-learner relationship</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Catching attention</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Establishing trust</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Reinforce motivation</a:t>
            </a:r>
            <a:endParaRPr/>
          </a:p>
          <a:p>
            <a:pPr indent="0" lvl="0" marL="114300" rtl="0" algn="l">
              <a:lnSpc>
                <a:spcPct val="100000"/>
              </a:lnSpc>
              <a:spcBef>
                <a:spcPts val="0"/>
              </a:spcBef>
              <a:spcAft>
                <a:spcPts val="0"/>
              </a:spcAft>
              <a:buSzPts val="2800"/>
              <a:buNone/>
            </a:pPr>
            <a:r>
              <a:t/>
            </a:r>
            <a:endParaRPr sz="1200">
              <a:solidFill>
                <a:srgbClr val="FFFF00"/>
              </a:solidFill>
            </a:endParaRPr>
          </a:p>
        </p:txBody>
      </p:sp>
      <p:grpSp>
        <p:nvGrpSpPr>
          <p:cNvPr id="188" name="Google Shape;188;p12"/>
          <p:cNvGrpSpPr/>
          <p:nvPr/>
        </p:nvGrpSpPr>
        <p:grpSpPr>
          <a:xfrm>
            <a:off x="4094400" y="4423496"/>
            <a:ext cx="808500" cy="92100"/>
            <a:chOff x="3570750" y="4704850"/>
            <a:chExt cx="808500" cy="92100"/>
          </a:xfrm>
        </p:grpSpPr>
        <p:sp>
          <p:nvSpPr>
            <p:cNvPr id="189" name="Google Shape;189;p12"/>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2"/>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2"/>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2"/>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193" name="Google Shape;193;p12"/>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194" name="Google Shape;194;p12"/>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2"/>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2"/>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2"/>
          <p:cNvSpPr/>
          <p:nvPr/>
        </p:nvSpPr>
        <p:spPr>
          <a:xfrm>
            <a:off x="5269043" y="3956716"/>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FFFF00"/>
                </a:solidFill>
                <a:latin typeface="Arial"/>
                <a:ea typeface="Arial"/>
                <a:cs typeface="Arial"/>
                <a:sym typeface="Arial"/>
              </a:rPr>
              <a:t>https://escape-kit.com/en/education/5-reasons-organize-school-escape-room/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Reasons to use </a:t>
            </a:r>
            <a:r>
              <a:rPr b="1" lang="de-DE">
                <a:solidFill>
                  <a:srgbClr val="FFFF00"/>
                </a:solidFill>
              </a:rPr>
              <a:t>educational escape rooms in classes and courses:</a:t>
            </a:r>
            <a:endParaRPr b="1"/>
          </a:p>
          <a:p>
            <a:pPr indent="-342900" lvl="0" marL="457200" rtl="0" algn="l">
              <a:lnSpc>
                <a:spcPct val="100000"/>
              </a:lnSpc>
              <a:spcBef>
                <a:spcPts val="0"/>
              </a:spcBef>
              <a:spcAft>
                <a:spcPts val="0"/>
              </a:spcAft>
              <a:buSzPts val="2800"/>
              <a:buNone/>
            </a:pPr>
            <a:r>
              <a:rPr lang="de-DE"/>
              <a:t> </a:t>
            </a:r>
            <a:endParaRPr/>
          </a:p>
          <a:p>
            <a:pPr indent="0" lvl="0" marL="114300" rtl="0" algn="l">
              <a:lnSpc>
                <a:spcPct val="100000"/>
              </a:lnSpc>
              <a:spcBef>
                <a:spcPts val="0"/>
              </a:spcBef>
              <a:spcAft>
                <a:spcPts val="0"/>
              </a:spcAft>
              <a:buSzPts val="2800"/>
              <a:buNone/>
            </a:pPr>
            <a:r>
              <a:rPr b="1" lang="de-DE" sz="3200">
                <a:solidFill>
                  <a:srgbClr val="FFFF00"/>
                </a:solidFill>
              </a:rPr>
              <a:t>5. Support of learning processes</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Fostering creativity </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Support enthusiasm</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Access complex concepts</a:t>
            </a:r>
            <a:endParaRPr/>
          </a:p>
          <a:p>
            <a:pPr indent="0" lvl="0" marL="114300" rtl="0" algn="l">
              <a:lnSpc>
                <a:spcPct val="100000"/>
              </a:lnSpc>
              <a:spcBef>
                <a:spcPts val="0"/>
              </a:spcBef>
              <a:spcAft>
                <a:spcPts val="0"/>
              </a:spcAft>
              <a:buSzPts val="2800"/>
              <a:buNone/>
            </a:pPr>
            <a:r>
              <a:t/>
            </a:r>
            <a:endParaRPr sz="1200">
              <a:solidFill>
                <a:srgbClr val="FFFF00"/>
              </a:solidFill>
            </a:endParaRPr>
          </a:p>
        </p:txBody>
      </p:sp>
      <p:grpSp>
        <p:nvGrpSpPr>
          <p:cNvPr id="203" name="Google Shape;203;p13"/>
          <p:cNvGrpSpPr/>
          <p:nvPr/>
        </p:nvGrpSpPr>
        <p:grpSpPr>
          <a:xfrm>
            <a:off x="4094400" y="4423496"/>
            <a:ext cx="808500" cy="92100"/>
            <a:chOff x="3570750" y="4704850"/>
            <a:chExt cx="808500" cy="92100"/>
          </a:xfrm>
        </p:grpSpPr>
        <p:sp>
          <p:nvSpPr>
            <p:cNvPr id="204" name="Google Shape;204;p13"/>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3"/>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3"/>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3"/>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208" name="Google Shape;208;p13"/>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09" name="Google Shape;209;p13"/>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3"/>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3"/>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3"/>
          <p:cNvSpPr/>
          <p:nvPr/>
        </p:nvSpPr>
        <p:spPr>
          <a:xfrm>
            <a:off x="5269043" y="3956716"/>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FFFF00"/>
                </a:solidFill>
                <a:latin typeface="Arial"/>
                <a:ea typeface="Arial"/>
                <a:cs typeface="Arial"/>
                <a:sym typeface="Arial"/>
              </a:rPr>
              <a:t>https://escape-kit.com/en/education/5-reasons-organize-school-escape-room/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4"/>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Example:</a:t>
            </a:r>
            <a:endParaRPr b="1"/>
          </a:p>
          <a:p>
            <a:pPr indent="-342900" lvl="0" marL="457200" rtl="0" algn="l">
              <a:lnSpc>
                <a:spcPct val="100000"/>
              </a:lnSpc>
              <a:spcBef>
                <a:spcPts val="0"/>
              </a:spcBef>
              <a:spcAft>
                <a:spcPts val="0"/>
              </a:spcAft>
              <a:buSzPts val="2800"/>
              <a:buNone/>
            </a:pPr>
            <a:r>
              <a:rPr lang="de-DE"/>
              <a:t> </a:t>
            </a:r>
            <a:endParaRPr/>
          </a:p>
          <a:p>
            <a:pPr indent="0" lvl="0" marL="114300" rtl="0" algn="l">
              <a:lnSpc>
                <a:spcPct val="100000"/>
              </a:lnSpc>
              <a:spcBef>
                <a:spcPts val="0"/>
              </a:spcBef>
              <a:spcAft>
                <a:spcPts val="0"/>
              </a:spcAft>
              <a:buSzPts val="2800"/>
              <a:buNone/>
            </a:pPr>
            <a:r>
              <a:rPr b="1" lang="de-DE" sz="3200">
                <a:solidFill>
                  <a:srgbClr val="FFFF00"/>
                </a:solidFill>
              </a:rPr>
              <a:t>https://escape-kit.com</a:t>
            </a:r>
            <a:endParaRPr/>
          </a:p>
        </p:txBody>
      </p:sp>
      <p:grpSp>
        <p:nvGrpSpPr>
          <p:cNvPr id="218" name="Google Shape;218;p14"/>
          <p:cNvGrpSpPr/>
          <p:nvPr/>
        </p:nvGrpSpPr>
        <p:grpSpPr>
          <a:xfrm>
            <a:off x="4094400" y="4423496"/>
            <a:ext cx="808500" cy="92100"/>
            <a:chOff x="3570750" y="4704850"/>
            <a:chExt cx="808500" cy="92100"/>
          </a:xfrm>
        </p:grpSpPr>
        <p:sp>
          <p:nvSpPr>
            <p:cNvPr id="219" name="Google Shape;219;p14"/>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4"/>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4"/>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4"/>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223" name="Google Shape;223;p14"/>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24" name="Google Shape;224;p14"/>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4"/>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4"/>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7" name="Google Shape;227;p14"/>
          <p:cNvPicPr preferRelativeResize="0"/>
          <p:nvPr/>
        </p:nvPicPr>
        <p:blipFill rotWithShape="1">
          <a:blip r:embed="rId3">
            <a:alphaModFix/>
          </a:blip>
          <a:srcRect b="0" l="0" r="0" t="0"/>
          <a:stretch/>
        </p:blipFill>
        <p:spPr>
          <a:xfrm>
            <a:off x="2090170" y="1851746"/>
            <a:ext cx="4486060" cy="2571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5"/>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Example:</a:t>
            </a:r>
            <a:endParaRPr b="1"/>
          </a:p>
          <a:p>
            <a:pPr indent="-342900" lvl="0" marL="457200" rtl="0" algn="l">
              <a:lnSpc>
                <a:spcPct val="100000"/>
              </a:lnSpc>
              <a:spcBef>
                <a:spcPts val="0"/>
              </a:spcBef>
              <a:spcAft>
                <a:spcPts val="0"/>
              </a:spcAft>
              <a:buSzPts val="2800"/>
              <a:buNone/>
            </a:pPr>
            <a:r>
              <a:rPr lang="de-DE"/>
              <a:t> </a:t>
            </a:r>
            <a:endParaRPr/>
          </a:p>
          <a:p>
            <a:pPr indent="0" lvl="0" marL="114300" rtl="0" algn="l">
              <a:lnSpc>
                <a:spcPct val="100000"/>
              </a:lnSpc>
              <a:spcBef>
                <a:spcPts val="0"/>
              </a:spcBef>
              <a:spcAft>
                <a:spcPts val="0"/>
              </a:spcAft>
              <a:buSzPts val="2800"/>
              <a:buNone/>
            </a:pPr>
            <a:r>
              <a:rPr b="1" lang="de-DE" sz="3200">
                <a:solidFill>
                  <a:srgbClr val="FFFF00"/>
                </a:solidFill>
              </a:rPr>
              <a:t>https://www.breakoutedu.com/</a:t>
            </a:r>
            <a:endParaRPr/>
          </a:p>
        </p:txBody>
      </p:sp>
      <p:grpSp>
        <p:nvGrpSpPr>
          <p:cNvPr id="233" name="Google Shape;233;p15"/>
          <p:cNvGrpSpPr/>
          <p:nvPr/>
        </p:nvGrpSpPr>
        <p:grpSpPr>
          <a:xfrm>
            <a:off x="4094400" y="4423496"/>
            <a:ext cx="808500" cy="92100"/>
            <a:chOff x="3570750" y="4704850"/>
            <a:chExt cx="808500" cy="92100"/>
          </a:xfrm>
        </p:grpSpPr>
        <p:sp>
          <p:nvSpPr>
            <p:cNvPr id="234" name="Google Shape;234;p15"/>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5"/>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5"/>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5"/>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238" name="Google Shape;238;p15"/>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39" name="Google Shape;239;p15"/>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5"/>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5"/>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2" name="Google Shape;242;p15"/>
          <p:cNvPicPr preferRelativeResize="0"/>
          <p:nvPr/>
        </p:nvPicPr>
        <p:blipFill rotWithShape="1">
          <a:blip r:embed="rId3">
            <a:alphaModFix/>
          </a:blip>
          <a:srcRect b="0" l="0" r="0" t="0"/>
          <a:stretch/>
        </p:blipFill>
        <p:spPr>
          <a:xfrm>
            <a:off x="2146648" y="1826772"/>
            <a:ext cx="4108291" cy="24863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6"/>
          <p:cNvSpPr txBox="1"/>
          <p:nvPr/>
        </p:nvSpPr>
        <p:spPr>
          <a:xfrm>
            <a:off x="907628" y="2571750"/>
            <a:ext cx="6525491"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1400" u="none" cap="none" strike="noStrike">
                <a:solidFill>
                  <a:srgbClr val="FFFF00"/>
                </a:solidFill>
                <a:latin typeface="Arial"/>
                <a:ea typeface="Arial"/>
                <a:cs typeface="Arial"/>
                <a:sym typeface="Arial"/>
              </a:rPr>
              <a:t>What are some reasons for an educational escape room?</a:t>
            </a:r>
            <a:r>
              <a:rPr b="0" i="0" lang="de-DE" sz="1400" u="none" cap="none" strike="noStrike">
                <a:solidFill>
                  <a:srgbClr val="000000"/>
                </a:solidFill>
                <a:latin typeface="Arial"/>
                <a:ea typeface="Arial"/>
                <a:cs typeface="Arial"/>
                <a:sym typeface="Arial"/>
              </a:rPr>
              <a:t>:</a:t>
            </a:r>
            <a:br>
              <a:rPr b="0" i="0" lang="de-DE"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de-DE" sz="1400" u="none" cap="none" strike="noStrike">
                <a:solidFill>
                  <a:srgbClr val="000000"/>
                </a:solidFill>
                <a:latin typeface="Arial"/>
                <a:ea typeface="Arial"/>
                <a:cs typeface="Arial"/>
                <a:sym typeface="Arial"/>
              </a:rPr>
              <a:t> </a:t>
            </a:r>
            <a:r>
              <a:rPr b="0" i="0" lang="de-DE" sz="1400" u="none" cap="none" strike="noStrike">
                <a:solidFill>
                  <a:srgbClr val="FFFF00"/>
                </a:solidFill>
                <a:latin typeface="Arial"/>
                <a:ea typeface="Arial"/>
                <a:cs typeface="Arial"/>
                <a:sym typeface="Arial"/>
              </a:rPr>
              <a:t>skill development, solve tasks, improve interaction</a:t>
            </a:r>
            <a:endParaRPr b="0" i="0" sz="1400" u="none" cap="none" strike="noStrike">
              <a:solidFill>
                <a:srgbClr val="FFFF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de-DE" sz="1400" u="none" cap="none" strike="noStrike">
                <a:solidFill>
                  <a:srgbClr val="FFFF00"/>
                </a:solidFill>
                <a:latin typeface="Arial"/>
                <a:ea typeface="Arial"/>
                <a:cs typeface="Arial"/>
                <a:sym typeface="Arial"/>
              </a:rPr>
              <a:t> i</a:t>
            </a:r>
            <a:r>
              <a:rPr b="0" i="0" lang="de-DE" sz="1400" u="none" cap="none" strike="noStrike">
                <a:solidFill>
                  <a:srgbClr val="FFFF00"/>
                </a:solidFill>
                <a:latin typeface="Arial"/>
                <a:ea typeface="Arial"/>
                <a:cs typeface="Arial"/>
                <a:sym typeface="Arial"/>
              </a:rPr>
              <a:t>mprove trainer-learner relationship, enhance performance, stimulate regulation</a:t>
            </a:r>
            <a:endParaRPr b="1" i="0" sz="1400" u="none" cap="none" strike="noStrike">
              <a:solidFill>
                <a:srgbClr val="FFFF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FFFF00"/>
                </a:solidFill>
                <a:latin typeface="Arial"/>
                <a:ea typeface="Arial"/>
                <a:cs typeface="Arial"/>
                <a:sym typeface="Arial"/>
              </a:rPr>
              <a:t> enhance group cohesion, skill development, support of learning processes, </a:t>
            </a:r>
            <a:endParaRPr/>
          </a:p>
          <a:p>
            <a:pPr indent="-88900" lvl="0" marL="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FFFF00"/>
                </a:solidFill>
                <a:latin typeface="Arial"/>
                <a:ea typeface="Arial"/>
                <a:cs typeface="Arial"/>
                <a:sym typeface="Arial"/>
              </a:rPr>
              <a:t> support of teaching processes, enhance communication, solving riddles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48" name="Google Shape;248;p16"/>
          <p:cNvPicPr preferRelativeResize="0"/>
          <p:nvPr/>
        </p:nvPicPr>
        <p:blipFill rotWithShape="1">
          <a:blip r:embed="rId3">
            <a:alphaModFix/>
          </a:blip>
          <a:srcRect b="0" l="0" r="0" t="0"/>
          <a:stretch/>
        </p:blipFill>
        <p:spPr>
          <a:xfrm>
            <a:off x="917102" y="649549"/>
            <a:ext cx="6516017" cy="1846046"/>
          </a:xfrm>
          <a:prstGeom prst="rect">
            <a:avLst/>
          </a:prstGeom>
          <a:noFill/>
          <a:ln>
            <a:noFill/>
          </a:ln>
        </p:spPr>
      </p:pic>
      <p:grpSp>
        <p:nvGrpSpPr>
          <p:cNvPr id="249" name="Google Shape;249;p16"/>
          <p:cNvGrpSpPr/>
          <p:nvPr/>
        </p:nvGrpSpPr>
        <p:grpSpPr>
          <a:xfrm>
            <a:off x="4094400" y="4423496"/>
            <a:ext cx="808500" cy="92100"/>
            <a:chOff x="3570750" y="4704850"/>
            <a:chExt cx="808500" cy="92100"/>
          </a:xfrm>
        </p:grpSpPr>
        <p:sp>
          <p:nvSpPr>
            <p:cNvPr id="250" name="Google Shape;250;p16"/>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6"/>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6"/>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6"/>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54" name="Google Shape;254;p16"/>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6"/>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6"/>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7"/>
          <p:cNvSpPr txBox="1"/>
          <p:nvPr>
            <p:ph type="ctrTitle"/>
          </p:nvPr>
        </p:nvSpPr>
        <p:spPr>
          <a:xfrm>
            <a:off x="720000" y="1683965"/>
            <a:ext cx="5045700"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DE">
                <a:solidFill>
                  <a:schemeClr val="lt1"/>
                </a:solidFill>
              </a:rPr>
              <a:t>A3:</a:t>
            </a:r>
            <a:br>
              <a:rPr lang="de-DE">
                <a:solidFill>
                  <a:srgbClr val="FFFF00"/>
                </a:solidFill>
              </a:rPr>
            </a:br>
            <a:r>
              <a:rPr lang="de-DE">
                <a:solidFill>
                  <a:schemeClr val="lt1"/>
                </a:solidFill>
              </a:rPr>
              <a:t>How to create</a:t>
            </a:r>
            <a:br>
              <a:rPr lang="de-DE">
                <a:solidFill>
                  <a:schemeClr val="lt1"/>
                </a:solidFill>
              </a:rPr>
            </a:br>
            <a:r>
              <a:rPr lang="de-DE">
                <a:solidFill>
                  <a:srgbClr val="FFFF00"/>
                </a:solidFill>
              </a:rPr>
              <a:t>an educational escape room?</a:t>
            </a:r>
            <a:endParaRPr b="1">
              <a:solidFill>
                <a:srgbClr val="FFFF00"/>
              </a:solidFill>
            </a:endParaRPr>
          </a:p>
        </p:txBody>
      </p:sp>
      <p:grpSp>
        <p:nvGrpSpPr>
          <p:cNvPr id="262" name="Google Shape;262;p17"/>
          <p:cNvGrpSpPr/>
          <p:nvPr/>
        </p:nvGrpSpPr>
        <p:grpSpPr>
          <a:xfrm>
            <a:off x="4094400" y="4423496"/>
            <a:ext cx="808500" cy="92100"/>
            <a:chOff x="3570750" y="4704850"/>
            <a:chExt cx="808500" cy="92100"/>
          </a:xfrm>
        </p:grpSpPr>
        <p:sp>
          <p:nvSpPr>
            <p:cNvPr id="263" name="Google Shape;263;p17"/>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7"/>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7"/>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7"/>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67" name="Google Shape;267;p17"/>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7"/>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7"/>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8"/>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What have  developers to consider when designing an educational escape room?</a:t>
            </a:r>
            <a:br>
              <a:rPr b="1" lang="de-DE"/>
            </a:br>
            <a:endParaRPr/>
          </a:p>
        </p:txBody>
      </p:sp>
      <p:grpSp>
        <p:nvGrpSpPr>
          <p:cNvPr id="275" name="Google Shape;275;p18"/>
          <p:cNvGrpSpPr/>
          <p:nvPr/>
        </p:nvGrpSpPr>
        <p:grpSpPr>
          <a:xfrm>
            <a:off x="4094400" y="4423496"/>
            <a:ext cx="808500" cy="92100"/>
            <a:chOff x="3570750" y="4704850"/>
            <a:chExt cx="808500" cy="92100"/>
          </a:xfrm>
        </p:grpSpPr>
        <p:sp>
          <p:nvSpPr>
            <p:cNvPr id="276" name="Google Shape;276;p18"/>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8"/>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8"/>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8"/>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280" name="Google Shape;280;p18"/>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81" name="Google Shape;281;p18"/>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8"/>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8"/>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8"/>
          <p:cNvSpPr/>
          <p:nvPr/>
        </p:nvSpPr>
        <p:spPr>
          <a:xfrm>
            <a:off x="876667" y="1325643"/>
            <a:ext cx="7667235" cy="872100"/>
          </a:xfrm>
          <a:prstGeom prst="roundRect">
            <a:avLst>
              <a:gd fmla="val 16667" name="adj"/>
            </a:avLst>
          </a:prstGeom>
          <a:gradFill>
            <a:gsLst>
              <a:gs pos="0">
                <a:srgbClr val="939EFF"/>
              </a:gs>
              <a:gs pos="35000">
                <a:srgbClr val="B4BDFF"/>
              </a:gs>
              <a:gs pos="100000">
                <a:srgbClr val="E0E3FF"/>
              </a:gs>
            </a:gsLst>
            <a:lin ang="16200000" scaled="0"/>
          </a:gradFill>
          <a:ln cap="flat" cmpd="sng" w="9525">
            <a:solidFill>
              <a:srgbClr val="4358D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800" u="none" cap="none" strike="noStrike">
                <a:solidFill>
                  <a:schemeClr val="dk1"/>
                </a:solidFill>
                <a:latin typeface="Arial"/>
                <a:ea typeface="Arial"/>
                <a:cs typeface="Arial"/>
                <a:sym typeface="Arial"/>
              </a:rPr>
              <a:t>User Type</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„User needs assessment is carried out to determine player demographic and educational needs.”</a:t>
            </a:r>
            <a:endParaRPr b="0" i="0" sz="1400" u="none" cap="none" strike="noStrike">
              <a:solidFill>
                <a:schemeClr val="dk1"/>
              </a:solidFill>
              <a:latin typeface="Arial"/>
              <a:ea typeface="Arial"/>
              <a:cs typeface="Arial"/>
              <a:sym typeface="Arial"/>
            </a:endParaRPr>
          </a:p>
        </p:txBody>
      </p:sp>
      <p:sp>
        <p:nvSpPr>
          <p:cNvPr id="285" name="Google Shape;285;p18"/>
          <p:cNvSpPr/>
          <p:nvPr/>
        </p:nvSpPr>
        <p:spPr>
          <a:xfrm>
            <a:off x="1069282" y="3164268"/>
            <a:ext cx="7667235" cy="872100"/>
          </a:xfrm>
          <a:prstGeom prst="roundRect">
            <a:avLst>
              <a:gd fmla="val 16667" name="adj"/>
            </a:avLst>
          </a:prstGeom>
          <a:gradFill>
            <a:gsLst>
              <a:gs pos="0">
                <a:srgbClr val="939EFF"/>
              </a:gs>
              <a:gs pos="35000">
                <a:srgbClr val="B4BDFF"/>
              </a:gs>
              <a:gs pos="100000">
                <a:srgbClr val="E0E3FF"/>
              </a:gs>
            </a:gsLst>
            <a:lin ang="16200000" scaled="0"/>
          </a:gradFill>
          <a:ln cap="flat" cmpd="sng" w="9525">
            <a:solidFill>
              <a:srgbClr val="4358D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800" u="none" cap="none" strike="noStrike">
                <a:solidFill>
                  <a:schemeClr val="dk1"/>
                </a:solidFill>
                <a:latin typeface="Arial"/>
                <a:ea typeface="Arial"/>
                <a:cs typeface="Arial"/>
                <a:sym typeface="Arial"/>
              </a:rPr>
              <a:t>Difficulty</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„Consideration of intended users to scale difficulty of puzzles for different levels of players such as college students, undergrads, post grads, doctorates and staff.”</a:t>
            </a:r>
            <a:endParaRPr b="0" i="0" sz="1400" u="none" cap="none" strike="noStrike">
              <a:solidFill>
                <a:schemeClr val="dk1"/>
              </a:solidFill>
              <a:latin typeface="Arial"/>
              <a:ea typeface="Arial"/>
              <a:cs typeface="Arial"/>
              <a:sym typeface="Arial"/>
            </a:endParaRPr>
          </a:p>
        </p:txBody>
      </p:sp>
      <p:sp>
        <p:nvSpPr>
          <p:cNvPr id="286" name="Google Shape;286;p18"/>
          <p:cNvSpPr/>
          <p:nvPr/>
        </p:nvSpPr>
        <p:spPr>
          <a:xfrm>
            <a:off x="74950" y="2239094"/>
            <a:ext cx="7667235" cy="872100"/>
          </a:xfrm>
          <a:prstGeom prst="roundRect">
            <a:avLst>
              <a:gd fmla="val 16667" name="adj"/>
            </a:avLst>
          </a:prstGeom>
          <a:gradFill>
            <a:gsLst>
              <a:gs pos="0">
                <a:srgbClr val="939EFF"/>
              </a:gs>
              <a:gs pos="35000">
                <a:srgbClr val="B4BDFF"/>
              </a:gs>
              <a:gs pos="100000">
                <a:srgbClr val="E0E3FF"/>
              </a:gs>
            </a:gsLst>
            <a:lin ang="16200000" scaled="0"/>
          </a:gradFill>
          <a:ln cap="flat" cmpd="sng" w="9525">
            <a:solidFill>
              <a:srgbClr val="4358D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800" u="none" cap="none" strike="noStrike">
                <a:solidFill>
                  <a:schemeClr val="dk1"/>
                </a:solidFill>
                <a:latin typeface="Arial"/>
                <a:ea typeface="Arial"/>
                <a:cs typeface="Arial"/>
                <a:sym typeface="Arial"/>
              </a:rPr>
              <a:t>Time</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„Length of experience. Can be short experience of 15 minutes or a longer experience that lasts multiple days.”</a:t>
            </a:r>
            <a:endParaRPr b="0" i="0" sz="1400" u="none" cap="none" strike="noStrike">
              <a:solidFill>
                <a:schemeClr val="dk1"/>
              </a:solidFill>
              <a:latin typeface="Arial"/>
              <a:ea typeface="Arial"/>
              <a:cs typeface="Arial"/>
              <a:sym typeface="Arial"/>
            </a:endParaRPr>
          </a:p>
        </p:txBody>
      </p:sp>
      <p:sp>
        <p:nvSpPr>
          <p:cNvPr id="287" name="Google Shape;287;p18"/>
          <p:cNvSpPr/>
          <p:nvPr/>
        </p:nvSpPr>
        <p:spPr>
          <a:xfrm>
            <a:off x="117231" y="3987001"/>
            <a:ext cx="886264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FFFF00"/>
                </a:solidFill>
                <a:latin typeface="Arial"/>
                <a:ea typeface="Arial"/>
                <a:cs typeface="Arial"/>
                <a:sym typeface="Arial"/>
              </a:rPr>
              <a:t>Clark, S. et al. (2017): escapED: A Framework for Creating Educational Escape Rooms. In: International Journal of Serious Games. Volume 4, Issue 3, September 2017, http://dx.doi.org/10.17083/ijsg.v4i3.180</a:t>
            </a:r>
            <a:endParaRPr b="0" i="0" sz="1200" u="none" cap="none" strike="noStrike">
              <a:solidFill>
                <a:srgbClr val="FFFF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9"/>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What have  developers to consider when designing an educational escape room?</a:t>
            </a:r>
            <a:br>
              <a:rPr b="1" lang="de-DE"/>
            </a:br>
            <a:endParaRPr/>
          </a:p>
        </p:txBody>
      </p:sp>
      <p:grpSp>
        <p:nvGrpSpPr>
          <p:cNvPr id="293" name="Google Shape;293;p19"/>
          <p:cNvGrpSpPr/>
          <p:nvPr/>
        </p:nvGrpSpPr>
        <p:grpSpPr>
          <a:xfrm>
            <a:off x="4094400" y="4423496"/>
            <a:ext cx="808500" cy="92100"/>
            <a:chOff x="3570750" y="4704850"/>
            <a:chExt cx="808500" cy="92100"/>
          </a:xfrm>
        </p:grpSpPr>
        <p:sp>
          <p:nvSpPr>
            <p:cNvPr id="294" name="Google Shape;294;p19"/>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9"/>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9"/>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9"/>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298" name="Google Shape;298;p19"/>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99" name="Google Shape;299;p19"/>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9"/>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9"/>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9"/>
          <p:cNvSpPr/>
          <p:nvPr/>
        </p:nvSpPr>
        <p:spPr>
          <a:xfrm>
            <a:off x="352882" y="1822865"/>
            <a:ext cx="7667235" cy="872100"/>
          </a:xfrm>
          <a:prstGeom prst="roundRect">
            <a:avLst>
              <a:gd fmla="val 16667" name="adj"/>
            </a:avLst>
          </a:prstGeom>
          <a:gradFill>
            <a:gsLst>
              <a:gs pos="0">
                <a:srgbClr val="939EFF"/>
              </a:gs>
              <a:gs pos="35000">
                <a:srgbClr val="B4BDFF"/>
              </a:gs>
              <a:gs pos="100000">
                <a:srgbClr val="E0E3FF"/>
              </a:gs>
            </a:gsLst>
            <a:lin ang="16200000" scaled="0"/>
          </a:gradFill>
          <a:ln cap="flat" cmpd="sng" w="9525">
            <a:solidFill>
              <a:srgbClr val="4358D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800" u="none" cap="none" strike="noStrike">
                <a:solidFill>
                  <a:schemeClr val="dk1"/>
                </a:solidFill>
                <a:latin typeface="Arial"/>
                <a:ea typeface="Arial"/>
                <a:cs typeface="Arial"/>
                <a:sym typeface="Arial"/>
              </a:rPr>
              <a:t>Mode</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„Choose mode of experience such as; Cooperation based: Players work together to solve/escape the experience vs Competitive based: Players compete to be the first to figure out the objectives.”</a:t>
            </a:r>
            <a:endParaRPr b="0" i="0" sz="1400" u="none" cap="none" strike="noStrike">
              <a:solidFill>
                <a:schemeClr val="dk1"/>
              </a:solidFill>
              <a:latin typeface="Arial"/>
              <a:ea typeface="Arial"/>
              <a:cs typeface="Arial"/>
              <a:sym typeface="Arial"/>
            </a:endParaRPr>
          </a:p>
        </p:txBody>
      </p:sp>
      <p:sp>
        <p:nvSpPr>
          <p:cNvPr id="303" name="Google Shape;303;p19"/>
          <p:cNvSpPr/>
          <p:nvPr/>
        </p:nvSpPr>
        <p:spPr>
          <a:xfrm>
            <a:off x="1160621" y="2872442"/>
            <a:ext cx="7667235" cy="872100"/>
          </a:xfrm>
          <a:prstGeom prst="roundRect">
            <a:avLst>
              <a:gd fmla="val 16667" name="adj"/>
            </a:avLst>
          </a:prstGeom>
          <a:gradFill>
            <a:gsLst>
              <a:gs pos="0">
                <a:srgbClr val="939EFF"/>
              </a:gs>
              <a:gs pos="35000">
                <a:srgbClr val="B4BDFF"/>
              </a:gs>
              <a:gs pos="100000">
                <a:srgbClr val="E0E3FF"/>
              </a:gs>
            </a:gsLst>
            <a:lin ang="16200000" scaled="0"/>
          </a:gradFill>
          <a:ln cap="flat" cmpd="sng" w="9525">
            <a:solidFill>
              <a:srgbClr val="4358D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800" u="none" cap="none" strike="noStrike">
                <a:solidFill>
                  <a:schemeClr val="dk1"/>
                </a:solidFill>
                <a:latin typeface="Arial"/>
                <a:ea typeface="Arial"/>
                <a:cs typeface="Arial"/>
                <a:sym typeface="Arial"/>
              </a:rPr>
              <a:t>Scale</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„Choose number of participants</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the game is to be designed for.”</a:t>
            </a:r>
            <a:endParaRPr b="0" i="0" sz="1400" u="none" cap="none" strike="noStrike">
              <a:solidFill>
                <a:schemeClr val="dk1"/>
              </a:solidFill>
              <a:latin typeface="Arial"/>
              <a:ea typeface="Arial"/>
              <a:cs typeface="Arial"/>
              <a:sym typeface="Arial"/>
            </a:endParaRPr>
          </a:p>
        </p:txBody>
      </p:sp>
      <p:sp>
        <p:nvSpPr>
          <p:cNvPr id="304" name="Google Shape;304;p19"/>
          <p:cNvSpPr/>
          <p:nvPr/>
        </p:nvSpPr>
        <p:spPr>
          <a:xfrm>
            <a:off x="117231" y="3987001"/>
            <a:ext cx="886264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FFFF00"/>
                </a:solidFill>
                <a:latin typeface="Arial"/>
                <a:ea typeface="Arial"/>
                <a:cs typeface="Arial"/>
                <a:sym typeface="Arial"/>
              </a:rPr>
              <a:t>Clark, S. et al. (2017): escapED: A Framework for Creating Educational Escape Rooms. In: International Journal of Serious Games. Volume 4, Issue 3, September 2017, http://dx.doi.org/10.17083/ijsg.v4i3.180</a:t>
            </a:r>
            <a:endParaRPr b="0" i="0" sz="1200" u="none" cap="none" strike="noStrike">
              <a:solidFill>
                <a:srgbClr val="FFFF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2"/>
            </a:gs>
          </a:gsLst>
          <a:lin ang="0" scaled="0"/>
        </a:gradFill>
      </p:bgPr>
    </p:bg>
    <p:spTree>
      <p:nvGrpSpPr>
        <p:cNvPr id="55" name="Shape 55"/>
        <p:cNvGrpSpPr/>
        <p:nvPr/>
      </p:nvGrpSpPr>
      <p:grpSpPr>
        <a:xfrm>
          <a:off x="0" y="0"/>
          <a:ext cx="0" cy="0"/>
          <a:chOff x="0" y="0"/>
          <a:chExt cx="0" cy="0"/>
        </a:xfrm>
      </p:grpSpPr>
      <p:sp>
        <p:nvSpPr>
          <p:cNvPr id="56" name="Google Shape;56;p2"/>
          <p:cNvSpPr txBox="1"/>
          <p:nvPr>
            <p:ph type="title"/>
          </p:nvPr>
        </p:nvSpPr>
        <p:spPr>
          <a:xfrm>
            <a:off x="1560825" y="1587425"/>
            <a:ext cx="2164505" cy="4215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de-DE" sz="1800"/>
              <a:t>Introduction</a:t>
            </a:r>
            <a:endParaRPr sz="1800"/>
          </a:p>
        </p:txBody>
      </p:sp>
      <p:sp>
        <p:nvSpPr>
          <p:cNvPr id="57" name="Google Shape;57;p2"/>
          <p:cNvSpPr txBox="1"/>
          <p:nvPr>
            <p:ph idx="2" type="title"/>
          </p:nvPr>
        </p:nvSpPr>
        <p:spPr>
          <a:xfrm>
            <a:off x="4359599" y="1710971"/>
            <a:ext cx="3450261" cy="414665"/>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de-DE"/>
              <a:t>about the topic </a:t>
            </a:r>
            <a:br>
              <a:rPr lang="de-DE"/>
            </a:br>
            <a:r>
              <a:rPr lang="de-DE">
                <a:solidFill>
                  <a:srgbClr val="FFFF00"/>
                </a:solidFill>
              </a:rPr>
              <a:t>online educational escape rooms</a:t>
            </a:r>
            <a:br>
              <a:rPr lang="de-DE">
                <a:solidFill>
                  <a:srgbClr val="FFFF00"/>
                </a:solidFill>
              </a:rPr>
            </a:br>
            <a:r>
              <a:rPr lang="de-DE">
                <a:solidFill>
                  <a:srgbClr val="FFFF00"/>
                </a:solidFill>
              </a:rPr>
              <a:t>as pedagogical tools</a:t>
            </a:r>
            <a:endParaRPr/>
          </a:p>
        </p:txBody>
      </p:sp>
      <p:sp>
        <p:nvSpPr>
          <p:cNvPr id="58" name="Google Shape;58;p2"/>
          <p:cNvSpPr txBox="1"/>
          <p:nvPr>
            <p:ph idx="8" type="title"/>
          </p:nvPr>
        </p:nvSpPr>
        <p:spPr>
          <a:xfrm>
            <a:off x="717604" y="1363904"/>
            <a:ext cx="1028700" cy="554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de-DE"/>
              <a:t>A</a:t>
            </a:r>
            <a:endParaRPr/>
          </a:p>
        </p:txBody>
      </p:sp>
      <p:sp>
        <p:nvSpPr>
          <p:cNvPr id="59" name="Google Shape;59;p2"/>
          <p:cNvSpPr txBox="1"/>
          <p:nvPr>
            <p:ph idx="9" type="title"/>
          </p:nvPr>
        </p:nvSpPr>
        <p:spPr>
          <a:xfrm>
            <a:off x="0" y="2143222"/>
            <a:ext cx="1028700" cy="554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2400"/>
              <a:buNone/>
            </a:pPr>
            <a:r>
              <a:rPr lang="de-DE"/>
              <a:t>B</a:t>
            </a:r>
            <a:endParaRPr/>
          </a:p>
        </p:txBody>
      </p:sp>
      <p:cxnSp>
        <p:nvCxnSpPr>
          <p:cNvPr id="60" name="Google Shape;60;p2"/>
          <p:cNvCxnSpPr/>
          <p:nvPr/>
        </p:nvCxnSpPr>
        <p:spPr>
          <a:xfrm rot="10800000">
            <a:off x="720000" y="2697622"/>
            <a:ext cx="1635900" cy="0"/>
          </a:xfrm>
          <a:prstGeom prst="straightConnector1">
            <a:avLst/>
          </a:prstGeom>
          <a:noFill/>
          <a:ln cap="flat" cmpd="sng" w="19050">
            <a:solidFill>
              <a:schemeClr val="lt1"/>
            </a:solidFill>
            <a:prstDash val="solid"/>
            <a:round/>
            <a:headEnd len="sm" w="sm" type="none"/>
            <a:tailEnd len="sm" w="sm" type="none"/>
          </a:ln>
        </p:spPr>
      </p:cxnSp>
      <p:cxnSp>
        <p:nvCxnSpPr>
          <p:cNvPr id="61" name="Google Shape;61;p2"/>
          <p:cNvCxnSpPr/>
          <p:nvPr/>
        </p:nvCxnSpPr>
        <p:spPr>
          <a:xfrm rot="10800000">
            <a:off x="720000" y="1892060"/>
            <a:ext cx="1635900" cy="0"/>
          </a:xfrm>
          <a:prstGeom prst="straightConnector1">
            <a:avLst/>
          </a:prstGeom>
          <a:noFill/>
          <a:ln cap="flat" cmpd="sng" w="19050">
            <a:solidFill>
              <a:schemeClr val="lt1"/>
            </a:solidFill>
            <a:prstDash val="solid"/>
            <a:round/>
            <a:headEnd len="sm" w="sm" type="none"/>
            <a:tailEnd len="sm" w="sm" type="none"/>
          </a:ln>
        </p:spPr>
      </p:cxnSp>
      <p:cxnSp>
        <p:nvCxnSpPr>
          <p:cNvPr id="62" name="Google Shape;62;p2"/>
          <p:cNvCxnSpPr/>
          <p:nvPr/>
        </p:nvCxnSpPr>
        <p:spPr>
          <a:xfrm>
            <a:off x="657614" y="1287444"/>
            <a:ext cx="0" cy="2662820"/>
          </a:xfrm>
          <a:prstGeom prst="straightConnector1">
            <a:avLst/>
          </a:prstGeom>
          <a:noFill/>
          <a:ln cap="flat" cmpd="sng" w="19050">
            <a:solidFill>
              <a:schemeClr val="lt1"/>
            </a:solidFill>
            <a:prstDash val="solid"/>
            <a:round/>
            <a:headEnd len="sm" w="sm" type="none"/>
            <a:tailEnd len="sm" w="sm" type="none"/>
          </a:ln>
        </p:spPr>
      </p:cxnSp>
      <p:sp>
        <p:nvSpPr>
          <p:cNvPr id="63" name="Google Shape;63;p2"/>
          <p:cNvSpPr txBox="1"/>
          <p:nvPr/>
        </p:nvSpPr>
        <p:spPr>
          <a:xfrm>
            <a:off x="1537949" y="2364694"/>
            <a:ext cx="2187378" cy="4215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lt1"/>
              </a:buClr>
              <a:buSzPts val="1400"/>
              <a:buFont typeface="Montserrat"/>
              <a:buNone/>
            </a:pPr>
            <a:r>
              <a:rPr b="1" i="0" lang="de-DE" sz="1800" u="none" cap="none" strike="noStrike">
                <a:solidFill>
                  <a:schemeClr val="lt1"/>
                </a:solidFill>
                <a:latin typeface="Montserrat"/>
                <a:ea typeface="Montserrat"/>
                <a:cs typeface="Montserrat"/>
                <a:sym typeface="Montserrat"/>
              </a:rPr>
              <a:t>Training phase </a:t>
            </a:r>
            <a:endParaRPr/>
          </a:p>
        </p:txBody>
      </p:sp>
      <p:sp>
        <p:nvSpPr>
          <p:cNvPr id="64" name="Google Shape;64;p2"/>
          <p:cNvSpPr txBox="1"/>
          <p:nvPr/>
        </p:nvSpPr>
        <p:spPr>
          <a:xfrm>
            <a:off x="4373154" y="2571750"/>
            <a:ext cx="3436699" cy="41466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Montserrat"/>
              <a:buNone/>
            </a:pPr>
            <a:r>
              <a:rPr b="1" i="0" lang="de-DE" sz="1400" u="none" cap="none" strike="noStrike">
                <a:solidFill>
                  <a:schemeClr val="lt1"/>
                </a:solidFill>
                <a:latin typeface="Montserrat"/>
                <a:ea typeface="Montserrat"/>
                <a:cs typeface="Montserrat"/>
                <a:sym typeface="Montserrat"/>
              </a:rPr>
              <a:t>Small group work to the topic</a:t>
            </a:r>
            <a:br>
              <a:rPr b="1" i="0" lang="de-DE" sz="1400" u="none" cap="none" strike="noStrike">
                <a:solidFill>
                  <a:schemeClr val="lt1"/>
                </a:solidFill>
                <a:latin typeface="Montserrat"/>
                <a:ea typeface="Montserrat"/>
                <a:cs typeface="Montserrat"/>
                <a:sym typeface="Montserrat"/>
              </a:rPr>
            </a:br>
            <a:r>
              <a:rPr b="1" i="0" lang="de-DE" sz="1400" u="none" cap="none" strike="noStrike">
                <a:solidFill>
                  <a:schemeClr val="lt1"/>
                </a:solidFill>
                <a:latin typeface="Montserrat"/>
                <a:ea typeface="Montserrat"/>
                <a:cs typeface="Montserrat"/>
                <a:sym typeface="Montserrat"/>
              </a:rPr>
              <a:t> </a:t>
            </a:r>
            <a:r>
              <a:rPr b="1" i="0" lang="de-DE" sz="1400" u="none" cap="none" strike="noStrike">
                <a:solidFill>
                  <a:srgbClr val="FFFF00"/>
                </a:solidFill>
                <a:latin typeface="Montserrat"/>
                <a:ea typeface="Montserrat"/>
                <a:cs typeface="Montserrat"/>
                <a:sym typeface="Montserrat"/>
              </a:rPr>
              <a:t>online educational escape rooms</a:t>
            </a:r>
            <a:br>
              <a:rPr b="1" i="0" lang="de-DE" sz="1400" u="none" cap="none" strike="noStrike">
                <a:solidFill>
                  <a:srgbClr val="FFFF00"/>
                </a:solidFill>
                <a:latin typeface="Montserrat"/>
                <a:ea typeface="Montserrat"/>
                <a:cs typeface="Montserrat"/>
                <a:sym typeface="Montserrat"/>
              </a:rPr>
            </a:br>
            <a:r>
              <a:rPr b="1" i="0" lang="de-DE" sz="1400" u="none" cap="none" strike="noStrike">
                <a:solidFill>
                  <a:srgbClr val="FFFF00"/>
                </a:solidFill>
                <a:latin typeface="Montserrat"/>
                <a:ea typeface="Montserrat"/>
                <a:cs typeface="Montserrat"/>
                <a:sym typeface="Montserrat"/>
              </a:rPr>
              <a:t>as pedagogical tools</a:t>
            </a:r>
            <a:endParaRPr b="1" i="0" sz="1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0"/>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The Star-Model</a:t>
            </a:r>
            <a:endParaRPr/>
          </a:p>
          <a:p>
            <a:pPr indent="-342900" lvl="0" marL="457200" rtl="0" algn="l">
              <a:lnSpc>
                <a:spcPct val="100000"/>
              </a:lnSpc>
              <a:spcBef>
                <a:spcPts val="0"/>
              </a:spcBef>
              <a:spcAft>
                <a:spcPts val="0"/>
              </a:spcAft>
              <a:buSzPts val="2800"/>
              <a:buNone/>
            </a:pPr>
            <a:r>
              <a:t/>
            </a:r>
            <a:endParaRPr b="1"/>
          </a:p>
          <a:p>
            <a:pPr indent="-342900" lvl="0" marL="457200" rtl="0" algn="l">
              <a:lnSpc>
                <a:spcPct val="100000"/>
              </a:lnSpc>
              <a:spcBef>
                <a:spcPts val="0"/>
              </a:spcBef>
              <a:spcAft>
                <a:spcPts val="0"/>
              </a:spcAft>
              <a:buSzPts val="2800"/>
              <a:buNone/>
            </a:pPr>
            <a:r>
              <a:rPr b="1" lang="de-DE"/>
              <a:t>Game elements:</a:t>
            </a:r>
            <a:endParaRPr/>
          </a:p>
          <a:p>
            <a:pPr indent="-342900" lvl="0" marL="457200" rtl="0" algn="l">
              <a:lnSpc>
                <a:spcPct val="100000"/>
              </a:lnSpc>
              <a:spcBef>
                <a:spcPts val="0"/>
              </a:spcBef>
              <a:spcAft>
                <a:spcPts val="0"/>
              </a:spcAft>
              <a:buSzPts val="2800"/>
              <a:buNone/>
            </a:pPr>
            <a:r>
              <a:t/>
            </a:r>
            <a:endParaRPr b="1"/>
          </a:p>
          <a:p>
            <a:pPr indent="-342900" lvl="0" marL="457200" rtl="0" algn="l">
              <a:lnSpc>
                <a:spcPct val="100000"/>
              </a:lnSpc>
              <a:spcBef>
                <a:spcPts val="0"/>
              </a:spcBef>
              <a:spcAft>
                <a:spcPts val="0"/>
              </a:spcAft>
              <a:buSzPts val="2800"/>
              <a:buFont typeface="Arial"/>
              <a:buChar char="•"/>
            </a:pPr>
            <a:r>
              <a:rPr b="1" lang="de-DE"/>
              <a:t>the narrative =</a:t>
            </a:r>
            <a:br>
              <a:rPr b="1" lang="de-DE"/>
            </a:br>
            <a:r>
              <a:rPr b="1" lang="de-DE"/>
              <a:t>Story</a:t>
            </a:r>
            <a:endParaRPr/>
          </a:p>
          <a:p>
            <a:pPr indent="-342900" lvl="0" marL="457200" rtl="0" algn="l">
              <a:lnSpc>
                <a:spcPct val="100000"/>
              </a:lnSpc>
              <a:spcBef>
                <a:spcPts val="0"/>
              </a:spcBef>
              <a:spcAft>
                <a:spcPts val="0"/>
              </a:spcAft>
              <a:buSzPts val="2800"/>
              <a:buFont typeface="Arial"/>
              <a:buChar char="•"/>
            </a:pPr>
            <a:r>
              <a:rPr b="1" lang="de-DE"/>
              <a:t>the game-flow</a:t>
            </a:r>
            <a:endParaRPr b="1"/>
          </a:p>
          <a:p>
            <a:pPr indent="-342900" lvl="0" marL="457200" rtl="0" algn="l">
              <a:lnSpc>
                <a:spcPct val="100000"/>
              </a:lnSpc>
              <a:spcBef>
                <a:spcPts val="0"/>
              </a:spcBef>
              <a:spcAft>
                <a:spcPts val="0"/>
              </a:spcAft>
              <a:buSzPts val="2800"/>
              <a:buFont typeface="Arial"/>
              <a:buChar char="•"/>
            </a:pPr>
            <a:r>
              <a:rPr b="1" lang="de-DE"/>
              <a:t>the puzzles and</a:t>
            </a:r>
            <a:endParaRPr/>
          </a:p>
          <a:p>
            <a:pPr indent="-342900" lvl="0" marL="457200" rtl="0" algn="l">
              <a:lnSpc>
                <a:spcPct val="100000"/>
              </a:lnSpc>
              <a:spcBef>
                <a:spcPts val="0"/>
              </a:spcBef>
              <a:spcAft>
                <a:spcPts val="0"/>
              </a:spcAft>
              <a:buSzPts val="2800"/>
              <a:buFont typeface="Arial"/>
              <a:buChar char="•"/>
            </a:pPr>
            <a:r>
              <a:rPr b="1" lang="de-DE"/>
              <a:t>the equipment</a:t>
            </a:r>
            <a:endParaRPr/>
          </a:p>
        </p:txBody>
      </p:sp>
      <p:grpSp>
        <p:nvGrpSpPr>
          <p:cNvPr id="310" name="Google Shape;310;p20"/>
          <p:cNvGrpSpPr/>
          <p:nvPr/>
        </p:nvGrpSpPr>
        <p:grpSpPr>
          <a:xfrm>
            <a:off x="4094400" y="4423496"/>
            <a:ext cx="808500" cy="92100"/>
            <a:chOff x="3570750" y="4704850"/>
            <a:chExt cx="808500" cy="92100"/>
          </a:xfrm>
        </p:grpSpPr>
        <p:sp>
          <p:nvSpPr>
            <p:cNvPr id="311" name="Google Shape;311;p20"/>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0"/>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0"/>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0"/>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315" name="Google Shape;315;p20"/>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316" name="Google Shape;316;p20"/>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0"/>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0"/>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0"/>
          <p:cNvSpPr/>
          <p:nvPr/>
        </p:nvSpPr>
        <p:spPr>
          <a:xfrm>
            <a:off x="117231" y="3987001"/>
            <a:ext cx="886264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FFFF00"/>
                </a:solidFill>
                <a:latin typeface="Arial"/>
                <a:ea typeface="Arial"/>
                <a:cs typeface="Arial"/>
                <a:sym typeface="Arial"/>
              </a:rPr>
              <a:t>Botturi, L. / Babazadeh, M. (2020): Designing educational escape rooms: validating the Star Model. In: International Journal of Serious Games, Vol. 7, Issue 3, September 2020, http://dx.doi.org/10.17083/ijsg.v7i3.367  </a:t>
            </a:r>
            <a:endParaRPr b="0" i="0" sz="1200" u="none" cap="none" strike="noStrike">
              <a:solidFill>
                <a:srgbClr val="FFFF00"/>
              </a:solidFill>
              <a:latin typeface="Arial"/>
              <a:ea typeface="Arial"/>
              <a:cs typeface="Arial"/>
              <a:sym typeface="Arial"/>
            </a:endParaRPr>
          </a:p>
        </p:txBody>
      </p:sp>
      <p:pic>
        <p:nvPicPr>
          <p:cNvPr id="320" name="Google Shape;320;p20"/>
          <p:cNvPicPr preferRelativeResize="0"/>
          <p:nvPr/>
        </p:nvPicPr>
        <p:blipFill rotWithShape="1">
          <a:blip r:embed="rId3">
            <a:alphaModFix/>
          </a:blip>
          <a:srcRect b="0" l="0" r="0" t="0"/>
          <a:stretch/>
        </p:blipFill>
        <p:spPr>
          <a:xfrm>
            <a:off x="2993315" y="457162"/>
            <a:ext cx="4058881" cy="3529839"/>
          </a:xfrm>
          <a:prstGeom prst="rect">
            <a:avLst/>
          </a:prstGeom>
          <a:noFill/>
          <a:ln>
            <a:noFill/>
          </a:ln>
        </p:spPr>
      </p:pic>
      <p:sp>
        <p:nvSpPr>
          <p:cNvPr id="321" name="Google Shape;321;p20"/>
          <p:cNvSpPr/>
          <p:nvPr/>
        </p:nvSpPr>
        <p:spPr>
          <a:xfrm>
            <a:off x="7065735" y="1945082"/>
            <a:ext cx="204415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FFFF00"/>
                </a:solidFill>
                <a:latin typeface="Arial"/>
                <a:ea typeface="Arial"/>
                <a:cs typeface="Arial"/>
                <a:sym typeface="Arial"/>
              </a:rPr>
              <a:t>Botturi /Babazadeh p. 45</a:t>
            </a:r>
            <a:endParaRPr b="0" i="0" sz="1200" u="none" cap="none" strike="noStrike">
              <a:solidFill>
                <a:srgbClr val="FFFF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ph idx="1" type="subTitle"/>
          </p:nvPr>
        </p:nvSpPr>
        <p:spPr>
          <a:xfrm>
            <a:off x="756746" y="738312"/>
            <a:ext cx="7929900" cy="3041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Puzzle structures in escape rooms:</a:t>
            </a:r>
            <a:endParaRPr/>
          </a:p>
          <a:p>
            <a:pPr indent="-342900" lvl="0" marL="457200" rtl="0" algn="l">
              <a:lnSpc>
                <a:spcPct val="100000"/>
              </a:lnSpc>
              <a:spcBef>
                <a:spcPts val="0"/>
              </a:spcBef>
              <a:spcAft>
                <a:spcPts val="0"/>
              </a:spcAft>
              <a:buSzPts val="2800"/>
              <a:buNone/>
            </a:pPr>
            <a:r>
              <a:t/>
            </a:r>
            <a:endParaRPr b="1" sz="1000"/>
          </a:p>
          <a:p>
            <a:pPr indent="0" lvl="0" marL="114300" rtl="0" algn="l">
              <a:lnSpc>
                <a:spcPct val="100000"/>
              </a:lnSpc>
              <a:spcBef>
                <a:spcPts val="0"/>
              </a:spcBef>
              <a:spcAft>
                <a:spcPts val="0"/>
              </a:spcAft>
              <a:buSzPts val="2800"/>
              <a:buNone/>
            </a:pPr>
            <a:r>
              <a:rPr b="1" lang="de-DE"/>
              <a:t>1. basic structures: open, sequential and path-based</a:t>
            </a:r>
            <a:br>
              <a:rPr b="1" lang="de-DE"/>
            </a:br>
            <a:r>
              <a:rPr b="1" lang="de-DE">
                <a:solidFill>
                  <a:srgbClr val="FFFF00"/>
                </a:solidFill>
              </a:rPr>
              <a:t>Squares are</a:t>
            </a:r>
            <a:br>
              <a:rPr b="1" lang="de-DE">
                <a:solidFill>
                  <a:srgbClr val="FFFF00"/>
                </a:solidFill>
              </a:rPr>
            </a:br>
            <a:r>
              <a:rPr b="1" lang="de-DE">
                <a:solidFill>
                  <a:srgbClr val="FFFF00"/>
                </a:solidFill>
              </a:rPr>
              <a:t>puzzles and</a:t>
            </a:r>
            <a:br>
              <a:rPr b="1" lang="de-DE">
                <a:solidFill>
                  <a:srgbClr val="FFFF00"/>
                </a:solidFill>
              </a:rPr>
            </a:br>
            <a:r>
              <a:rPr b="1" lang="de-DE">
                <a:solidFill>
                  <a:srgbClr val="FFFF00"/>
                </a:solidFill>
              </a:rPr>
              <a:t>rectangles are</a:t>
            </a:r>
            <a:br>
              <a:rPr b="1" lang="de-DE">
                <a:solidFill>
                  <a:srgbClr val="FFFF00"/>
                </a:solidFill>
              </a:rPr>
            </a:br>
            <a:r>
              <a:rPr b="1" lang="de-DE">
                <a:solidFill>
                  <a:srgbClr val="FFFF00"/>
                </a:solidFill>
              </a:rPr>
              <a:t>meta-puzzles</a:t>
            </a:r>
            <a:endParaRPr/>
          </a:p>
        </p:txBody>
      </p:sp>
      <p:grpSp>
        <p:nvGrpSpPr>
          <p:cNvPr id="327" name="Google Shape;327;p21"/>
          <p:cNvGrpSpPr/>
          <p:nvPr/>
        </p:nvGrpSpPr>
        <p:grpSpPr>
          <a:xfrm>
            <a:off x="4094400" y="4423496"/>
            <a:ext cx="808500" cy="92100"/>
            <a:chOff x="3570750" y="4704850"/>
            <a:chExt cx="808500" cy="92100"/>
          </a:xfrm>
        </p:grpSpPr>
        <p:sp>
          <p:nvSpPr>
            <p:cNvPr id="328" name="Google Shape;328;p21"/>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1"/>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1"/>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1"/>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332" name="Google Shape;332;p21"/>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333" name="Google Shape;333;p21"/>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1"/>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1"/>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1"/>
          <p:cNvSpPr/>
          <p:nvPr/>
        </p:nvSpPr>
        <p:spPr>
          <a:xfrm>
            <a:off x="117231" y="3987001"/>
            <a:ext cx="886264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FFFF00"/>
                </a:solidFill>
                <a:latin typeface="Arial"/>
                <a:ea typeface="Arial"/>
                <a:cs typeface="Arial"/>
                <a:sym typeface="Arial"/>
              </a:rPr>
              <a:t>Nicholson, S. (2015). Peeking behind the locked door: A survey of escape room facilities.</a:t>
            </a:r>
            <a:endParaRPr/>
          </a:p>
          <a:p>
            <a:pPr indent="0" lvl="0" marL="0" marR="0" rtl="0" algn="l">
              <a:lnSpc>
                <a:spcPct val="100000"/>
              </a:lnSpc>
              <a:spcBef>
                <a:spcPts val="0"/>
              </a:spcBef>
              <a:spcAft>
                <a:spcPts val="0"/>
              </a:spcAft>
              <a:buNone/>
            </a:pPr>
            <a:r>
              <a:rPr b="0" i="0" lang="de-DE" sz="1200" u="none" cap="none" strike="noStrike">
                <a:solidFill>
                  <a:srgbClr val="FFFF00"/>
                </a:solidFill>
                <a:latin typeface="Arial"/>
                <a:ea typeface="Arial"/>
                <a:cs typeface="Arial"/>
                <a:sym typeface="Arial"/>
              </a:rPr>
              <a:t>White Paper available at http://scottnicholson.com/pubs/erfacwhite.pdf, p. 17</a:t>
            </a:r>
            <a:endParaRPr b="0" i="0" sz="1200" u="none" cap="none" strike="noStrike">
              <a:solidFill>
                <a:srgbClr val="FFFF00"/>
              </a:solidFill>
              <a:latin typeface="Arial"/>
              <a:ea typeface="Arial"/>
              <a:cs typeface="Arial"/>
              <a:sym typeface="Arial"/>
            </a:endParaRPr>
          </a:p>
        </p:txBody>
      </p:sp>
      <p:sp>
        <p:nvSpPr>
          <p:cNvPr id="337" name="Google Shape;337;p21"/>
          <p:cNvSpPr/>
          <p:nvPr/>
        </p:nvSpPr>
        <p:spPr>
          <a:xfrm>
            <a:off x="1753207" y="3431452"/>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8" name="Google Shape;338;p21"/>
          <p:cNvSpPr/>
          <p:nvPr/>
        </p:nvSpPr>
        <p:spPr>
          <a:xfrm>
            <a:off x="756746" y="342729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9" name="Google Shape;339;p21"/>
          <p:cNvSpPr/>
          <p:nvPr/>
        </p:nvSpPr>
        <p:spPr>
          <a:xfrm>
            <a:off x="1242646" y="341785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40" name="Google Shape;340;p21"/>
          <p:cNvSpPr/>
          <p:nvPr/>
        </p:nvSpPr>
        <p:spPr>
          <a:xfrm>
            <a:off x="440223" y="2745481"/>
            <a:ext cx="1507013" cy="339970"/>
          </a:xfrm>
          <a:prstGeom prst="roundRect">
            <a:avLst>
              <a:gd fmla="val 16667" name="adj"/>
            </a:avLst>
          </a:prstGeom>
          <a:solidFill>
            <a:schemeClr val="accent2"/>
          </a:solidFill>
          <a:ln cap="flat" cmpd="sng" w="25400">
            <a:solidFill>
              <a:srgbClr val="3544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341" name="Google Shape;341;p21"/>
          <p:cNvGrpSpPr/>
          <p:nvPr/>
        </p:nvGrpSpPr>
        <p:grpSpPr>
          <a:xfrm>
            <a:off x="246185" y="3071515"/>
            <a:ext cx="363508" cy="679870"/>
            <a:chOff x="246185" y="3071515"/>
            <a:chExt cx="363508" cy="679870"/>
          </a:xfrm>
        </p:grpSpPr>
        <p:sp>
          <p:nvSpPr>
            <p:cNvPr id="342" name="Google Shape;342;p21"/>
            <p:cNvSpPr/>
            <p:nvPr/>
          </p:nvSpPr>
          <p:spPr>
            <a:xfrm>
              <a:off x="246185" y="341141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343" name="Google Shape;343;p21"/>
            <p:cNvCxnSpPr>
              <a:stCxn id="342" idx="0"/>
            </p:cNvCxnSpPr>
            <p:nvPr/>
          </p:nvCxnSpPr>
          <p:spPr>
            <a:xfrm flipH="1" rot="10800000">
              <a:off x="427893" y="3071515"/>
              <a:ext cx="181800" cy="339900"/>
            </a:xfrm>
            <a:prstGeom prst="straightConnector1">
              <a:avLst/>
            </a:prstGeom>
            <a:noFill/>
            <a:ln cap="flat" cmpd="sng" w="9525">
              <a:solidFill>
                <a:schemeClr val="accent6"/>
              </a:solidFill>
              <a:prstDash val="solid"/>
              <a:round/>
              <a:headEnd len="sm" w="sm" type="none"/>
              <a:tailEnd len="med" w="med" type="triangle"/>
            </a:ln>
          </p:spPr>
        </p:cxnSp>
      </p:grpSp>
      <p:cxnSp>
        <p:nvCxnSpPr>
          <p:cNvPr id="344" name="Google Shape;344;p21"/>
          <p:cNvCxnSpPr>
            <a:stCxn id="338" idx="0"/>
          </p:cNvCxnSpPr>
          <p:nvPr/>
        </p:nvCxnSpPr>
        <p:spPr>
          <a:xfrm rot="10800000">
            <a:off x="938454" y="3043295"/>
            <a:ext cx="0" cy="384000"/>
          </a:xfrm>
          <a:prstGeom prst="straightConnector1">
            <a:avLst/>
          </a:prstGeom>
          <a:noFill/>
          <a:ln cap="flat" cmpd="sng" w="9525">
            <a:solidFill>
              <a:schemeClr val="accent6"/>
            </a:solidFill>
            <a:prstDash val="solid"/>
            <a:round/>
            <a:headEnd len="sm" w="sm" type="none"/>
            <a:tailEnd len="med" w="med" type="triangle"/>
          </a:ln>
        </p:spPr>
      </p:cxnSp>
      <p:cxnSp>
        <p:nvCxnSpPr>
          <p:cNvPr id="345" name="Google Shape;345;p21"/>
          <p:cNvCxnSpPr/>
          <p:nvPr/>
        </p:nvCxnSpPr>
        <p:spPr>
          <a:xfrm rot="10800000">
            <a:off x="1413238" y="3043280"/>
            <a:ext cx="0" cy="384015"/>
          </a:xfrm>
          <a:prstGeom prst="straightConnector1">
            <a:avLst/>
          </a:prstGeom>
          <a:noFill/>
          <a:ln cap="flat" cmpd="sng" w="9525">
            <a:solidFill>
              <a:schemeClr val="accent6"/>
            </a:solidFill>
            <a:prstDash val="solid"/>
            <a:round/>
            <a:headEnd len="sm" w="sm" type="none"/>
            <a:tailEnd len="med" w="med" type="triangle"/>
          </a:ln>
        </p:spPr>
      </p:cxnSp>
      <p:cxnSp>
        <p:nvCxnSpPr>
          <p:cNvPr id="346" name="Google Shape;346;p21"/>
          <p:cNvCxnSpPr>
            <a:stCxn id="337" idx="0"/>
          </p:cNvCxnSpPr>
          <p:nvPr/>
        </p:nvCxnSpPr>
        <p:spPr>
          <a:xfrm rot="10800000">
            <a:off x="1728515" y="3071452"/>
            <a:ext cx="206400" cy="360000"/>
          </a:xfrm>
          <a:prstGeom prst="straightConnector1">
            <a:avLst/>
          </a:prstGeom>
          <a:noFill/>
          <a:ln cap="flat" cmpd="sng" w="9525">
            <a:solidFill>
              <a:schemeClr val="accent6"/>
            </a:solidFill>
            <a:prstDash val="solid"/>
            <a:round/>
            <a:headEnd len="sm" w="sm" type="none"/>
            <a:tailEnd len="med" w="med" type="triangle"/>
          </a:ln>
        </p:spPr>
      </p:cxnSp>
      <p:sp>
        <p:nvSpPr>
          <p:cNvPr id="347" name="Google Shape;347;p21"/>
          <p:cNvSpPr/>
          <p:nvPr/>
        </p:nvSpPr>
        <p:spPr>
          <a:xfrm>
            <a:off x="3511064" y="2334647"/>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48" name="Google Shape;348;p21"/>
          <p:cNvSpPr/>
          <p:nvPr/>
        </p:nvSpPr>
        <p:spPr>
          <a:xfrm>
            <a:off x="2943101" y="1662275"/>
            <a:ext cx="1507013" cy="339970"/>
          </a:xfrm>
          <a:prstGeom prst="roundRect">
            <a:avLst>
              <a:gd fmla="val 16667" name="adj"/>
            </a:avLst>
          </a:prstGeom>
          <a:solidFill>
            <a:schemeClr val="accent2"/>
          </a:solidFill>
          <a:ln cap="flat" cmpd="sng" w="25400">
            <a:solidFill>
              <a:srgbClr val="3544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49" name="Google Shape;349;p21"/>
          <p:cNvCxnSpPr/>
          <p:nvPr/>
        </p:nvCxnSpPr>
        <p:spPr>
          <a:xfrm rot="10800000">
            <a:off x="3681656" y="1960074"/>
            <a:ext cx="0" cy="384015"/>
          </a:xfrm>
          <a:prstGeom prst="straightConnector1">
            <a:avLst/>
          </a:prstGeom>
          <a:noFill/>
          <a:ln cap="flat" cmpd="sng" w="9525">
            <a:solidFill>
              <a:schemeClr val="accent6"/>
            </a:solidFill>
            <a:prstDash val="solid"/>
            <a:round/>
            <a:headEnd len="sm" w="sm" type="none"/>
            <a:tailEnd len="med" w="med" type="triangle"/>
          </a:ln>
        </p:spPr>
      </p:cxnSp>
      <p:sp>
        <p:nvSpPr>
          <p:cNvPr id="350" name="Google Shape;350;p21"/>
          <p:cNvSpPr/>
          <p:nvPr/>
        </p:nvSpPr>
        <p:spPr>
          <a:xfrm>
            <a:off x="3523232" y="294219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351" name="Google Shape;351;p21"/>
          <p:cNvCxnSpPr>
            <a:stCxn id="350" idx="0"/>
          </p:cNvCxnSpPr>
          <p:nvPr/>
        </p:nvCxnSpPr>
        <p:spPr>
          <a:xfrm rot="10800000">
            <a:off x="3704939" y="2729793"/>
            <a:ext cx="0" cy="212400"/>
          </a:xfrm>
          <a:prstGeom prst="straightConnector1">
            <a:avLst/>
          </a:prstGeom>
          <a:noFill/>
          <a:ln cap="flat" cmpd="sng" w="9525">
            <a:solidFill>
              <a:schemeClr val="accent6"/>
            </a:solidFill>
            <a:prstDash val="solid"/>
            <a:round/>
            <a:headEnd len="sm" w="sm" type="none"/>
            <a:tailEnd len="med" w="med" type="triangle"/>
          </a:ln>
        </p:spPr>
      </p:cxnSp>
      <p:sp>
        <p:nvSpPr>
          <p:cNvPr id="352" name="Google Shape;352;p21"/>
          <p:cNvSpPr/>
          <p:nvPr/>
        </p:nvSpPr>
        <p:spPr>
          <a:xfrm>
            <a:off x="3523233" y="3516621"/>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353" name="Google Shape;353;p21"/>
          <p:cNvCxnSpPr>
            <a:stCxn id="352" idx="0"/>
          </p:cNvCxnSpPr>
          <p:nvPr/>
        </p:nvCxnSpPr>
        <p:spPr>
          <a:xfrm rot="10800000">
            <a:off x="3704941" y="3304221"/>
            <a:ext cx="0" cy="212400"/>
          </a:xfrm>
          <a:prstGeom prst="straightConnector1">
            <a:avLst/>
          </a:prstGeom>
          <a:noFill/>
          <a:ln cap="flat" cmpd="sng" w="9525">
            <a:solidFill>
              <a:schemeClr val="accent6"/>
            </a:solidFill>
            <a:prstDash val="solid"/>
            <a:round/>
            <a:headEnd len="sm" w="sm" type="none"/>
            <a:tailEnd len="med" w="med" type="triangle"/>
          </a:ln>
        </p:spPr>
      </p:cxnSp>
      <p:sp>
        <p:nvSpPr>
          <p:cNvPr id="354" name="Google Shape;354;p21"/>
          <p:cNvSpPr txBox="1"/>
          <p:nvPr/>
        </p:nvSpPr>
        <p:spPr>
          <a:xfrm>
            <a:off x="938453" y="2449596"/>
            <a:ext cx="66760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1400" u="none" cap="none" strike="noStrike">
                <a:solidFill>
                  <a:srgbClr val="FFFF00"/>
                </a:solidFill>
                <a:latin typeface="Arial"/>
                <a:ea typeface="Arial"/>
                <a:cs typeface="Arial"/>
                <a:sym typeface="Arial"/>
              </a:rPr>
              <a:t>open</a:t>
            </a:r>
            <a:endParaRPr/>
          </a:p>
        </p:txBody>
      </p:sp>
      <p:sp>
        <p:nvSpPr>
          <p:cNvPr id="355" name="Google Shape;355;p21"/>
          <p:cNvSpPr txBox="1"/>
          <p:nvPr/>
        </p:nvSpPr>
        <p:spPr>
          <a:xfrm>
            <a:off x="2979842" y="1391454"/>
            <a:ext cx="150701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1400" u="none" cap="none" strike="noStrike">
                <a:solidFill>
                  <a:srgbClr val="FFFF00"/>
                </a:solidFill>
                <a:latin typeface="Arial"/>
                <a:ea typeface="Arial"/>
                <a:cs typeface="Arial"/>
                <a:sym typeface="Arial"/>
              </a:rPr>
              <a:t>sequential</a:t>
            </a:r>
            <a:endParaRPr b="0" i="0" sz="1400" u="none" cap="none" strike="noStrike">
              <a:solidFill>
                <a:srgbClr val="FFFF00"/>
              </a:solidFill>
              <a:latin typeface="Arial"/>
              <a:ea typeface="Arial"/>
              <a:cs typeface="Arial"/>
              <a:sym typeface="Arial"/>
            </a:endParaRPr>
          </a:p>
        </p:txBody>
      </p:sp>
      <p:grpSp>
        <p:nvGrpSpPr>
          <p:cNvPr id="356" name="Google Shape;356;p21"/>
          <p:cNvGrpSpPr/>
          <p:nvPr/>
        </p:nvGrpSpPr>
        <p:grpSpPr>
          <a:xfrm>
            <a:off x="5433648" y="1673999"/>
            <a:ext cx="1870437" cy="2194316"/>
            <a:chOff x="5433648" y="1673999"/>
            <a:chExt cx="1870437" cy="2194316"/>
          </a:xfrm>
        </p:grpSpPr>
        <p:sp>
          <p:nvSpPr>
            <p:cNvPr id="357" name="Google Shape;357;p21"/>
            <p:cNvSpPr/>
            <p:nvPr/>
          </p:nvSpPr>
          <p:spPr>
            <a:xfrm>
              <a:off x="5433648" y="233993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8" name="Google Shape;358;p21"/>
            <p:cNvSpPr/>
            <p:nvPr/>
          </p:nvSpPr>
          <p:spPr>
            <a:xfrm>
              <a:off x="6940670" y="2359970"/>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9" name="Google Shape;359;p21"/>
            <p:cNvSpPr/>
            <p:nvPr/>
          </p:nvSpPr>
          <p:spPr>
            <a:xfrm>
              <a:off x="5944209" y="235581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60" name="Google Shape;360;p21"/>
            <p:cNvSpPr/>
            <p:nvPr/>
          </p:nvSpPr>
          <p:spPr>
            <a:xfrm>
              <a:off x="6430109" y="2346371"/>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61" name="Google Shape;361;p21"/>
            <p:cNvSpPr/>
            <p:nvPr/>
          </p:nvSpPr>
          <p:spPr>
            <a:xfrm>
              <a:off x="5627686" y="1673999"/>
              <a:ext cx="1507013" cy="339970"/>
            </a:xfrm>
            <a:prstGeom prst="roundRect">
              <a:avLst>
                <a:gd fmla="val 16667" name="adj"/>
              </a:avLst>
            </a:prstGeom>
            <a:solidFill>
              <a:schemeClr val="accent2"/>
            </a:solidFill>
            <a:ln cap="flat" cmpd="sng" w="25400">
              <a:solidFill>
                <a:srgbClr val="3544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62" name="Google Shape;362;p21"/>
            <p:cNvCxnSpPr>
              <a:stCxn id="357" idx="0"/>
            </p:cNvCxnSpPr>
            <p:nvPr/>
          </p:nvCxnSpPr>
          <p:spPr>
            <a:xfrm flipH="1" rot="10800000">
              <a:off x="5615356" y="2000033"/>
              <a:ext cx="181800" cy="339900"/>
            </a:xfrm>
            <a:prstGeom prst="straightConnector1">
              <a:avLst/>
            </a:prstGeom>
            <a:noFill/>
            <a:ln cap="flat" cmpd="sng" w="9525">
              <a:solidFill>
                <a:schemeClr val="accent6"/>
              </a:solidFill>
              <a:prstDash val="solid"/>
              <a:round/>
              <a:headEnd len="sm" w="sm" type="none"/>
              <a:tailEnd len="med" w="med" type="triangle"/>
            </a:ln>
          </p:spPr>
        </p:cxnSp>
        <p:cxnSp>
          <p:nvCxnSpPr>
            <p:cNvPr id="363" name="Google Shape;363;p21"/>
            <p:cNvCxnSpPr>
              <a:stCxn id="359" idx="0"/>
            </p:cNvCxnSpPr>
            <p:nvPr/>
          </p:nvCxnSpPr>
          <p:spPr>
            <a:xfrm rot="10800000">
              <a:off x="6125917" y="1971813"/>
              <a:ext cx="0" cy="384000"/>
            </a:xfrm>
            <a:prstGeom prst="straightConnector1">
              <a:avLst/>
            </a:prstGeom>
            <a:noFill/>
            <a:ln cap="flat" cmpd="sng" w="9525">
              <a:solidFill>
                <a:schemeClr val="accent6"/>
              </a:solidFill>
              <a:prstDash val="solid"/>
              <a:round/>
              <a:headEnd len="sm" w="sm" type="none"/>
              <a:tailEnd len="med" w="med" type="triangle"/>
            </a:ln>
          </p:spPr>
        </p:cxnSp>
        <p:cxnSp>
          <p:nvCxnSpPr>
            <p:cNvPr id="364" name="Google Shape;364;p21"/>
            <p:cNvCxnSpPr/>
            <p:nvPr/>
          </p:nvCxnSpPr>
          <p:spPr>
            <a:xfrm rot="10800000">
              <a:off x="6600701" y="1971798"/>
              <a:ext cx="0" cy="384015"/>
            </a:xfrm>
            <a:prstGeom prst="straightConnector1">
              <a:avLst/>
            </a:prstGeom>
            <a:noFill/>
            <a:ln cap="flat" cmpd="sng" w="9525">
              <a:solidFill>
                <a:schemeClr val="accent6"/>
              </a:solidFill>
              <a:prstDash val="solid"/>
              <a:round/>
              <a:headEnd len="sm" w="sm" type="none"/>
              <a:tailEnd len="med" w="med" type="triangle"/>
            </a:ln>
          </p:spPr>
        </p:cxnSp>
        <p:cxnSp>
          <p:nvCxnSpPr>
            <p:cNvPr id="365" name="Google Shape;365;p21"/>
            <p:cNvCxnSpPr>
              <a:stCxn id="358" idx="0"/>
            </p:cNvCxnSpPr>
            <p:nvPr/>
          </p:nvCxnSpPr>
          <p:spPr>
            <a:xfrm rot="10800000">
              <a:off x="6915977" y="1999970"/>
              <a:ext cx="206400" cy="360000"/>
            </a:xfrm>
            <a:prstGeom prst="straightConnector1">
              <a:avLst/>
            </a:prstGeom>
            <a:noFill/>
            <a:ln cap="flat" cmpd="sng" w="9525">
              <a:solidFill>
                <a:schemeClr val="accent6"/>
              </a:solidFill>
              <a:prstDash val="solid"/>
              <a:round/>
              <a:headEnd len="sm" w="sm" type="none"/>
              <a:tailEnd len="med" w="med" type="triangle"/>
            </a:ln>
          </p:spPr>
        </p:cxnSp>
        <p:sp>
          <p:nvSpPr>
            <p:cNvPr id="366" name="Google Shape;366;p21"/>
            <p:cNvSpPr/>
            <p:nvPr/>
          </p:nvSpPr>
          <p:spPr>
            <a:xfrm>
              <a:off x="5458309" y="2942547"/>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67" name="Google Shape;367;p21"/>
            <p:cNvSpPr/>
            <p:nvPr/>
          </p:nvSpPr>
          <p:spPr>
            <a:xfrm>
              <a:off x="5944209" y="293310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368" name="Google Shape;368;p21"/>
            <p:cNvCxnSpPr>
              <a:stCxn id="366" idx="0"/>
            </p:cNvCxnSpPr>
            <p:nvPr/>
          </p:nvCxnSpPr>
          <p:spPr>
            <a:xfrm rot="10800000">
              <a:off x="5640017" y="2715447"/>
              <a:ext cx="0" cy="227100"/>
            </a:xfrm>
            <a:prstGeom prst="straightConnector1">
              <a:avLst/>
            </a:prstGeom>
            <a:noFill/>
            <a:ln cap="flat" cmpd="sng" w="9525">
              <a:solidFill>
                <a:schemeClr val="accent6"/>
              </a:solidFill>
              <a:prstDash val="solid"/>
              <a:round/>
              <a:headEnd len="sm" w="sm" type="none"/>
              <a:tailEnd len="med" w="med" type="triangle"/>
            </a:ln>
          </p:spPr>
        </p:cxnSp>
        <p:cxnSp>
          <p:nvCxnSpPr>
            <p:cNvPr id="369" name="Google Shape;369;p21"/>
            <p:cNvCxnSpPr/>
            <p:nvPr/>
          </p:nvCxnSpPr>
          <p:spPr>
            <a:xfrm rot="10800000">
              <a:off x="6114801" y="2715448"/>
              <a:ext cx="0" cy="227100"/>
            </a:xfrm>
            <a:prstGeom prst="straightConnector1">
              <a:avLst/>
            </a:prstGeom>
            <a:noFill/>
            <a:ln cap="flat" cmpd="sng" w="9525">
              <a:solidFill>
                <a:schemeClr val="accent6"/>
              </a:solidFill>
              <a:prstDash val="solid"/>
              <a:round/>
              <a:headEnd len="sm" w="sm" type="none"/>
              <a:tailEnd len="med" w="med" type="triangle"/>
            </a:ln>
          </p:spPr>
        </p:cxnSp>
        <p:sp>
          <p:nvSpPr>
            <p:cNvPr id="370" name="Google Shape;370;p21"/>
            <p:cNvSpPr/>
            <p:nvPr/>
          </p:nvSpPr>
          <p:spPr>
            <a:xfrm>
              <a:off x="6442277" y="2953917"/>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71" name="Google Shape;371;p21"/>
            <p:cNvSpPr/>
            <p:nvPr/>
          </p:nvSpPr>
          <p:spPr>
            <a:xfrm>
              <a:off x="6928177" y="294447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372" name="Google Shape;372;p21"/>
            <p:cNvCxnSpPr>
              <a:stCxn id="370" idx="0"/>
            </p:cNvCxnSpPr>
            <p:nvPr/>
          </p:nvCxnSpPr>
          <p:spPr>
            <a:xfrm rot="10800000">
              <a:off x="6623985" y="2741517"/>
              <a:ext cx="0" cy="212400"/>
            </a:xfrm>
            <a:prstGeom prst="straightConnector1">
              <a:avLst/>
            </a:prstGeom>
            <a:noFill/>
            <a:ln cap="flat" cmpd="sng" w="9525">
              <a:solidFill>
                <a:schemeClr val="accent6"/>
              </a:solidFill>
              <a:prstDash val="solid"/>
              <a:round/>
              <a:headEnd len="sm" w="sm" type="none"/>
              <a:tailEnd len="med" w="med" type="triangle"/>
            </a:ln>
          </p:spPr>
        </p:cxnSp>
        <p:cxnSp>
          <p:nvCxnSpPr>
            <p:cNvPr id="373" name="Google Shape;373;p21"/>
            <p:cNvCxnSpPr/>
            <p:nvPr/>
          </p:nvCxnSpPr>
          <p:spPr>
            <a:xfrm rot="10800000">
              <a:off x="7098769" y="2715448"/>
              <a:ext cx="0" cy="238471"/>
            </a:xfrm>
            <a:prstGeom prst="straightConnector1">
              <a:avLst/>
            </a:prstGeom>
            <a:noFill/>
            <a:ln cap="flat" cmpd="sng" w="9525">
              <a:solidFill>
                <a:schemeClr val="accent6"/>
              </a:solidFill>
              <a:prstDash val="solid"/>
              <a:round/>
              <a:headEnd len="sm" w="sm" type="none"/>
              <a:tailEnd len="med" w="med" type="triangle"/>
            </a:ln>
          </p:spPr>
        </p:cxnSp>
        <p:sp>
          <p:nvSpPr>
            <p:cNvPr id="374" name="Google Shape;374;p21"/>
            <p:cNvSpPr/>
            <p:nvPr/>
          </p:nvSpPr>
          <p:spPr>
            <a:xfrm>
              <a:off x="5458310" y="351697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75" name="Google Shape;375;p21"/>
            <p:cNvSpPr/>
            <p:nvPr/>
          </p:nvSpPr>
          <p:spPr>
            <a:xfrm>
              <a:off x="5944210" y="350753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376" name="Google Shape;376;p21"/>
            <p:cNvCxnSpPr>
              <a:stCxn id="374" idx="0"/>
            </p:cNvCxnSpPr>
            <p:nvPr/>
          </p:nvCxnSpPr>
          <p:spPr>
            <a:xfrm rot="10800000">
              <a:off x="5640018" y="3289875"/>
              <a:ext cx="0" cy="227100"/>
            </a:xfrm>
            <a:prstGeom prst="straightConnector1">
              <a:avLst/>
            </a:prstGeom>
            <a:noFill/>
            <a:ln cap="flat" cmpd="sng" w="9525">
              <a:solidFill>
                <a:schemeClr val="accent6"/>
              </a:solidFill>
              <a:prstDash val="solid"/>
              <a:round/>
              <a:headEnd len="sm" w="sm" type="none"/>
              <a:tailEnd len="med" w="med" type="triangle"/>
            </a:ln>
          </p:spPr>
        </p:cxnSp>
        <p:cxnSp>
          <p:nvCxnSpPr>
            <p:cNvPr id="377" name="Google Shape;377;p21"/>
            <p:cNvCxnSpPr/>
            <p:nvPr/>
          </p:nvCxnSpPr>
          <p:spPr>
            <a:xfrm rot="10800000">
              <a:off x="6114802" y="3289876"/>
              <a:ext cx="0" cy="227100"/>
            </a:xfrm>
            <a:prstGeom prst="straightConnector1">
              <a:avLst/>
            </a:prstGeom>
            <a:noFill/>
            <a:ln cap="flat" cmpd="sng" w="9525">
              <a:solidFill>
                <a:schemeClr val="accent6"/>
              </a:solidFill>
              <a:prstDash val="solid"/>
              <a:round/>
              <a:headEnd len="sm" w="sm" type="none"/>
              <a:tailEnd len="med" w="med" type="triangle"/>
            </a:ln>
          </p:spPr>
        </p:cxnSp>
        <p:sp>
          <p:nvSpPr>
            <p:cNvPr id="378" name="Google Shape;378;p21"/>
            <p:cNvSpPr/>
            <p:nvPr/>
          </p:nvSpPr>
          <p:spPr>
            <a:xfrm>
              <a:off x="6442278" y="352834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79" name="Google Shape;379;p21"/>
            <p:cNvSpPr/>
            <p:nvPr/>
          </p:nvSpPr>
          <p:spPr>
            <a:xfrm>
              <a:off x="6928178" y="351890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380" name="Google Shape;380;p21"/>
            <p:cNvCxnSpPr>
              <a:stCxn id="378" idx="0"/>
            </p:cNvCxnSpPr>
            <p:nvPr/>
          </p:nvCxnSpPr>
          <p:spPr>
            <a:xfrm rot="10800000">
              <a:off x="6623986" y="3315945"/>
              <a:ext cx="0" cy="212400"/>
            </a:xfrm>
            <a:prstGeom prst="straightConnector1">
              <a:avLst/>
            </a:prstGeom>
            <a:noFill/>
            <a:ln cap="flat" cmpd="sng" w="9525">
              <a:solidFill>
                <a:schemeClr val="accent6"/>
              </a:solidFill>
              <a:prstDash val="solid"/>
              <a:round/>
              <a:headEnd len="sm" w="sm" type="none"/>
              <a:tailEnd len="med" w="med" type="triangle"/>
            </a:ln>
          </p:spPr>
        </p:cxnSp>
        <p:cxnSp>
          <p:nvCxnSpPr>
            <p:cNvPr id="381" name="Google Shape;381;p21"/>
            <p:cNvCxnSpPr/>
            <p:nvPr/>
          </p:nvCxnSpPr>
          <p:spPr>
            <a:xfrm rot="10800000">
              <a:off x="7098770" y="3289876"/>
              <a:ext cx="0" cy="238471"/>
            </a:xfrm>
            <a:prstGeom prst="straightConnector1">
              <a:avLst/>
            </a:prstGeom>
            <a:noFill/>
            <a:ln cap="flat" cmpd="sng" w="9525">
              <a:solidFill>
                <a:schemeClr val="accent6"/>
              </a:solidFill>
              <a:prstDash val="solid"/>
              <a:round/>
              <a:headEnd len="sm" w="sm" type="none"/>
              <a:tailEnd len="med" w="med" type="triangle"/>
            </a:ln>
          </p:spPr>
        </p:cxnSp>
      </p:grpSp>
      <p:sp>
        <p:nvSpPr>
          <p:cNvPr id="382" name="Google Shape;382;p21"/>
          <p:cNvSpPr txBox="1"/>
          <p:nvPr/>
        </p:nvSpPr>
        <p:spPr>
          <a:xfrm>
            <a:off x="5629255" y="1391455"/>
            <a:ext cx="150701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1400" u="none" cap="none" strike="noStrike">
                <a:solidFill>
                  <a:srgbClr val="FFFF00"/>
                </a:solidFill>
                <a:latin typeface="Arial"/>
                <a:ea typeface="Arial"/>
                <a:cs typeface="Arial"/>
                <a:sym typeface="Arial"/>
              </a:rPr>
              <a:t>path-based</a:t>
            </a:r>
            <a:endParaRPr b="0" i="0" sz="1400" u="none" cap="none" strike="noStrike">
              <a:solidFill>
                <a:srgbClr val="FFFF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2"/>
          <p:cNvSpPr txBox="1"/>
          <p:nvPr>
            <p:ph idx="1" type="subTitle"/>
          </p:nvPr>
        </p:nvSpPr>
        <p:spPr>
          <a:xfrm>
            <a:off x="741646" y="292587"/>
            <a:ext cx="7929900" cy="3041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Puzzle structures in escape rooms:</a:t>
            </a:r>
            <a:endParaRPr/>
          </a:p>
          <a:p>
            <a:pPr indent="-342900" lvl="0" marL="457200" rtl="0" algn="l">
              <a:lnSpc>
                <a:spcPct val="100000"/>
              </a:lnSpc>
              <a:spcBef>
                <a:spcPts val="0"/>
              </a:spcBef>
              <a:spcAft>
                <a:spcPts val="0"/>
              </a:spcAft>
              <a:buSzPts val="2800"/>
              <a:buNone/>
            </a:pPr>
            <a:r>
              <a:t/>
            </a:r>
            <a:endParaRPr b="1"/>
          </a:p>
          <a:p>
            <a:pPr indent="0" lvl="0" marL="114300" rtl="0" algn="l">
              <a:lnSpc>
                <a:spcPct val="100000"/>
              </a:lnSpc>
              <a:spcBef>
                <a:spcPts val="0"/>
              </a:spcBef>
              <a:spcAft>
                <a:spcPts val="0"/>
              </a:spcAft>
              <a:buSzPts val="2800"/>
              <a:buNone/>
            </a:pPr>
            <a:r>
              <a:rPr b="1" lang="de-DE"/>
              <a:t>2. a complex, hybrid structure, such as a pyramid.</a:t>
            </a:r>
            <a:br>
              <a:rPr b="1" lang="de-DE"/>
            </a:br>
            <a:endParaRPr b="1"/>
          </a:p>
        </p:txBody>
      </p:sp>
      <p:grpSp>
        <p:nvGrpSpPr>
          <p:cNvPr id="388" name="Google Shape;388;p22"/>
          <p:cNvGrpSpPr/>
          <p:nvPr/>
        </p:nvGrpSpPr>
        <p:grpSpPr>
          <a:xfrm>
            <a:off x="4094400" y="4423496"/>
            <a:ext cx="808500" cy="92100"/>
            <a:chOff x="3570750" y="4704850"/>
            <a:chExt cx="808500" cy="92100"/>
          </a:xfrm>
        </p:grpSpPr>
        <p:sp>
          <p:nvSpPr>
            <p:cNvPr id="389" name="Google Shape;389;p22"/>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2"/>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2"/>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2"/>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93" name="Google Shape;393;p22"/>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2"/>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2"/>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2"/>
          <p:cNvSpPr/>
          <p:nvPr/>
        </p:nvSpPr>
        <p:spPr>
          <a:xfrm>
            <a:off x="117231" y="3987001"/>
            <a:ext cx="886264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FFFF00"/>
                </a:solidFill>
                <a:latin typeface="Arial"/>
                <a:ea typeface="Arial"/>
                <a:cs typeface="Arial"/>
                <a:sym typeface="Arial"/>
              </a:rPr>
              <a:t>Nicholson, S. (2015). Peeking behind the locked door: A survey of escape room facilities.</a:t>
            </a:r>
            <a:endParaRPr/>
          </a:p>
          <a:p>
            <a:pPr indent="0" lvl="0" marL="0" marR="0" rtl="0" algn="l">
              <a:lnSpc>
                <a:spcPct val="100000"/>
              </a:lnSpc>
              <a:spcBef>
                <a:spcPts val="0"/>
              </a:spcBef>
              <a:spcAft>
                <a:spcPts val="0"/>
              </a:spcAft>
              <a:buNone/>
            </a:pPr>
            <a:r>
              <a:rPr b="0" i="0" lang="de-DE" sz="1200" u="none" cap="none" strike="noStrike">
                <a:solidFill>
                  <a:srgbClr val="FFFF00"/>
                </a:solidFill>
                <a:latin typeface="Arial"/>
                <a:ea typeface="Arial"/>
                <a:cs typeface="Arial"/>
                <a:sym typeface="Arial"/>
              </a:rPr>
              <a:t>White Paper available at http://scottnicholson.com/pubs/erfacwhite.pdf, p.18</a:t>
            </a:r>
            <a:endParaRPr b="0" i="0" sz="1200" u="none" cap="none" strike="noStrike">
              <a:solidFill>
                <a:srgbClr val="FFFF00"/>
              </a:solidFill>
              <a:latin typeface="Arial"/>
              <a:ea typeface="Arial"/>
              <a:cs typeface="Arial"/>
              <a:sym typeface="Arial"/>
            </a:endParaRPr>
          </a:p>
        </p:txBody>
      </p:sp>
      <p:sp>
        <p:nvSpPr>
          <p:cNvPr id="397" name="Google Shape;397;p22"/>
          <p:cNvSpPr/>
          <p:nvPr/>
        </p:nvSpPr>
        <p:spPr>
          <a:xfrm>
            <a:off x="3165235" y="2025314"/>
            <a:ext cx="273326" cy="185337"/>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98" name="Google Shape;398;p22"/>
          <p:cNvSpPr/>
          <p:nvPr/>
        </p:nvSpPr>
        <p:spPr>
          <a:xfrm>
            <a:off x="4298674" y="2036237"/>
            <a:ext cx="273326" cy="185337"/>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99" name="Google Shape;399;p22"/>
          <p:cNvSpPr/>
          <p:nvPr/>
        </p:nvSpPr>
        <p:spPr>
          <a:xfrm>
            <a:off x="3311172" y="1662275"/>
            <a:ext cx="1133432" cy="185337"/>
          </a:xfrm>
          <a:prstGeom prst="roundRect">
            <a:avLst>
              <a:gd fmla="val 16667" name="adj"/>
            </a:avLst>
          </a:prstGeom>
          <a:solidFill>
            <a:schemeClr val="accent2"/>
          </a:solidFill>
          <a:ln cap="flat" cmpd="sng" w="25400">
            <a:solidFill>
              <a:srgbClr val="3544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00" name="Google Shape;400;p22"/>
          <p:cNvCxnSpPr>
            <a:stCxn id="397" idx="0"/>
          </p:cNvCxnSpPr>
          <p:nvPr/>
        </p:nvCxnSpPr>
        <p:spPr>
          <a:xfrm flipH="1" rot="10800000">
            <a:off x="3301898" y="1839914"/>
            <a:ext cx="136800" cy="185400"/>
          </a:xfrm>
          <a:prstGeom prst="straightConnector1">
            <a:avLst/>
          </a:prstGeom>
          <a:noFill/>
          <a:ln cap="flat" cmpd="sng" w="9525">
            <a:solidFill>
              <a:schemeClr val="accent6"/>
            </a:solidFill>
            <a:prstDash val="solid"/>
            <a:round/>
            <a:headEnd len="sm" w="sm" type="none"/>
            <a:tailEnd len="med" w="med" type="triangle"/>
          </a:ln>
        </p:spPr>
      </p:cxnSp>
      <p:grpSp>
        <p:nvGrpSpPr>
          <p:cNvPr id="401" name="Google Shape;401;p22"/>
          <p:cNvGrpSpPr/>
          <p:nvPr/>
        </p:nvGrpSpPr>
        <p:grpSpPr>
          <a:xfrm>
            <a:off x="3719918" y="1824571"/>
            <a:ext cx="273326" cy="394737"/>
            <a:chOff x="3549230" y="1824571"/>
            <a:chExt cx="273326" cy="394737"/>
          </a:xfrm>
        </p:grpSpPr>
        <p:sp>
          <p:nvSpPr>
            <p:cNvPr id="402" name="Google Shape;402;p22"/>
            <p:cNvSpPr/>
            <p:nvPr/>
          </p:nvSpPr>
          <p:spPr>
            <a:xfrm>
              <a:off x="3549230" y="2033971"/>
              <a:ext cx="273326" cy="185337"/>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03" name="Google Shape;403;p22"/>
            <p:cNvCxnSpPr>
              <a:stCxn id="402" idx="0"/>
            </p:cNvCxnSpPr>
            <p:nvPr/>
          </p:nvCxnSpPr>
          <p:spPr>
            <a:xfrm rot="10800000">
              <a:off x="3685893" y="1824571"/>
              <a:ext cx="0" cy="209400"/>
            </a:xfrm>
            <a:prstGeom prst="straightConnector1">
              <a:avLst/>
            </a:prstGeom>
            <a:noFill/>
            <a:ln cap="flat" cmpd="sng" w="9525">
              <a:solidFill>
                <a:schemeClr val="accent6"/>
              </a:solidFill>
              <a:prstDash val="solid"/>
              <a:round/>
              <a:headEnd len="sm" w="sm" type="none"/>
              <a:tailEnd len="med" w="med" type="triangle"/>
            </a:ln>
          </p:spPr>
        </p:cxnSp>
      </p:grpSp>
      <p:cxnSp>
        <p:nvCxnSpPr>
          <p:cNvPr id="404" name="Google Shape;404;p22"/>
          <p:cNvCxnSpPr>
            <a:stCxn id="398" idx="0"/>
          </p:cNvCxnSpPr>
          <p:nvPr/>
        </p:nvCxnSpPr>
        <p:spPr>
          <a:xfrm rot="10800000">
            <a:off x="4280237" y="1840037"/>
            <a:ext cx="155100" cy="196200"/>
          </a:xfrm>
          <a:prstGeom prst="straightConnector1">
            <a:avLst/>
          </a:prstGeom>
          <a:noFill/>
          <a:ln cap="flat" cmpd="sng" w="9525">
            <a:solidFill>
              <a:schemeClr val="accent6"/>
            </a:solidFill>
            <a:prstDash val="solid"/>
            <a:round/>
            <a:headEnd len="sm" w="sm" type="none"/>
            <a:tailEnd len="med" w="med" type="triangle"/>
          </a:ln>
        </p:spPr>
      </p:cxnSp>
      <p:grpSp>
        <p:nvGrpSpPr>
          <p:cNvPr id="405" name="Google Shape;405;p22"/>
          <p:cNvGrpSpPr/>
          <p:nvPr/>
        </p:nvGrpSpPr>
        <p:grpSpPr>
          <a:xfrm>
            <a:off x="4955110" y="3118499"/>
            <a:ext cx="1043962" cy="832038"/>
            <a:chOff x="5433648" y="1673999"/>
            <a:chExt cx="1870437" cy="2194316"/>
          </a:xfrm>
        </p:grpSpPr>
        <p:sp>
          <p:nvSpPr>
            <p:cNvPr id="406" name="Google Shape;406;p22"/>
            <p:cNvSpPr/>
            <p:nvPr/>
          </p:nvSpPr>
          <p:spPr>
            <a:xfrm>
              <a:off x="5433648" y="233993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07" name="Google Shape;407;p22"/>
            <p:cNvSpPr/>
            <p:nvPr/>
          </p:nvSpPr>
          <p:spPr>
            <a:xfrm>
              <a:off x="6940670" y="2359970"/>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08" name="Google Shape;408;p22"/>
            <p:cNvSpPr/>
            <p:nvPr/>
          </p:nvSpPr>
          <p:spPr>
            <a:xfrm>
              <a:off x="5944209" y="235581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09" name="Google Shape;409;p22"/>
            <p:cNvSpPr/>
            <p:nvPr/>
          </p:nvSpPr>
          <p:spPr>
            <a:xfrm>
              <a:off x="6430109" y="2346371"/>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10" name="Google Shape;410;p22"/>
            <p:cNvSpPr/>
            <p:nvPr/>
          </p:nvSpPr>
          <p:spPr>
            <a:xfrm>
              <a:off x="5627686" y="1673999"/>
              <a:ext cx="1507013" cy="339970"/>
            </a:xfrm>
            <a:prstGeom prst="roundRect">
              <a:avLst>
                <a:gd fmla="val 16667" name="adj"/>
              </a:avLst>
            </a:prstGeom>
            <a:solidFill>
              <a:schemeClr val="accent2"/>
            </a:solidFill>
            <a:ln cap="flat" cmpd="sng" w="25400">
              <a:solidFill>
                <a:srgbClr val="3544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11" name="Google Shape;411;p22"/>
            <p:cNvCxnSpPr>
              <a:stCxn id="406" idx="0"/>
            </p:cNvCxnSpPr>
            <p:nvPr/>
          </p:nvCxnSpPr>
          <p:spPr>
            <a:xfrm flipH="1" rot="10800000">
              <a:off x="5615356" y="2000033"/>
              <a:ext cx="181800" cy="339900"/>
            </a:xfrm>
            <a:prstGeom prst="straightConnector1">
              <a:avLst/>
            </a:prstGeom>
            <a:noFill/>
            <a:ln cap="flat" cmpd="sng" w="9525">
              <a:solidFill>
                <a:schemeClr val="accent6"/>
              </a:solidFill>
              <a:prstDash val="solid"/>
              <a:round/>
              <a:headEnd len="sm" w="sm" type="none"/>
              <a:tailEnd len="med" w="med" type="triangle"/>
            </a:ln>
          </p:spPr>
        </p:cxnSp>
        <p:cxnSp>
          <p:nvCxnSpPr>
            <p:cNvPr id="412" name="Google Shape;412;p22"/>
            <p:cNvCxnSpPr>
              <a:stCxn id="408" idx="0"/>
            </p:cNvCxnSpPr>
            <p:nvPr/>
          </p:nvCxnSpPr>
          <p:spPr>
            <a:xfrm rot="10800000">
              <a:off x="6125917" y="1971813"/>
              <a:ext cx="0" cy="384000"/>
            </a:xfrm>
            <a:prstGeom prst="straightConnector1">
              <a:avLst/>
            </a:prstGeom>
            <a:noFill/>
            <a:ln cap="flat" cmpd="sng" w="9525">
              <a:solidFill>
                <a:schemeClr val="accent6"/>
              </a:solidFill>
              <a:prstDash val="solid"/>
              <a:round/>
              <a:headEnd len="sm" w="sm" type="none"/>
              <a:tailEnd len="med" w="med" type="triangle"/>
            </a:ln>
          </p:spPr>
        </p:cxnSp>
        <p:cxnSp>
          <p:nvCxnSpPr>
            <p:cNvPr id="413" name="Google Shape;413;p22"/>
            <p:cNvCxnSpPr/>
            <p:nvPr/>
          </p:nvCxnSpPr>
          <p:spPr>
            <a:xfrm rot="10800000">
              <a:off x="6600701" y="1971798"/>
              <a:ext cx="0" cy="384015"/>
            </a:xfrm>
            <a:prstGeom prst="straightConnector1">
              <a:avLst/>
            </a:prstGeom>
            <a:noFill/>
            <a:ln cap="flat" cmpd="sng" w="9525">
              <a:solidFill>
                <a:schemeClr val="accent6"/>
              </a:solidFill>
              <a:prstDash val="solid"/>
              <a:round/>
              <a:headEnd len="sm" w="sm" type="none"/>
              <a:tailEnd len="med" w="med" type="triangle"/>
            </a:ln>
          </p:spPr>
        </p:cxnSp>
        <p:cxnSp>
          <p:nvCxnSpPr>
            <p:cNvPr id="414" name="Google Shape;414;p22"/>
            <p:cNvCxnSpPr>
              <a:stCxn id="407" idx="0"/>
            </p:cNvCxnSpPr>
            <p:nvPr/>
          </p:nvCxnSpPr>
          <p:spPr>
            <a:xfrm rot="10800000">
              <a:off x="6915977" y="1999970"/>
              <a:ext cx="206400" cy="360000"/>
            </a:xfrm>
            <a:prstGeom prst="straightConnector1">
              <a:avLst/>
            </a:prstGeom>
            <a:noFill/>
            <a:ln cap="flat" cmpd="sng" w="9525">
              <a:solidFill>
                <a:schemeClr val="accent6"/>
              </a:solidFill>
              <a:prstDash val="solid"/>
              <a:round/>
              <a:headEnd len="sm" w="sm" type="none"/>
              <a:tailEnd len="med" w="med" type="triangle"/>
            </a:ln>
          </p:spPr>
        </p:cxnSp>
        <p:sp>
          <p:nvSpPr>
            <p:cNvPr id="415" name="Google Shape;415;p22"/>
            <p:cNvSpPr/>
            <p:nvPr/>
          </p:nvSpPr>
          <p:spPr>
            <a:xfrm>
              <a:off x="5458309" y="2942547"/>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16" name="Google Shape;416;p22"/>
            <p:cNvSpPr/>
            <p:nvPr/>
          </p:nvSpPr>
          <p:spPr>
            <a:xfrm>
              <a:off x="5944209" y="293310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17" name="Google Shape;417;p22"/>
            <p:cNvCxnSpPr>
              <a:stCxn id="415" idx="0"/>
            </p:cNvCxnSpPr>
            <p:nvPr/>
          </p:nvCxnSpPr>
          <p:spPr>
            <a:xfrm rot="10800000">
              <a:off x="5640017" y="2715447"/>
              <a:ext cx="0" cy="227100"/>
            </a:xfrm>
            <a:prstGeom prst="straightConnector1">
              <a:avLst/>
            </a:prstGeom>
            <a:noFill/>
            <a:ln cap="flat" cmpd="sng" w="9525">
              <a:solidFill>
                <a:schemeClr val="accent6"/>
              </a:solidFill>
              <a:prstDash val="solid"/>
              <a:round/>
              <a:headEnd len="sm" w="sm" type="none"/>
              <a:tailEnd len="med" w="med" type="triangle"/>
            </a:ln>
          </p:spPr>
        </p:cxnSp>
        <p:cxnSp>
          <p:nvCxnSpPr>
            <p:cNvPr id="418" name="Google Shape;418;p22"/>
            <p:cNvCxnSpPr/>
            <p:nvPr/>
          </p:nvCxnSpPr>
          <p:spPr>
            <a:xfrm rot="10800000">
              <a:off x="6114801" y="2715448"/>
              <a:ext cx="0" cy="227100"/>
            </a:xfrm>
            <a:prstGeom prst="straightConnector1">
              <a:avLst/>
            </a:prstGeom>
            <a:noFill/>
            <a:ln cap="flat" cmpd="sng" w="9525">
              <a:solidFill>
                <a:schemeClr val="accent6"/>
              </a:solidFill>
              <a:prstDash val="solid"/>
              <a:round/>
              <a:headEnd len="sm" w="sm" type="none"/>
              <a:tailEnd len="med" w="med" type="triangle"/>
            </a:ln>
          </p:spPr>
        </p:cxnSp>
        <p:sp>
          <p:nvSpPr>
            <p:cNvPr id="419" name="Google Shape;419;p22"/>
            <p:cNvSpPr/>
            <p:nvPr/>
          </p:nvSpPr>
          <p:spPr>
            <a:xfrm>
              <a:off x="6442277" y="2953917"/>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20" name="Google Shape;420;p22"/>
            <p:cNvSpPr/>
            <p:nvPr/>
          </p:nvSpPr>
          <p:spPr>
            <a:xfrm>
              <a:off x="6928177" y="294447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21" name="Google Shape;421;p22"/>
            <p:cNvCxnSpPr>
              <a:stCxn id="419" idx="0"/>
            </p:cNvCxnSpPr>
            <p:nvPr/>
          </p:nvCxnSpPr>
          <p:spPr>
            <a:xfrm rot="10800000">
              <a:off x="6623985" y="2741517"/>
              <a:ext cx="0" cy="212400"/>
            </a:xfrm>
            <a:prstGeom prst="straightConnector1">
              <a:avLst/>
            </a:prstGeom>
            <a:noFill/>
            <a:ln cap="flat" cmpd="sng" w="9525">
              <a:solidFill>
                <a:schemeClr val="accent6"/>
              </a:solidFill>
              <a:prstDash val="solid"/>
              <a:round/>
              <a:headEnd len="sm" w="sm" type="none"/>
              <a:tailEnd len="med" w="med" type="triangle"/>
            </a:ln>
          </p:spPr>
        </p:cxnSp>
        <p:cxnSp>
          <p:nvCxnSpPr>
            <p:cNvPr id="422" name="Google Shape;422;p22"/>
            <p:cNvCxnSpPr/>
            <p:nvPr/>
          </p:nvCxnSpPr>
          <p:spPr>
            <a:xfrm rot="10800000">
              <a:off x="7098769" y="2715448"/>
              <a:ext cx="0" cy="238471"/>
            </a:xfrm>
            <a:prstGeom prst="straightConnector1">
              <a:avLst/>
            </a:prstGeom>
            <a:noFill/>
            <a:ln cap="flat" cmpd="sng" w="9525">
              <a:solidFill>
                <a:schemeClr val="accent6"/>
              </a:solidFill>
              <a:prstDash val="solid"/>
              <a:round/>
              <a:headEnd len="sm" w="sm" type="none"/>
              <a:tailEnd len="med" w="med" type="triangle"/>
            </a:ln>
          </p:spPr>
        </p:cxnSp>
        <p:sp>
          <p:nvSpPr>
            <p:cNvPr id="423" name="Google Shape;423;p22"/>
            <p:cNvSpPr/>
            <p:nvPr/>
          </p:nvSpPr>
          <p:spPr>
            <a:xfrm>
              <a:off x="5458310" y="351697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24" name="Google Shape;424;p22"/>
            <p:cNvSpPr/>
            <p:nvPr/>
          </p:nvSpPr>
          <p:spPr>
            <a:xfrm>
              <a:off x="5944210" y="350753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25" name="Google Shape;425;p22"/>
            <p:cNvCxnSpPr>
              <a:stCxn id="423" idx="0"/>
            </p:cNvCxnSpPr>
            <p:nvPr/>
          </p:nvCxnSpPr>
          <p:spPr>
            <a:xfrm rot="10800000">
              <a:off x="5640018" y="3289875"/>
              <a:ext cx="0" cy="227100"/>
            </a:xfrm>
            <a:prstGeom prst="straightConnector1">
              <a:avLst/>
            </a:prstGeom>
            <a:noFill/>
            <a:ln cap="flat" cmpd="sng" w="9525">
              <a:solidFill>
                <a:schemeClr val="accent6"/>
              </a:solidFill>
              <a:prstDash val="solid"/>
              <a:round/>
              <a:headEnd len="sm" w="sm" type="none"/>
              <a:tailEnd len="med" w="med" type="triangle"/>
            </a:ln>
          </p:spPr>
        </p:cxnSp>
        <p:cxnSp>
          <p:nvCxnSpPr>
            <p:cNvPr id="426" name="Google Shape;426;p22"/>
            <p:cNvCxnSpPr/>
            <p:nvPr/>
          </p:nvCxnSpPr>
          <p:spPr>
            <a:xfrm rot="10800000">
              <a:off x="6114802" y="3289876"/>
              <a:ext cx="0" cy="227100"/>
            </a:xfrm>
            <a:prstGeom prst="straightConnector1">
              <a:avLst/>
            </a:prstGeom>
            <a:noFill/>
            <a:ln cap="flat" cmpd="sng" w="9525">
              <a:solidFill>
                <a:schemeClr val="accent6"/>
              </a:solidFill>
              <a:prstDash val="solid"/>
              <a:round/>
              <a:headEnd len="sm" w="sm" type="none"/>
              <a:tailEnd len="med" w="med" type="triangle"/>
            </a:ln>
          </p:spPr>
        </p:cxnSp>
        <p:sp>
          <p:nvSpPr>
            <p:cNvPr id="427" name="Google Shape;427;p22"/>
            <p:cNvSpPr/>
            <p:nvPr/>
          </p:nvSpPr>
          <p:spPr>
            <a:xfrm>
              <a:off x="6442278" y="352834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28" name="Google Shape;428;p22"/>
            <p:cNvSpPr/>
            <p:nvPr/>
          </p:nvSpPr>
          <p:spPr>
            <a:xfrm>
              <a:off x="6928178" y="351890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29" name="Google Shape;429;p22"/>
            <p:cNvCxnSpPr>
              <a:stCxn id="427" idx="0"/>
            </p:cNvCxnSpPr>
            <p:nvPr/>
          </p:nvCxnSpPr>
          <p:spPr>
            <a:xfrm rot="10800000">
              <a:off x="6623986" y="3315945"/>
              <a:ext cx="0" cy="212400"/>
            </a:xfrm>
            <a:prstGeom prst="straightConnector1">
              <a:avLst/>
            </a:prstGeom>
            <a:noFill/>
            <a:ln cap="flat" cmpd="sng" w="9525">
              <a:solidFill>
                <a:schemeClr val="accent6"/>
              </a:solidFill>
              <a:prstDash val="solid"/>
              <a:round/>
              <a:headEnd len="sm" w="sm" type="none"/>
              <a:tailEnd len="med" w="med" type="triangle"/>
            </a:ln>
          </p:spPr>
        </p:cxnSp>
        <p:cxnSp>
          <p:nvCxnSpPr>
            <p:cNvPr id="430" name="Google Shape;430;p22"/>
            <p:cNvCxnSpPr/>
            <p:nvPr/>
          </p:nvCxnSpPr>
          <p:spPr>
            <a:xfrm rot="10800000">
              <a:off x="7098770" y="3289876"/>
              <a:ext cx="0" cy="238471"/>
            </a:xfrm>
            <a:prstGeom prst="straightConnector1">
              <a:avLst/>
            </a:prstGeom>
            <a:noFill/>
            <a:ln cap="flat" cmpd="sng" w="9525">
              <a:solidFill>
                <a:schemeClr val="accent6"/>
              </a:solidFill>
              <a:prstDash val="solid"/>
              <a:round/>
              <a:headEnd len="sm" w="sm" type="none"/>
              <a:tailEnd len="med" w="med" type="triangle"/>
            </a:ln>
          </p:spPr>
        </p:cxnSp>
      </p:grpSp>
      <p:grpSp>
        <p:nvGrpSpPr>
          <p:cNvPr id="431" name="Google Shape;431;p22"/>
          <p:cNvGrpSpPr/>
          <p:nvPr/>
        </p:nvGrpSpPr>
        <p:grpSpPr>
          <a:xfrm>
            <a:off x="3469990" y="3120450"/>
            <a:ext cx="1043962" cy="832038"/>
            <a:chOff x="5433648" y="1673999"/>
            <a:chExt cx="1870437" cy="2194316"/>
          </a:xfrm>
        </p:grpSpPr>
        <p:sp>
          <p:nvSpPr>
            <p:cNvPr id="432" name="Google Shape;432;p22"/>
            <p:cNvSpPr/>
            <p:nvPr/>
          </p:nvSpPr>
          <p:spPr>
            <a:xfrm>
              <a:off x="5433648" y="233993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33" name="Google Shape;433;p22"/>
            <p:cNvSpPr/>
            <p:nvPr/>
          </p:nvSpPr>
          <p:spPr>
            <a:xfrm>
              <a:off x="6940670" y="2359970"/>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34" name="Google Shape;434;p22"/>
            <p:cNvSpPr/>
            <p:nvPr/>
          </p:nvSpPr>
          <p:spPr>
            <a:xfrm>
              <a:off x="5944209" y="235581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35" name="Google Shape;435;p22"/>
            <p:cNvSpPr/>
            <p:nvPr/>
          </p:nvSpPr>
          <p:spPr>
            <a:xfrm>
              <a:off x="6430109" y="2346371"/>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36" name="Google Shape;436;p22"/>
            <p:cNvSpPr/>
            <p:nvPr/>
          </p:nvSpPr>
          <p:spPr>
            <a:xfrm>
              <a:off x="5627686" y="1673999"/>
              <a:ext cx="1507013" cy="339970"/>
            </a:xfrm>
            <a:prstGeom prst="roundRect">
              <a:avLst>
                <a:gd fmla="val 16667" name="adj"/>
              </a:avLst>
            </a:prstGeom>
            <a:solidFill>
              <a:schemeClr val="accent2"/>
            </a:solidFill>
            <a:ln cap="flat" cmpd="sng" w="25400">
              <a:solidFill>
                <a:srgbClr val="3544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37" name="Google Shape;437;p22"/>
            <p:cNvCxnSpPr>
              <a:stCxn id="432" idx="0"/>
            </p:cNvCxnSpPr>
            <p:nvPr/>
          </p:nvCxnSpPr>
          <p:spPr>
            <a:xfrm flipH="1" rot="10800000">
              <a:off x="5615356" y="2000033"/>
              <a:ext cx="181800" cy="339900"/>
            </a:xfrm>
            <a:prstGeom prst="straightConnector1">
              <a:avLst/>
            </a:prstGeom>
            <a:noFill/>
            <a:ln cap="flat" cmpd="sng" w="9525">
              <a:solidFill>
                <a:schemeClr val="accent6"/>
              </a:solidFill>
              <a:prstDash val="solid"/>
              <a:round/>
              <a:headEnd len="sm" w="sm" type="none"/>
              <a:tailEnd len="med" w="med" type="triangle"/>
            </a:ln>
          </p:spPr>
        </p:cxnSp>
        <p:cxnSp>
          <p:nvCxnSpPr>
            <p:cNvPr id="438" name="Google Shape;438;p22"/>
            <p:cNvCxnSpPr>
              <a:stCxn id="434" idx="0"/>
            </p:cNvCxnSpPr>
            <p:nvPr/>
          </p:nvCxnSpPr>
          <p:spPr>
            <a:xfrm rot="10800000">
              <a:off x="6125917" y="1971813"/>
              <a:ext cx="0" cy="384000"/>
            </a:xfrm>
            <a:prstGeom prst="straightConnector1">
              <a:avLst/>
            </a:prstGeom>
            <a:noFill/>
            <a:ln cap="flat" cmpd="sng" w="9525">
              <a:solidFill>
                <a:schemeClr val="accent6"/>
              </a:solidFill>
              <a:prstDash val="solid"/>
              <a:round/>
              <a:headEnd len="sm" w="sm" type="none"/>
              <a:tailEnd len="med" w="med" type="triangle"/>
            </a:ln>
          </p:spPr>
        </p:cxnSp>
        <p:cxnSp>
          <p:nvCxnSpPr>
            <p:cNvPr id="439" name="Google Shape;439;p22"/>
            <p:cNvCxnSpPr/>
            <p:nvPr/>
          </p:nvCxnSpPr>
          <p:spPr>
            <a:xfrm rot="10800000">
              <a:off x="6600701" y="1971798"/>
              <a:ext cx="0" cy="384015"/>
            </a:xfrm>
            <a:prstGeom prst="straightConnector1">
              <a:avLst/>
            </a:prstGeom>
            <a:noFill/>
            <a:ln cap="flat" cmpd="sng" w="9525">
              <a:solidFill>
                <a:schemeClr val="accent6"/>
              </a:solidFill>
              <a:prstDash val="solid"/>
              <a:round/>
              <a:headEnd len="sm" w="sm" type="none"/>
              <a:tailEnd len="med" w="med" type="triangle"/>
            </a:ln>
          </p:spPr>
        </p:cxnSp>
        <p:cxnSp>
          <p:nvCxnSpPr>
            <p:cNvPr id="440" name="Google Shape;440;p22"/>
            <p:cNvCxnSpPr>
              <a:stCxn id="433" idx="0"/>
            </p:cNvCxnSpPr>
            <p:nvPr/>
          </p:nvCxnSpPr>
          <p:spPr>
            <a:xfrm rot="10800000">
              <a:off x="6915977" y="1999970"/>
              <a:ext cx="206400" cy="360000"/>
            </a:xfrm>
            <a:prstGeom prst="straightConnector1">
              <a:avLst/>
            </a:prstGeom>
            <a:noFill/>
            <a:ln cap="flat" cmpd="sng" w="9525">
              <a:solidFill>
                <a:schemeClr val="accent6"/>
              </a:solidFill>
              <a:prstDash val="solid"/>
              <a:round/>
              <a:headEnd len="sm" w="sm" type="none"/>
              <a:tailEnd len="med" w="med" type="triangle"/>
            </a:ln>
          </p:spPr>
        </p:cxnSp>
        <p:sp>
          <p:nvSpPr>
            <p:cNvPr id="441" name="Google Shape;441;p22"/>
            <p:cNvSpPr/>
            <p:nvPr/>
          </p:nvSpPr>
          <p:spPr>
            <a:xfrm>
              <a:off x="5458309" y="2942547"/>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42" name="Google Shape;442;p22"/>
            <p:cNvSpPr/>
            <p:nvPr/>
          </p:nvSpPr>
          <p:spPr>
            <a:xfrm>
              <a:off x="5944209" y="293310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43" name="Google Shape;443;p22"/>
            <p:cNvCxnSpPr>
              <a:stCxn id="441" idx="0"/>
            </p:cNvCxnSpPr>
            <p:nvPr/>
          </p:nvCxnSpPr>
          <p:spPr>
            <a:xfrm rot="10800000">
              <a:off x="5640017" y="2715447"/>
              <a:ext cx="0" cy="227100"/>
            </a:xfrm>
            <a:prstGeom prst="straightConnector1">
              <a:avLst/>
            </a:prstGeom>
            <a:noFill/>
            <a:ln cap="flat" cmpd="sng" w="9525">
              <a:solidFill>
                <a:schemeClr val="accent6"/>
              </a:solidFill>
              <a:prstDash val="solid"/>
              <a:round/>
              <a:headEnd len="sm" w="sm" type="none"/>
              <a:tailEnd len="med" w="med" type="triangle"/>
            </a:ln>
          </p:spPr>
        </p:cxnSp>
        <p:cxnSp>
          <p:nvCxnSpPr>
            <p:cNvPr id="444" name="Google Shape;444;p22"/>
            <p:cNvCxnSpPr/>
            <p:nvPr/>
          </p:nvCxnSpPr>
          <p:spPr>
            <a:xfrm rot="10800000">
              <a:off x="6114801" y="2715448"/>
              <a:ext cx="0" cy="227100"/>
            </a:xfrm>
            <a:prstGeom prst="straightConnector1">
              <a:avLst/>
            </a:prstGeom>
            <a:noFill/>
            <a:ln cap="flat" cmpd="sng" w="9525">
              <a:solidFill>
                <a:schemeClr val="accent6"/>
              </a:solidFill>
              <a:prstDash val="solid"/>
              <a:round/>
              <a:headEnd len="sm" w="sm" type="none"/>
              <a:tailEnd len="med" w="med" type="triangle"/>
            </a:ln>
          </p:spPr>
        </p:cxnSp>
        <p:sp>
          <p:nvSpPr>
            <p:cNvPr id="445" name="Google Shape;445;p22"/>
            <p:cNvSpPr/>
            <p:nvPr/>
          </p:nvSpPr>
          <p:spPr>
            <a:xfrm>
              <a:off x="6442277" y="2953917"/>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46" name="Google Shape;446;p22"/>
            <p:cNvSpPr/>
            <p:nvPr/>
          </p:nvSpPr>
          <p:spPr>
            <a:xfrm>
              <a:off x="6928177" y="294447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47" name="Google Shape;447;p22"/>
            <p:cNvCxnSpPr>
              <a:stCxn id="445" idx="0"/>
            </p:cNvCxnSpPr>
            <p:nvPr/>
          </p:nvCxnSpPr>
          <p:spPr>
            <a:xfrm rot="10800000">
              <a:off x="6623985" y="2741517"/>
              <a:ext cx="0" cy="212400"/>
            </a:xfrm>
            <a:prstGeom prst="straightConnector1">
              <a:avLst/>
            </a:prstGeom>
            <a:noFill/>
            <a:ln cap="flat" cmpd="sng" w="9525">
              <a:solidFill>
                <a:schemeClr val="accent6"/>
              </a:solidFill>
              <a:prstDash val="solid"/>
              <a:round/>
              <a:headEnd len="sm" w="sm" type="none"/>
              <a:tailEnd len="med" w="med" type="triangle"/>
            </a:ln>
          </p:spPr>
        </p:cxnSp>
        <p:cxnSp>
          <p:nvCxnSpPr>
            <p:cNvPr id="448" name="Google Shape;448;p22"/>
            <p:cNvCxnSpPr/>
            <p:nvPr/>
          </p:nvCxnSpPr>
          <p:spPr>
            <a:xfrm rot="10800000">
              <a:off x="7098769" y="2715448"/>
              <a:ext cx="0" cy="238471"/>
            </a:xfrm>
            <a:prstGeom prst="straightConnector1">
              <a:avLst/>
            </a:prstGeom>
            <a:noFill/>
            <a:ln cap="flat" cmpd="sng" w="9525">
              <a:solidFill>
                <a:schemeClr val="accent6"/>
              </a:solidFill>
              <a:prstDash val="solid"/>
              <a:round/>
              <a:headEnd len="sm" w="sm" type="none"/>
              <a:tailEnd len="med" w="med" type="triangle"/>
            </a:ln>
          </p:spPr>
        </p:cxnSp>
        <p:sp>
          <p:nvSpPr>
            <p:cNvPr id="449" name="Google Shape;449;p22"/>
            <p:cNvSpPr/>
            <p:nvPr/>
          </p:nvSpPr>
          <p:spPr>
            <a:xfrm>
              <a:off x="5458310" y="351697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50" name="Google Shape;450;p22"/>
            <p:cNvSpPr/>
            <p:nvPr/>
          </p:nvSpPr>
          <p:spPr>
            <a:xfrm>
              <a:off x="5944210" y="350753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51" name="Google Shape;451;p22"/>
            <p:cNvCxnSpPr>
              <a:stCxn id="449" idx="0"/>
            </p:cNvCxnSpPr>
            <p:nvPr/>
          </p:nvCxnSpPr>
          <p:spPr>
            <a:xfrm rot="10800000">
              <a:off x="5640018" y="3289875"/>
              <a:ext cx="0" cy="227100"/>
            </a:xfrm>
            <a:prstGeom prst="straightConnector1">
              <a:avLst/>
            </a:prstGeom>
            <a:noFill/>
            <a:ln cap="flat" cmpd="sng" w="9525">
              <a:solidFill>
                <a:schemeClr val="accent6"/>
              </a:solidFill>
              <a:prstDash val="solid"/>
              <a:round/>
              <a:headEnd len="sm" w="sm" type="none"/>
              <a:tailEnd len="med" w="med" type="triangle"/>
            </a:ln>
          </p:spPr>
        </p:cxnSp>
        <p:cxnSp>
          <p:nvCxnSpPr>
            <p:cNvPr id="452" name="Google Shape;452;p22"/>
            <p:cNvCxnSpPr/>
            <p:nvPr/>
          </p:nvCxnSpPr>
          <p:spPr>
            <a:xfrm rot="10800000">
              <a:off x="6114802" y="3289876"/>
              <a:ext cx="0" cy="227100"/>
            </a:xfrm>
            <a:prstGeom prst="straightConnector1">
              <a:avLst/>
            </a:prstGeom>
            <a:noFill/>
            <a:ln cap="flat" cmpd="sng" w="9525">
              <a:solidFill>
                <a:schemeClr val="accent6"/>
              </a:solidFill>
              <a:prstDash val="solid"/>
              <a:round/>
              <a:headEnd len="sm" w="sm" type="none"/>
              <a:tailEnd len="med" w="med" type="triangle"/>
            </a:ln>
          </p:spPr>
        </p:cxnSp>
        <p:sp>
          <p:nvSpPr>
            <p:cNvPr id="453" name="Google Shape;453;p22"/>
            <p:cNvSpPr/>
            <p:nvPr/>
          </p:nvSpPr>
          <p:spPr>
            <a:xfrm>
              <a:off x="6442278" y="352834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54" name="Google Shape;454;p22"/>
            <p:cNvSpPr/>
            <p:nvPr/>
          </p:nvSpPr>
          <p:spPr>
            <a:xfrm>
              <a:off x="6928178" y="351890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55" name="Google Shape;455;p22"/>
            <p:cNvCxnSpPr>
              <a:stCxn id="453" idx="0"/>
            </p:cNvCxnSpPr>
            <p:nvPr/>
          </p:nvCxnSpPr>
          <p:spPr>
            <a:xfrm rot="10800000">
              <a:off x="6623986" y="3315945"/>
              <a:ext cx="0" cy="212400"/>
            </a:xfrm>
            <a:prstGeom prst="straightConnector1">
              <a:avLst/>
            </a:prstGeom>
            <a:noFill/>
            <a:ln cap="flat" cmpd="sng" w="9525">
              <a:solidFill>
                <a:schemeClr val="accent6"/>
              </a:solidFill>
              <a:prstDash val="solid"/>
              <a:round/>
              <a:headEnd len="sm" w="sm" type="none"/>
              <a:tailEnd len="med" w="med" type="triangle"/>
            </a:ln>
          </p:spPr>
        </p:cxnSp>
        <p:cxnSp>
          <p:nvCxnSpPr>
            <p:cNvPr id="456" name="Google Shape;456;p22"/>
            <p:cNvCxnSpPr/>
            <p:nvPr/>
          </p:nvCxnSpPr>
          <p:spPr>
            <a:xfrm rot="10800000">
              <a:off x="7098770" y="3289876"/>
              <a:ext cx="0" cy="238471"/>
            </a:xfrm>
            <a:prstGeom prst="straightConnector1">
              <a:avLst/>
            </a:prstGeom>
            <a:noFill/>
            <a:ln cap="flat" cmpd="sng" w="9525">
              <a:solidFill>
                <a:schemeClr val="accent6"/>
              </a:solidFill>
              <a:prstDash val="solid"/>
              <a:round/>
              <a:headEnd len="sm" w="sm" type="none"/>
              <a:tailEnd len="med" w="med" type="triangle"/>
            </a:ln>
          </p:spPr>
        </p:cxnSp>
      </p:grpSp>
      <p:grpSp>
        <p:nvGrpSpPr>
          <p:cNvPr id="457" name="Google Shape;457;p22"/>
          <p:cNvGrpSpPr/>
          <p:nvPr/>
        </p:nvGrpSpPr>
        <p:grpSpPr>
          <a:xfrm>
            <a:off x="2168481" y="3132818"/>
            <a:ext cx="1043962" cy="832038"/>
            <a:chOff x="5433648" y="1673999"/>
            <a:chExt cx="1870437" cy="2194316"/>
          </a:xfrm>
        </p:grpSpPr>
        <p:sp>
          <p:nvSpPr>
            <p:cNvPr id="458" name="Google Shape;458;p22"/>
            <p:cNvSpPr/>
            <p:nvPr/>
          </p:nvSpPr>
          <p:spPr>
            <a:xfrm>
              <a:off x="5433648" y="233993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59" name="Google Shape;459;p22"/>
            <p:cNvSpPr/>
            <p:nvPr/>
          </p:nvSpPr>
          <p:spPr>
            <a:xfrm>
              <a:off x="6940670" y="2359970"/>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60" name="Google Shape;460;p22"/>
            <p:cNvSpPr/>
            <p:nvPr/>
          </p:nvSpPr>
          <p:spPr>
            <a:xfrm>
              <a:off x="5944209" y="235581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61" name="Google Shape;461;p22"/>
            <p:cNvSpPr/>
            <p:nvPr/>
          </p:nvSpPr>
          <p:spPr>
            <a:xfrm>
              <a:off x="6430109" y="2346371"/>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62" name="Google Shape;462;p22"/>
            <p:cNvSpPr/>
            <p:nvPr/>
          </p:nvSpPr>
          <p:spPr>
            <a:xfrm>
              <a:off x="5627686" y="1673999"/>
              <a:ext cx="1507013" cy="339970"/>
            </a:xfrm>
            <a:prstGeom prst="roundRect">
              <a:avLst>
                <a:gd fmla="val 16667" name="adj"/>
              </a:avLst>
            </a:prstGeom>
            <a:solidFill>
              <a:schemeClr val="accent2"/>
            </a:solidFill>
            <a:ln cap="flat" cmpd="sng" w="25400">
              <a:solidFill>
                <a:srgbClr val="3544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63" name="Google Shape;463;p22"/>
            <p:cNvCxnSpPr>
              <a:stCxn id="458" idx="0"/>
            </p:cNvCxnSpPr>
            <p:nvPr/>
          </p:nvCxnSpPr>
          <p:spPr>
            <a:xfrm flipH="1" rot="10800000">
              <a:off x="5615356" y="2000033"/>
              <a:ext cx="181800" cy="339900"/>
            </a:xfrm>
            <a:prstGeom prst="straightConnector1">
              <a:avLst/>
            </a:prstGeom>
            <a:noFill/>
            <a:ln cap="flat" cmpd="sng" w="9525">
              <a:solidFill>
                <a:schemeClr val="accent6"/>
              </a:solidFill>
              <a:prstDash val="solid"/>
              <a:round/>
              <a:headEnd len="sm" w="sm" type="none"/>
              <a:tailEnd len="med" w="med" type="triangle"/>
            </a:ln>
          </p:spPr>
        </p:cxnSp>
        <p:cxnSp>
          <p:nvCxnSpPr>
            <p:cNvPr id="464" name="Google Shape;464;p22"/>
            <p:cNvCxnSpPr>
              <a:stCxn id="460" idx="0"/>
            </p:cNvCxnSpPr>
            <p:nvPr/>
          </p:nvCxnSpPr>
          <p:spPr>
            <a:xfrm rot="10800000">
              <a:off x="6125917" y="1971813"/>
              <a:ext cx="0" cy="384000"/>
            </a:xfrm>
            <a:prstGeom prst="straightConnector1">
              <a:avLst/>
            </a:prstGeom>
            <a:noFill/>
            <a:ln cap="flat" cmpd="sng" w="9525">
              <a:solidFill>
                <a:schemeClr val="accent6"/>
              </a:solidFill>
              <a:prstDash val="solid"/>
              <a:round/>
              <a:headEnd len="sm" w="sm" type="none"/>
              <a:tailEnd len="med" w="med" type="triangle"/>
            </a:ln>
          </p:spPr>
        </p:cxnSp>
        <p:cxnSp>
          <p:nvCxnSpPr>
            <p:cNvPr id="465" name="Google Shape;465;p22"/>
            <p:cNvCxnSpPr/>
            <p:nvPr/>
          </p:nvCxnSpPr>
          <p:spPr>
            <a:xfrm rot="10800000">
              <a:off x="6600701" y="1971798"/>
              <a:ext cx="0" cy="384015"/>
            </a:xfrm>
            <a:prstGeom prst="straightConnector1">
              <a:avLst/>
            </a:prstGeom>
            <a:noFill/>
            <a:ln cap="flat" cmpd="sng" w="9525">
              <a:solidFill>
                <a:schemeClr val="accent6"/>
              </a:solidFill>
              <a:prstDash val="solid"/>
              <a:round/>
              <a:headEnd len="sm" w="sm" type="none"/>
              <a:tailEnd len="med" w="med" type="triangle"/>
            </a:ln>
          </p:spPr>
        </p:cxnSp>
        <p:cxnSp>
          <p:nvCxnSpPr>
            <p:cNvPr id="466" name="Google Shape;466;p22"/>
            <p:cNvCxnSpPr>
              <a:stCxn id="459" idx="0"/>
            </p:cNvCxnSpPr>
            <p:nvPr/>
          </p:nvCxnSpPr>
          <p:spPr>
            <a:xfrm rot="10800000">
              <a:off x="6915977" y="1999970"/>
              <a:ext cx="206400" cy="360000"/>
            </a:xfrm>
            <a:prstGeom prst="straightConnector1">
              <a:avLst/>
            </a:prstGeom>
            <a:noFill/>
            <a:ln cap="flat" cmpd="sng" w="9525">
              <a:solidFill>
                <a:schemeClr val="accent6"/>
              </a:solidFill>
              <a:prstDash val="solid"/>
              <a:round/>
              <a:headEnd len="sm" w="sm" type="none"/>
              <a:tailEnd len="med" w="med" type="triangle"/>
            </a:ln>
          </p:spPr>
        </p:cxnSp>
        <p:sp>
          <p:nvSpPr>
            <p:cNvPr id="467" name="Google Shape;467;p22"/>
            <p:cNvSpPr/>
            <p:nvPr/>
          </p:nvSpPr>
          <p:spPr>
            <a:xfrm>
              <a:off x="5458309" y="2942547"/>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68" name="Google Shape;468;p22"/>
            <p:cNvSpPr/>
            <p:nvPr/>
          </p:nvSpPr>
          <p:spPr>
            <a:xfrm>
              <a:off x="5944209" y="293310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69" name="Google Shape;469;p22"/>
            <p:cNvCxnSpPr>
              <a:stCxn id="467" idx="0"/>
            </p:cNvCxnSpPr>
            <p:nvPr/>
          </p:nvCxnSpPr>
          <p:spPr>
            <a:xfrm rot="10800000">
              <a:off x="5640017" y="2715447"/>
              <a:ext cx="0" cy="227100"/>
            </a:xfrm>
            <a:prstGeom prst="straightConnector1">
              <a:avLst/>
            </a:prstGeom>
            <a:noFill/>
            <a:ln cap="flat" cmpd="sng" w="9525">
              <a:solidFill>
                <a:schemeClr val="accent6"/>
              </a:solidFill>
              <a:prstDash val="solid"/>
              <a:round/>
              <a:headEnd len="sm" w="sm" type="none"/>
              <a:tailEnd len="med" w="med" type="triangle"/>
            </a:ln>
          </p:spPr>
        </p:cxnSp>
        <p:cxnSp>
          <p:nvCxnSpPr>
            <p:cNvPr id="470" name="Google Shape;470;p22"/>
            <p:cNvCxnSpPr/>
            <p:nvPr/>
          </p:nvCxnSpPr>
          <p:spPr>
            <a:xfrm rot="10800000">
              <a:off x="6114801" y="2715448"/>
              <a:ext cx="0" cy="227100"/>
            </a:xfrm>
            <a:prstGeom prst="straightConnector1">
              <a:avLst/>
            </a:prstGeom>
            <a:noFill/>
            <a:ln cap="flat" cmpd="sng" w="9525">
              <a:solidFill>
                <a:schemeClr val="accent6"/>
              </a:solidFill>
              <a:prstDash val="solid"/>
              <a:round/>
              <a:headEnd len="sm" w="sm" type="none"/>
              <a:tailEnd len="med" w="med" type="triangle"/>
            </a:ln>
          </p:spPr>
        </p:cxnSp>
        <p:sp>
          <p:nvSpPr>
            <p:cNvPr id="471" name="Google Shape;471;p22"/>
            <p:cNvSpPr/>
            <p:nvPr/>
          </p:nvSpPr>
          <p:spPr>
            <a:xfrm>
              <a:off x="6442277" y="2953917"/>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72" name="Google Shape;472;p22"/>
            <p:cNvSpPr/>
            <p:nvPr/>
          </p:nvSpPr>
          <p:spPr>
            <a:xfrm>
              <a:off x="6928177" y="294447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73" name="Google Shape;473;p22"/>
            <p:cNvCxnSpPr>
              <a:stCxn id="471" idx="0"/>
            </p:cNvCxnSpPr>
            <p:nvPr/>
          </p:nvCxnSpPr>
          <p:spPr>
            <a:xfrm rot="10800000">
              <a:off x="6623985" y="2741517"/>
              <a:ext cx="0" cy="212400"/>
            </a:xfrm>
            <a:prstGeom prst="straightConnector1">
              <a:avLst/>
            </a:prstGeom>
            <a:noFill/>
            <a:ln cap="flat" cmpd="sng" w="9525">
              <a:solidFill>
                <a:schemeClr val="accent6"/>
              </a:solidFill>
              <a:prstDash val="solid"/>
              <a:round/>
              <a:headEnd len="sm" w="sm" type="none"/>
              <a:tailEnd len="med" w="med" type="triangle"/>
            </a:ln>
          </p:spPr>
        </p:cxnSp>
        <p:cxnSp>
          <p:nvCxnSpPr>
            <p:cNvPr id="474" name="Google Shape;474;p22"/>
            <p:cNvCxnSpPr/>
            <p:nvPr/>
          </p:nvCxnSpPr>
          <p:spPr>
            <a:xfrm rot="10800000">
              <a:off x="7098769" y="2715448"/>
              <a:ext cx="0" cy="238471"/>
            </a:xfrm>
            <a:prstGeom prst="straightConnector1">
              <a:avLst/>
            </a:prstGeom>
            <a:noFill/>
            <a:ln cap="flat" cmpd="sng" w="9525">
              <a:solidFill>
                <a:schemeClr val="accent6"/>
              </a:solidFill>
              <a:prstDash val="solid"/>
              <a:round/>
              <a:headEnd len="sm" w="sm" type="none"/>
              <a:tailEnd len="med" w="med" type="triangle"/>
            </a:ln>
          </p:spPr>
        </p:cxnSp>
        <p:sp>
          <p:nvSpPr>
            <p:cNvPr id="475" name="Google Shape;475;p22"/>
            <p:cNvSpPr/>
            <p:nvPr/>
          </p:nvSpPr>
          <p:spPr>
            <a:xfrm>
              <a:off x="5458310" y="351697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76" name="Google Shape;476;p22"/>
            <p:cNvSpPr/>
            <p:nvPr/>
          </p:nvSpPr>
          <p:spPr>
            <a:xfrm>
              <a:off x="5944210" y="350753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77" name="Google Shape;477;p22"/>
            <p:cNvCxnSpPr>
              <a:stCxn id="475" idx="0"/>
            </p:cNvCxnSpPr>
            <p:nvPr/>
          </p:nvCxnSpPr>
          <p:spPr>
            <a:xfrm rot="10800000">
              <a:off x="5640018" y="3289875"/>
              <a:ext cx="0" cy="227100"/>
            </a:xfrm>
            <a:prstGeom prst="straightConnector1">
              <a:avLst/>
            </a:prstGeom>
            <a:noFill/>
            <a:ln cap="flat" cmpd="sng" w="9525">
              <a:solidFill>
                <a:schemeClr val="accent6"/>
              </a:solidFill>
              <a:prstDash val="solid"/>
              <a:round/>
              <a:headEnd len="sm" w="sm" type="none"/>
              <a:tailEnd len="med" w="med" type="triangle"/>
            </a:ln>
          </p:spPr>
        </p:cxnSp>
        <p:cxnSp>
          <p:nvCxnSpPr>
            <p:cNvPr id="478" name="Google Shape;478;p22"/>
            <p:cNvCxnSpPr/>
            <p:nvPr/>
          </p:nvCxnSpPr>
          <p:spPr>
            <a:xfrm rot="10800000">
              <a:off x="6114802" y="3289876"/>
              <a:ext cx="0" cy="227100"/>
            </a:xfrm>
            <a:prstGeom prst="straightConnector1">
              <a:avLst/>
            </a:prstGeom>
            <a:noFill/>
            <a:ln cap="flat" cmpd="sng" w="9525">
              <a:solidFill>
                <a:schemeClr val="accent6"/>
              </a:solidFill>
              <a:prstDash val="solid"/>
              <a:round/>
              <a:headEnd len="sm" w="sm" type="none"/>
              <a:tailEnd len="med" w="med" type="triangle"/>
            </a:ln>
          </p:spPr>
        </p:cxnSp>
        <p:sp>
          <p:nvSpPr>
            <p:cNvPr id="479" name="Google Shape;479;p22"/>
            <p:cNvSpPr/>
            <p:nvPr/>
          </p:nvSpPr>
          <p:spPr>
            <a:xfrm>
              <a:off x="6442278" y="352834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80" name="Google Shape;480;p22"/>
            <p:cNvSpPr/>
            <p:nvPr/>
          </p:nvSpPr>
          <p:spPr>
            <a:xfrm>
              <a:off x="6928178" y="3518903"/>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81" name="Google Shape;481;p22"/>
            <p:cNvCxnSpPr>
              <a:stCxn id="479" idx="0"/>
            </p:cNvCxnSpPr>
            <p:nvPr/>
          </p:nvCxnSpPr>
          <p:spPr>
            <a:xfrm rot="10800000">
              <a:off x="6623986" y="3315945"/>
              <a:ext cx="0" cy="212400"/>
            </a:xfrm>
            <a:prstGeom prst="straightConnector1">
              <a:avLst/>
            </a:prstGeom>
            <a:noFill/>
            <a:ln cap="flat" cmpd="sng" w="9525">
              <a:solidFill>
                <a:schemeClr val="accent6"/>
              </a:solidFill>
              <a:prstDash val="solid"/>
              <a:round/>
              <a:headEnd len="sm" w="sm" type="none"/>
              <a:tailEnd len="med" w="med" type="triangle"/>
            </a:ln>
          </p:spPr>
        </p:cxnSp>
        <p:cxnSp>
          <p:nvCxnSpPr>
            <p:cNvPr id="482" name="Google Shape;482;p22"/>
            <p:cNvCxnSpPr/>
            <p:nvPr/>
          </p:nvCxnSpPr>
          <p:spPr>
            <a:xfrm rot="10800000">
              <a:off x="7098770" y="3289876"/>
              <a:ext cx="0" cy="238471"/>
            </a:xfrm>
            <a:prstGeom prst="straightConnector1">
              <a:avLst/>
            </a:prstGeom>
            <a:noFill/>
            <a:ln cap="flat" cmpd="sng" w="9525">
              <a:solidFill>
                <a:schemeClr val="accent6"/>
              </a:solidFill>
              <a:prstDash val="solid"/>
              <a:round/>
              <a:headEnd len="sm" w="sm" type="none"/>
              <a:tailEnd len="med" w="med" type="triangle"/>
            </a:ln>
          </p:spPr>
        </p:cxnSp>
      </p:grpSp>
      <p:grpSp>
        <p:nvGrpSpPr>
          <p:cNvPr id="483" name="Google Shape;483;p22"/>
          <p:cNvGrpSpPr/>
          <p:nvPr/>
        </p:nvGrpSpPr>
        <p:grpSpPr>
          <a:xfrm>
            <a:off x="2679876" y="2607986"/>
            <a:ext cx="208866" cy="363077"/>
            <a:chOff x="246185" y="3071515"/>
            <a:chExt cx="363508" cy="679870"/>
          </a:xfrm>
        </p:grpSpPr>
        <p:sp>
          <p:nvSpPr>
            <p:cNvPr id="484" name="Google Shape;484;p22"/>
            <p:cNvSpPr/>
            <p:nvPr/>
          </p:nvSpPr>
          <p:spPr>
            <a:xfrm>
              <a:off x="246185" y="341141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85" name="Google Shape;485;p22"/>
            <p:cNvCxnSpPr>
              <a:stCxn id="484" idx="0"/>
            </p:cNvCxnSpPr>
            <p:nvPr/>
          </p:nvCxnSpPr>
          <p:spPr>
            <a:xfrm flipH="1" rot="10800000">
              <a:off x="427893" y="3071515"/>
              <a:ext cx="181800" cy="339900"/>
            </a:xfrm>
            <a:prstGeom prst="straightConnector1">
              <a:avLst/>
            </a:prstGeom>
            <a:noFill/>
            <a:ln cap="flat" cmpd="sng" w="9525">
              <a:solidFill>
                <a:schemeClr val="accent6"/>
              </a:solidFill>
              <a:prstDash val="solid"/>
              <a:round/>
              <a:headEnd len="sm" w="sm" type="none"/>
              <a:tailEnd len="med" w="med" type="triangle"/>
            </a:ln>
          </p:spPr>
        </p:cxnSp>
      </p:grpSp>
      <p:grpSp>
        <p:nvGrpSpPr>
          <p:cNvPr id="486" name="Google Shape;486;p22"/>
          <p:cNvGrpSpPr/>
          <p:nvPr/>
        </p:nvGrpSpPr>
        <p:grpSpPr>
          <a:xfrm>
            <a:off x="2957855" y="2197799"/>
            <a:ext cx="208866" cy="363077"/>
            <a:chOff x="246185" y="3071515"/>
            <a:chExt cx="363508" cy="679870"/>
          </a:xfrm>
        </p:grpSpPr>
        <p:sp>
          <p:nvSpPr>
            <p:cNvPr id="487" name="Google Shape;487;p22"/>
            <p:cNvSpPr/>
            <p:nvPr/>
          </p:nvSpPr>
          <p:spPr>
            <a:xfrm>
              <a:off x="246185" y="3411415"/>
              <a:ext cx="363415" cy="339970"/>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88" name="Google Shape;488;p22"/>
            <p:cNvCxnSpPr>
              <a:stCxn id="487" idx="0"/>
            </p:cNvCxnSpPr>
            <p:nvPr/>
          </p:nvCxnSpPr>
          <p:spPr>
            <a:xfrm flipH="1" rot="10800000">
              <a:off x="427893" y="3071515"/>
              <a:ext cx="181800" cy="339900"/>
            </a:xfrm>
            <a:prstGeom prst="straightConnector1">
              <a:avLst/>
            </a:prstGeom>
            <a:noFill/>
            <a:ln cap="flat" cmpd="sng" w="9525">
              <a:solidFill>
                <a:schemeClr val="accent6"/>
              </a:solidFill>
              <a:prstDash val="solid"/>
              <a:round/>
              <a:headEnd len="sm" w="sm" type="none"/>
              <a:tailEnd len="med" w="med" type="triangle"/>
            </a:ln>
          </p:spPr>
        </p:cxnSp>
      </p:grpSp>
      <p:grpSp>
        <p:nvGrpSpPr>
          <p:cNvPr id="489" name="Google Shape;489;p22"/>
          <p:cNvGrpSpPr/>
          <p:nvPr/>
        </p:nvGrpSpPr>
        <p:grpSpPr>
          <a:xfrm>
            <a:off x="3786974" y="2217196"/>
            <a:ext cx="213629" cy="373967"/>
            <a:chOff x="3549230" y="1824571"/>
            <a:chExt cx="273326" cy="394737"/>
          </a:xfrm>
        </p:grpSpPr>
        <p:sp>
          <p:nvSpPr>
            <p:cNvPr id="490" name="Google Shape;490;p22"/>
            <p:cNvSpPr/>
            <p:nvPr/>
          </p:nvSpPr>
          <p:spPr>
            <a:xfrm>
              <a:off x="3549230" y="2033971"/>
              <a:ext cx="273326" cy="185337"/>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91" name="Google Shape;491;p22"/>
            <p:cNvCxnSpPr>
              <a:stCxn id="490" idx="0"/>
            </p:cNvCxnSpPr>
            <p:nvPr/>
          </p:nvCxnSpPr>
          <p:spPr>
            <a:xfrm rot="10800000">
              <a:off x="3685893" y="1824571"/>
              <a:ext cx="0" cy="209400"/>
            </a:xfrm>
            <a:prstGeom prst="straightConnector1">
              <a:avLst/>
            </a:prstGeom>
            <a:noFill/>
            <a:ln cap="flat" cmpd="sng" w="9525">
              <a:solidFill>
                <a:schemeClr val="accent6"/>
              </a:solidFill>
              <a:prstDash val="solid"/>
              <a:round/>
              <a:headEnd len="sm" w="sm" type="none"/>
              <a:tailEnd len="med" w="med" type="triangle"/>
            </a:ln>
          </p:spPr>
        </p:cxnSp>
      </p:grpSp>
      <p:grpSp>
        <p:nvGrpSpPr>
          <p:cNvPr id="492" name="Google Shape;492;p22"/>
          <p:cNvGrpSpPr/>
          <p:nvPr/>
        </p:nvGrpSpPr>
        <p:grpSpPr>
          <a:xfrm>
            <a:off x="3805262" y="2637820"/>
            <a:ext cx="213629" cy="373967"/>
            <a:chOff x="3549230" y="1824571"/>
            <a:chExt cx="273326" cy="394737"/>
          </a:xfrm>
        </p:grpSpPr>
        <p:sp>
          <p:nvSpPr>
            <p:cNvPr id="493" name="Google Shape;493;p22"/>
            <p:cNvSpPr/>
            <p:nvPr/>
          </p:nvSpPr>
          <p:spPr>
            <a:xfrm>
              <a:off x="3549230" y="2033971"/>
              <a:ext cx="273326" cy="185337"/>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94" name="Google Shape;494;p22"/>
            <p:cNvCxnSpPr>
              <a:stCxn id="493" idx="0"/>
            </p:cNvCxnSpPr>
            <p:nvPr/>
          </p:nvCxnSpPr>
          <p:spPr>
            <a:xfrm rot="10800000">
              <a:off x="3685893" y="1824571"/>
              <a:ext cx="0" cy="209400"/>
            </a:xfrm>
            <a:prstGeom prst="straightConnector1">
              <a:avLst/>
            </a:prstGeom>
            <a:noFill/>
            <a:ln cap="flat" cmpd="sng" w="9525">
              <a:solidFill>
                <a:schemeClr val="accent6"/>
              </a:solidFill>
              <a:prstDash val="solid"/>
              <a:round/>
              <a:headEnd len="sm" w="sm" type="none"/>
              <a:tailEnd len="med" w="med" type="triangle"/>
            </a:ln>
          </p:spPr>
        </p:cxnSp>
      </p:grpSp>
      <p:cxnSp>
        <p:nvCxnSpPr>
          <p:cNvPr id="495" name="Google Shape;495;p22"/>
          <p:cNvCxnSpPr/>
          <p:nvPr/>
        </p:nvCxnSpPr>
        <p:spPr>
          <a:xfrm flipH="1" rot="10800000">
            <a:off x="2507306" y="2895864"/>
            <a:ext cx="114283" cy="179336"/>
          </a:xfrm>
          <a:prstGeom prst="straightConnector1">
            <a:avLst/>
          </a:prstGeom>
          <a:noFill/>
          <a:ln cap="flat" cmpd="sng" w="9525">
            <a:solidFill>
              <a:schemeClr val="accent6"/>
            </a:solidFill>
            <a:prstDash val="solid"/>
            <a:round/>
            <a:headEnd len="sm" w="sm" type="none"/>
            <a:tailEnd len="med" w="med" type="triangle"/>
          </a:ln>
        </p:spPr>
      </p:cxnSp>
      <p:sp>
        <p:nvSpPr>
          <p:cNvPr id="496" name="Google Shape;496;p22"/>
          <p:cNvSpPr/>
          <p:nvPr/>
        </p:nvSpPr>
        <p:spPr>
          <a:xfrm>
            <a:off x="4691964" y="2442453"/>
            <a:ext cx="214085" cy="139335"/>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97" name="Google Shape;497;p22"/>
          <p:cNvCxnSpPr>
            <a:stCxn id="496" idx="0"/>
          </p:cNvCxnSpPr>
          <p:nvPr/>
        </p:nvCxnSpPr>
        <p:spPr>
          <a:xfrm rot="10800000">
            <a:off x="4614207" y="2246253"/>
            <a:ext cx="184800" cy="196200"/>
          </a:xfrm>
          <a:prstGeom prst="straightConnector1">
            <a:avLst/>
          </a:prstGeom>
          <a:noFill/>
          <a:ln cap="flat" cmpd="sng" w="9525">
            <a:solidFill>
              <a:schemeClr val="accent6"/>
            </a:solidFill>
            <a:prstDash val="solid"/>
            <a:round/>
            <a:headEnd len="sm" w="sm" type="none"/>
            <a:tailEnd len="med" w="med" type="triangle"/>
          </a:ln>
        </p:spPr>
      </p:cxnSp>
      <p:sp>
        <p:nvSpPr>
          <p:cNvPr id="498" name="Google Shape;498;p22"/>
          <p:cNvSpPr/>
          <p:nvPr/>
        </p:nvSpPr>
        <p:spPr>
          <a:xfrm>
            <a:off x="5065452" y="2779580"/>
            <a:ext cx="214085" cy="139335"/>
          </a:xfrm>
          <a:prstGeom prst="ellipse">
            <a:avLst/>
          </a:prstGeom>
          <a:gradFill>
            <a:gsLst>
              <a:gs pos="0">
                <a:srgbClr val="96FFFF"/>
              </a:gs>
              <a:gs pos="35000">
                <a:srgbClr val="B4FFFF"/>
              </a:gs>
              <a:gs pos="100000">
                <a:srgbClr val="DFFFFF"/>
              </a:gs>
            </a:gsLst>
            <a:lin ang="16200000" scaled="0"/>
          </a:gradFill>
          <a:ln cap="flat" cmpd="sng" w="9525">
            <a:solidFill>
              <a:srgbClr val="75DAF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499" name="Google Shape;499;p22"/>
          <p:cNvCxnSpPr>
            <a:stCxn id="498" idx="0"/>
          </p:cNvCxnSpPr>
          <p:nvPr/>
        </p:nvCxnSpPr>
        <p:spPr>
          <a:xfrm rot="10800000">
            <a:off x="4987695" y="2583380"/>
            <a:ext cx="184800" cy="196200"/>
          </a:xfrm>
          <a:prstGeom prst="straightConnector1">
            <a:avLst/>
          </a:prstGeom>
          <a:noFill/>
          <a:ln cap="flat" cmpd="sng" w="9525">
            <a:solidFill>
              <a:schemeClr val="accent6"/>
            </a:solidFill>
            <a:prstDash val="solid"/>
            <a:round/>
            <a:headEnd len="sm" w="sm" type="none"/>
            <a:tailEnd len="med" w="med" type="triangle"/>
          </a:ln>
        </p:spPr>
      </p:cxnSp>
      <p:cxnSp>
        <p:nvCxnSpPr>
          <p:cNvPr id="500" name="Google Shape;500;p22"/>
          <p:cNvCxnSpPr/>
          <p:nvPr/>
        </p:nvCxnSpPr>
        <p:spPr>
          <a:xfrm rot="10800000">
            <a:off x="5308731" y="2905521"/>
            <a:ext cx="184830" cy="196260"/>
          </a:xfrm>
          <a:prstGeom prst="straightConnector1">
            <a:avLst/>
          </a:prstGeom>
          <a:noFill/>
          <a:ln cap="flat" cmpd="sng" w="9525">
            <a:solidFill>
              <a:schemeClr val="accent6"/>
            </a:solidFill>
            <a:prstDash val="solid"/>
            <a:round/>
            <a:headEnd len="sm" w="sm"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3"/>
          <p:cNvSpPr txBox="1"/>
          <p:nvPr/>
        </p:nvSpPr>
        <p:spPr>
          <a:xfrm>
            <a:off x="907628" y="2571750"/>
            <a:ext cx="6525491"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1400" u="none" cap="none" strike="noStrike">
                <a:solidFill>
                  <a:srgbClr val="FFFF00"/>
                </a:solidFill>
                <a:latin typeface="Arial"/>
                <a:ea typeface="Arial"/>
                <a:cs typeface="Arial"/>
                <a:sym typeface="Arial"/>
              </a:rPr>
              <a:t>What are the game elements of an educational escape room?</a:t>
            </a:r>
            <a:r>
              <a:rPr b="0" i="0" lang="de-DE" sz="1400" u="none" cap="none" strike="noStrike">
                <a:solidFill>
                  <a:srgbClr val="000000"/>
                </a:solidFill>
                <a:latin typeface="Arial"/>
                <a:ea typeface="Arial"/>
                <a:cs typeface="Arial"/>
                <a:sym typeface="Arial"/>
              </a:rPr>
              <a:t>:</a:t>
            </a:r>
            <a:br>
              <a:rPr b="0" i="0" lang="de-DE"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de-DE" sz="1400" u="none" cap="none" strike="noStrike">
                <a:solidFill>
                  <a:srgbClr val="000000"/>
                </a:solidFill>
                <a:latin typeface="Arial"/>
                <a:ea typeface="Arial"/>
                <a:cs typeface="Arial"/>
                <a:sym typeface="Arial"/>
              </a:rPr>
              <a:t> </a:t>
            </a:r>
            <a:r>
              <a:rPr b="0" i="0" lang="de-DE" sz="1400" u="none" cap="none" strike="noStrike">
                <a:solidFill>
                  <a:srgbClr val="FFFF00"/>
                </a:solidFill>
                <a:latin typeface="Arial"/>
                <a:ea typeface="Arial"/>
                <a:cs typeface="Arial"/>
                <a:sym typeface="Arial"/>
              </a:rPr>
              <a:t>collaboration, game-flow, riddles and communication</a:t>
            </a:r>
            <a:endParaRPr b="0" i="0" sz="1400" u="none" cap="none" strike="noStrike">
              <a:solidFill>
                <a:srgbClr val="FFFF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de-DE" sz="1400" u="none" cap="none" strike="noStrike">
                <a:solidFill>
                  <a:srgbClr val="FFFF00"/>
                </a:solidFill>
                <a:latin typeface="Arial"/>
                <a:ea typeface="Arial"/>
                <a:cs typeface="Arial"/>
                <a:sym typeface="Arial"/>
              </a:rPr>
              <a:t> </a:t>
            </a:r>
            <a:r>
              <a:rPr b="0" i="0" lang="de-DE" sz="1400" u="none" cap="none" strike="noStrike">
                <a:solidFill>
                  <a:srgbClr val="FFFF00"/>
                </a:solidFill>
                <a:latin typeface="Arial"/>
                <a:ea typeface="Arial"/>
                <a:cs typeface="Arial"/>
                <a:sym typeface="Arial"/>
              </a:rPr>
              <a:t>collaboration, narratives, game-flow and puzzles</a:t>
            </a:r>
            <a:endParaRPr b="1" i="0" sz="1400" u="none" cap="none" strike="noStrike">
              <a:solidFill>
                <a:srgbClr val="FFFF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FFFF00"/>
                </a:solidFill>
                <a:latin typeface="Arial"/>
                <a:ea typeface="Arial"/>
                <a:cs typeface="Arial"/>
                <a:sym typeface="Arial"/>
              </a:rPr>
              <a:t> narrative, game-flow, puzzles and equipment</a:t>
            </a:r>
            <a:endParaRPr b="0" i="0" sz="1400" u="none" cap="none" strike="noStrike">
              <a:solidFill>
                <a:srgbClr val="FFFF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FFFF00"/>
                </a:solidFill>
                <a:latin typeface="Arial"/>
                <a:ea typeface="Arial"/>
                <a:cs typeface="Arial"/>
                <a:sym typeface="Arial"/>
              </a:rPr>
              <a:t> narrative, riddles, roles and equipment</a:t>
            </a:r>
            <a:endParaRPr b="0" i="0" sz="1400" u="none" cap="none" strike="noStrike">
              <a:solidFill>
                <a:srgbClr val="FFFF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FFFF00"/>
                </a:solidFill>
                <a:latin typeface="Arial"/>
                <a:ea typeface="Arial"/>
                <a:cs typeface="Arial"/>
                <a:sym typeface="Arial"/>
              </a:rPr>
              <a:t> roles, puzzles, immersion and communication</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06" name="Google Shape;506;p23"/>
          <p:cNvPicPr preferRelativeResize="0"/>
          <p:nvPr/>
        </p:nvPicPr>
        <p:blipFill rotWithShape="1">
          <a:blip r:embed="rId3">
            <a:alphaModFix/>
          </a:blip>
          <a:srcRect b="0" l="0" r="0" t="0"/>
          <a:stretch/>
        </p:blipFill>
        <p:spPr>
          <a:xfrm>
            <a:off x="917102" y="649549"/>
            <a:ext cx="6516017" cy="1846046"/>
          </a:xfrm>
          <a:prstGeom prst="rect">
            <a:avLst/>
          </a:prstGeom>
          <a:noFill/>
          <a:ln>
            <a:noFill/>
          </a:ln>
        </p:spPr>
      </p:pic>
      <p:grpSp>
        <p:nvGrpSpPr>
          <p:cNvPr id="507" name="Google Shape;507;p23"/>
          <p:cNvGrpSpPr/>
          <p:nvPr/>
        </p:nvGrpSpPr>
        <p:grpSpPr>
          <a:xfrm>
            <a:off x="4094400" y="4423496"/>
            <a:ext cx="808500" cy="92100"/>
            <a:chOff x="3570750" y="4704850"/>
            <a:chExt cx="808500" cy="92100"/>
          </a:xfrm>
        </p:grpSpPr>
        <p:sp>
          <p:nvSpPr>
            <p:cNvPr id="508" name="Google Shape;508;p23"/>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3"/>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23"/>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23"/>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12" name="Google Shape;512;p23"/>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3"/>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23"/>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4"/>
          <p:cNvSpPr txBox="1"/>
          <p:nvPr>
            <p:ph type="ctrTitle"/>
          </p:nvPr>
        </p:nvSpPr>
        <p:spPr>
          <a:xfrm>
            <a:off x="720000" y="1683965"/>
            <a:ext cx="5045700"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DE">
                <a:solidFill>
                  <a:schemeClr val="lt1"/>
                </a:solidFill>
              </a:rPr>
              <a:t>A4:</a:t>
            </a:r>
            <a:br>
              <a:rPr lang="de-DE">
                <a:solidFill>
                  <a:srgbClr val="FFFF00"/>
                </a:solidFill>
              </a:rPr>
            </a:br>
            <a:r>
              <a:rPr lang="de-DE">
                <a:solidFill>
                  <a:srgbClr val="FFFF00"/>
                </a:solidFill>
              </a:rPr>
              <a:t>The role of the teacher/trainer</a:t>
            </a:r>
            <a:endParaRPr b="1">
              <a:solidFill>
                <a:srgbClr val="FFFF00"/>
              </a:solidFill>
            </a:endParaRPr>
          </a:p>
        </p:txBody>
      </p:sp>
      <p:grpSp>
        <p:nvGrpSpPr>
          <p:cNvPr id="520" name="Google Shape;520;p24"/>
          <p:cNvGrpSpPr/>
          <p:nvPr/>
        </p:nvGrpSpPr>
        <p:grpSpPr>
          <a:xfrm>
            <a:off x="4094400" y="4423496"/>
            <a:ext cx="808500" cy="92100"/>
            <a:chOff x="3570750" y="4704850"/>
            <a:chExt cx="808500" cy="92100"/>
          </a:xfrm>
        </p:grpSpPr>
        <p:sp>
          <p:nvSpPr>
            <p:cNvPr id="521" name="Google Shape;521;p24"/>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4"/>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4"/>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4"/>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25" name="Google Shape;525;p24"/>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4"/>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4"/>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25"/>
          <p:cNvSpPr txBox="1"/>
          <p:nvPr>
            <p:ph idx="1" type="subTitle"/>
          </p:nvPr>
        </p:nvSpPr>
        <p:spPr>
          <a:xfrm>
            <a:off x="756746" y="738312"/>
            <a:ext cx="8152789"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solidFill>
                  <a:srgbClr val="FFFF00"/>
                </a:solidFill>
              </a:rPr>
              <a:t>Role of teachers/trainers</a:t>
            </a:r>
            <a:endParaRPr/>
          </a:p>
          <a:p>
            <a:pPr indent="-342900" lvl="0" marL="457200" rtl="0" algn="l">
              <a:lnSpc>
                <a:spcPct val="100000"/>
              </a:lnSpc>
              <a:spcBef>
                <a:spcPts val="0"/>
              </a:spcBef>
              <a:spcAft>
                <a:spcPts val="0"/>
              </a:spcAft>
              <a:buSzPts val="2800"/>
              <a:buNone/>
            </a:pPr>
            <a:r>
              <a:t/>
            </a:r>
            <a:endParaRPr b="1"/>
          </a:p>
          <a:p>
            <a:pPr indent="0" lvl="0" marL="114300" rtl="0" algn="l">
              <a:lnSpc>
                <a:spcPct val="100000"/>
              </a:lnSpc>
              <a:spcBef>
                <a:spcPts val="0"/>
              </a:spcBef>
              <a:spcAft>
                <a:spcPts val="0"/>
              </a:spcAft>
              <a:buSzPts val="2800"/>
              <a:buNone/>
            </a:pPr>
            <a:r>
              <a:rPr b="1" lang="de-DE"/>
              <a:t>1. Design or selection of the escape room </a:t>
            </a:r>
            <a:endParaRPr/>
          </a:p>
          <a:p>
            <a:pPr indent="0" lvl="0" marL="114300" rtl="0" algn="l">
              <a:lnSpc>
                <a:spcPct val="100000"/>
              </a:lnSpc>
              <a:spcBef>
                <a:spcPts val="0"/>
              </a:spcBef>
              <a:spcAft>
                <a:spcPts val="0"/>
              </a:spcAft>
              <a:buSzPts val="2800"/>
              <a:buNone/>
            </a:pPr>
            <a:r>
              <a:rPr b="1" lang="de-DE"/>
              <a:t>2. Game master</a:t>
            </a:r>
            <a:endParaRPr/>
          </a:p>
          <a:p>
            <a:pPr indent="0" lvl="0" marL="114300" rtl="0" algn="l">
              <a:lnSpc>
                <a:spcPct val="100000"/>
              </a:lnSpc>
              <a:spcBef>
                <a:spcPts val="0"/>
              </a:spcBef>
              <a:spcAft>
                <a:spcPts val="0"/>
              </a:spcAft>
              <a:buSzPts val="2800"/>
              <a:buNone/>
            </a:pPr>
            <a:r>
              <a:rPr b="1" lang="de-DE"/>
              <a:t>3. Providing start information</a:t>
            </a:r>
            <a:endParaRPr/>
          </a:p>
          <a:p>
            <a:pPr indent="0" lvl="0" marL="114300" rtl="0" algn="l">
              <a:lnSpc>
                <a:spcPct val="100000"/>
              </a:lnSpc>
              <a:spcBef>
                <a:spcPts val="0"/>
              </a:spcBef>
              <a:spcAft>
                <a:spcPts val="0"/>
              </a:spcAft>
              <a:buSzPts val="2800"/>
              <a:buNone/>
            </a:pPr>
            <a:r>
              <a:rPr b="1" lang="de-DE"/>
              <a:t>4. Providing hints</a:t>
            </a:r>
            <a:endParaRPr/>
          </a:p>
          <a:p>
            <a:pPr indent="0" lvl="0" marL="114300" rtl="0" algn="l">
              <a:lnSpc>
                <a:spcPct val="100000"/>
              </a:lnSpc>
              <a:spcBef>
                <a:spcPts val="0"/>
              </a:spcBef>
              <a:spcAft>
                <a:spcPts val="0"/>
              </a:spcAft>
              <a:buSzPts val="2800"/>
              <a:buNone/>
            </a:pPr>
            <a:r>
              <a:rPr b="1" lang="de-DE"/>
              <a:t>5. Debriefing</a:t>
            </a:r>
            <a:endParaRPr/>
          </a:p>
          <a:p>
            <a:pPr indent="0" lvl="0" marL="114300" rtl="0" algn="l">
              <a:lnSpc>
                <a:spcPct val="100000"/>
              </a:lnSpc>
              <a:spcBef>
                <a:spcPts val="0"/>
              </a:spcBef>
              <a:spcAft>
                <a:spcPts val="0"/>
              </a:spcAft>
              <a:buSzPts val="2800"/>
              <a:buNone/>
            </a:pPr>
            <a:r>
              <a:t/>
            </a:r>
            <a:endParaRPr b="1"/>
          </a:p>
          <a:p>
            <a:pPr indent="0" lvl="0" marL="114300" rtl="0" algn="l">
              <a:lnSpc>
                <a:spcPct val="100000"/>
              </a:lnSpc>
              <a:spcBef>
                <a:spcPts val="0"/>
              </a:spcBef>
              <a:spcAft>
                <a:spcPts val="0"/>
              </a:spcAft>
              <a:buSzPts val="2800"/>
              <a:buNone/>
            </a:pPr>
            <a:br>
              <a:rPr b="1" lang="de-DE"/>
            </a:br>
            <a:br>
              <a:rPr b="1" lang="de-DE"/>
            </a:br>
            <a:endParaRPr b="1"/>
          </a:p>
        </p:txBody>
      </p:sp>
      <p:cxnSp>
        <p:nvCxnSpPr>
          <p:cNvPr id="533" name="Google Shape;533;p25"/>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534" name="Google Shape;534;p25"/>
          <p:cNvGrpSpPr/>
          <p:nvPr/>
        </p:nvGrpSpPr>
        <p:grpSpPr>
          <a:xfrm>
            <a:off x="4094400" y="4423496"/>
            <a:ext cx="808500" cy="92100"/>
            <a:chOff x="3570750" y="4704850"/>
            <a:chExt cx="808500" cy="92100"/>
          </a:xfrm>
        </p:grpSpPr>
        <p:sp>
          <p:nvSpPr>
            <p:cNvPr id="535" name="Google Shape;535;p25"/>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5"/>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5"/>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5"/>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39" name="Google Shape;539;p25"/>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5"/>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5"/>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26"/>
          <p:cNvSpPr txBox="1"/>
          <p:nvPr>
            <p:ph idx="1" type="subTitle"/>
          </p:nvPr>
        </p:nvSpPr>
        <p:spPr>
          <a:xfrm>
            <a:off x="756746" y="738312"/>
            <a:ext cx="8152789" cy="304120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2800"/>
              <a:buNone/>
            </a:pPr>
            <a:r>
              <a:rPr b="1" lang="de-DE">
                <a:solidFill>
                  <a:srgbClr val="FFFF00"/>
                </a:solidFill>
              </a:rPr>
              <a:t>Own educational escape rooms</a:t>
            </a:r>
            <a:endParaRPr/>
          </a:p>
          <a:p>
            <a:pPr indent="0" lvl="0" marL="114300" rtl="0" algn="l">
              <a:lnSpc>
                <a:spcPct val="100000"/>
              </a:lnSpc>
              <a:spcBef>
                <a:spcPts val="0"/>
              </a:spcBef>
              <a:spcAft>
                <a:spcPts val="0"/>
              </a:spcAft>
              <a:buSzPts val="2800"/>
              <a:buNone/>
            </a:pPr>
            <a:r>
              <a:t/>
            </a:r>
            <a:endParaRPr b="1"/>
          </a:p>
          <a:p>
            <a:pPr indent="0" lvl="0" marL="114300" rtl="0" algn="l">
              <a:lnSpc>
                <a:spcPct val="100000"/>
              </a:lnSpc>
              <a:spcBef>
                <a:spcPts val="0"/>
              </a:spcBef>
              <a:spcAft>
                <a:spcPts val="0"/>
              </a:spcAft>
              <a:buSzPts val="2800"/>
              <a:buNone/>
            </a:pPr>
            <a:r>
              <a:rPr b="1" lang="de-DE"/>
              <a:t>For own educational escape rooms you can easily use</a:t>
            </a:r>
            <a:br>
              <a:rPr b="1" lang="de-DE"/>
            </a:br>
            <a:r>
              <a:rPr b="1" lang="de-DE"/>
              <a:t>a) a website e.g. designed with WordPress, </a:t>
            </a:r>
            <a:br>
              <a:rPr b="1" lang="de-DE"/>
            </a:br>
            <a:r>
              <a:rPr b="1" lang="de-DE"/>
              <a:t>b) ZOOM or another conferencing tool where you an display a presentation</a:t>
            </a:r>
            <a:br>
              <a:rPr b="1" lang="de-DE"/>
            </a:br>
            <a:r>
              <a:rPr b="1" lang="de-DE"/>
              <a:t>c) Google Forms or google slides</a:t>
            </a:r>
            <a:endParaRPr/>
          </a:p>
          <a:p>
            <a:pPr indent="0" lvl="0" marL="114300" rtl="0" algn="l">
              <a:lnSpc>
                <a:spcPct val="100000"/>
              </a:lnSpc>
              <a:spcBef>
                <a:spcPts val="0"/>
              </a:spcBef>
              <a:spcAft>
                <a:spcPts val="0"/>
              </a:spcAft>
              <a:buSzPts val="2800"/>
              <a:buNone/>
            </a:pPr>
            <a:r>
              <a:t/>
            </a:r>
            <a:endParaRPr b="1"/>
          </a:p>
        </p:txBody>
      </p:sp>
      <p:cxnSp>
        <p:nvCxnSpPr>
          <p:cNvPr id="547" name="Google Shape;547;p26"/>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548" name="Google Shape;548;p26"/>
          <p:cNvGrpSpPr/>
          <p:nvPr/>
        </p:nvGrpSpPr>
        <p:grpSpPr>
          <a:xfrm>
            <a:off x="4094400" y="4423496"/>
            <a:ext cx="808500" cy="92100"/>
            <a:chOff x="3570750" y="4704850"/>
            <a:chExt cx="808500" cy="92100"/>
          </a:xfrm>
        </p:grpSpPr>
        <p:sp>
          <p:nvSpPr>
            <p:cNvPr id="549" name="Google Shape;549;p26"/>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6"/>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6"/>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6"/>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53" name="Google Shape;553;p26"/>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6"/>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6"/>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27"/>
          <p:cNvSpPr txBox="1"/>
          <p:nvPr>
            <p:ph idx="1" type="subTitle"/>
          </p:nvPr>
        </p:nvSpPr>
        <p:spPr>
          <a:xfrm>
            <a:off x="756746" y="738312"/>
            <a:ext cx="8152789" cy="304120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2800"/>
              <a:buNone/>
            </a:pPr>
            <a:r>
              <a:rPr b="1" lang="de-DE">
                <a:solidFill>
                  <a:srgbClr val="FFFF00"/>
                </a:solidFill>
              </a:rPr>
              <a:t>Educational escape room design steps</a:t>
            </a:r>
            <a:endParaRPr/>
          </a:p>
          <a:p>
            <a:pPr indent="0" lvl="0" marL="114300" rtl="0" algn="l">
              <a:lnSpc>
                <a:spcPct val="100000"/>
              </a:lnSpc>
              <a:spcBef>
                <a:spcPts val="0"/>
              </a:spcBef>
              <a:spcAft>
                <a:spcPts val="0"/>
              </a:spcAft>
              <a:buSzPts val="2800"/>
              <a:buNone/>
            </a:pPr>
            <a:r>
              <a:t/>
            </a:r>
            <a:endParaRPr b="1"/>
          </a:p>
          <a:p>
            <a:pPr indent="0" lvl="0" marL="114300" rtl="0" algn="l">
              <a:lnSpc>
                <a:spcPct val="100000"/>
              </a:lnSpc>
              <a:spcBef>
                <a:spcPts val="0"/>
              </a:spcBef>
              <a:spcAft>
                <a:spcPts val="0"/>
              </a:spcAft>
              <a:buSzPts val="2800"/>
              <a:buNone/>
            </a:pPr>
            <a:r>
              <a:t/>
            </a:r>
            <a:endParaRPr b="1"/>
          </a:p>
          <a:p>
            <a:pPr indent="-342900" lvl="0" marL="457200" rtl="0" algn="l">
              <a:lnSpc>
                <a:spcPct val="100000"/>
              </a:lnSpc>
              <a:spcBef>
                <a:spcPts val="0"/>
              </a:spcBef>
              <a:spcAft>
                <a:spcPts val="0"/>
              </a:spcAft>
              <a:buSzPts val="2800"/>
              <a:buFont typeface="Arial"/>
              <a:buChar char="•"/>
            </a:pPr>
            <a:r>
              <a:rPr lang="de-DE"/>
              <a:t>“Choose a topic</a:t>
            </a:r>
            <a:endParaRPr/>
          </a:p>
          <a:p>
            <a:pPr indent="-342900" lvl="0" marL="457200" rtl="0" algn="l">
              <a:lnSpc>
                <a:spcPct val="100000"/>
              </a:lnSpc>
              <a:spcBef>
                <a:spcPts val="0"/>
              </a:spcBef>
              <a:spcAft>
                <a:spcPts val="0"/>
              </a:spcAft>
              <a:buSzPts val="2800"/>
              <a:buFont typeface="Arial"/>
              <a:buChar char="•"/>
            </a:pPr>
            <a:r>
              <a:rPr lang="de-DE"/>
              <a:t>Choose an end goal (the big problem to solve — using the breadcrumbs from the small puzzles)</a:t>
            </a:r>
            <a:endParaRPr/>
          </a:p>
          <a:p>
            <a:pPr indent="-342900" lvl="0" marL="457200" rtl="0" algn="l">
              <a:lnSpc>
                <a:spcPct val="100000"/>
              </a:lnSpc>
              <a:spcBef>
                <a:spcPts val="0"/>
              </a:spcBef>
              <a:spcAft>
                <a:spcPts val="0"/>
              </a:spcAft>
              <a:buSzPts val="2800"/>
              <a:buFont typeface="Arial"/>
              <a:buChar char="•"/>
            </a:pPr>
            <a:r>
              <a:rPr lang="de-DE"/>
              <a:t>Set the scene</a:t>
            </a:r>
            <a:endParaRPr/>
          </a:p>
          <a:p>
            <a:pPr indent="-342900" lvl="0" marL="457200" rtl="0" algn="l">
              <a:lnSpc>
                <a:spcPct val="100000"/>
              </a:lnSpc>
              <a:spcBef>
                <a:spcPts val="0"/>
              </a:spcBef>
              <a:spcAft>
                <a:spcPts val="0"/>
              </a:spcAft>
              <a:buSzPts val="2800"/>
              <a:buFont typeface="Arial"/>
              <a:buChar char="•"/>
            </a:pPr>
            <a:r>
              <a:rPr lang="de-DE"/>
              <a:t>Decide on topics of the small puzzles that participants will solve </a:t>
            </a:r>
            <a:br>
              <a:rPr lang="de-DE"/>
            </a:br>
            <a:r>
              <a:rPr lang="de-DE"/>
              <a:t>(and the breadcrumbs they will earn by solving them)</a:t>
            </a:r>
            <a:endParaRPr/>
          </a:p>
          <a:p>
            <a:pPr indent="-342900" lvl="0" marL="457200" rtl="0" algn="l">
              <a:lnSpc>
                <a:spcPct val="100000"/>
              </a:lnSpc>
              <a:spcBef>
                <a:spcPts val="0"/>
              </a:spcBef>
              <a:spcAft>
                <a:spcPts val="0"/>
              </a:spcAft>
              <a:buSzPts val="2800"/>
              <a:buFont typeface="Arial"/>
              <a:buChar char="•"/>
            </a:pPr>
            <a:r>
              <a:rPr lang="de-DE"/>
              <a:t>Create the small puzzles</a:t>
            </a:r>
            <a:endParaRPr/>
          </a:p>
          <a:p>
            <a:pPr indent="-342900" lvl="0" marL="457200" rtl="0" algn="l">
              <a:lnSpc>
                <a:spcPct val="100000"/>
              </a:lnSpc>
              <a:spcBef>
                <a:spcPts val="0"/>
              </a:spcBef>
              <a:spcAft>
                <a:spcPts val="0"/>
              </a:spcAft>
              <a:buSzPts val="2800"/>
              <a:buFont typeface="Arial"/>
              <a:buChar char="•"/>
            </a:pPr>
            <a:r>
              <a:rPr lang="de-DE"/>
              <a:t>Create answer sheets and/or answer keys”</a:t>
            </a:r>
            <a:br>
              <a:rPr b="1" lang="de-DE"/>
            </a:br>
            <a:br>
              <a:rPr b="1" lang="de-DE"/>
            </a:br>
            <a:endParaRPr b="1"/>
          </a:p>
        </p:txBody>
      </p:sp>
      <p:cxnSp>
        <p:nvCxnSpPr>
          <p:cNvPr id="561" name="Google Shape;561;p27"/>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562" name="Google Shape;562;p27"/>
          <p:cNvGrpSpPr/>
          <p:nvPr/>
        </p:nvGrpSpPr>
        <p:grpSpPr>
          <a:xfrm>
            <a:off x="4094400" y="4423496"/>
            <a:ext cx="808500" cy="92100"/>
            <a:chOff x="3570750" y="4704850"/>
            <a:chExt cx="808500" cy="92100"/>
          </a:xfrm>
        </p:grpSpPr>
        <p:sp>
          <p:nvSpPr>
            <p:cNvPr id="563" name="Google Shape;563;p27"/>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27"/>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27"/>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7"/>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67" name="Google Shape;567;p27"/>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27"/>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27"/>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7"/>
          <p:cNvSpPr/>
          <p:nvPr/>
        </p:nvSpPr>
        <p:spPr>
          <a:xfrm>
            <a:off x="117231" y="3858048"/>
            <a:ext cx="886264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FFFF00"/>
                </a:solidFill>
                <a:latin typeface="Arial"/>
                <a:ea typeface="Arial"/>
                <a:cs typeface="Arial"/>
                <a:sym typeface="Arial"/>
              </a:rPr>
              <a:t>Learning Hypothesis (2023): https://learninghypothesis.com/how-to-create-a-digital-escape-room/</a:t>
            </a:r>
            <a:endParaRPr b="0" i="0" sz="1200" u="none" cap="none" strike="noStrike">
              <a:solidFill>
                <a:srgbClr val="FFFF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28"/>
          <p:cNvSpPr txBox="1"/>
          <p:nvPr>
            <p:ph type="title"/>
          </p:nvPr>
        </p:nvSpPr>
        <p:spPr>
          <a:xfrm flipH="1">
            <a:off x="720000" y="1233175"/>
            <a:ext cx="4529700" cy="1482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de-DE"/>
              <a:t>B. Training phase</a:t>
            </a:r>
            <a:endParaRPr/>
          </a:p>
        </p:txBody>
      </p:sp>
      <p:cxnSp>
        <p:nvCxnSpPr>
          <p:cNvPr id="576" name="Google Shape;576;p28"/>
          <p:cNvCxnSpPr/>
          <p:nvPr/>
        </p:nvCxnSpPr>
        <p:spPr>
          <a:xfrm>
            <a:off x="722027" y="2715475"/>
            <a:ext cx="0" cy="872100"/>
          </a:xfrm>
          <a:prstGeom prst="straightConnector1">
            <a:avLst/>
          </a:prstGeom>
          <a:noFill/>
          <a:ln cap="flat" cmpd="sng" w="19050">
            <a:solidFill>
              <a:schemeClr val="lt1"/>
            </a:solidFill>
            <a:prstDash val="solid"/>
            <a:round/>
            <a:headEnd len="sm" w="sm" type="none"/>
            <a:tailEnd len="sm" w="sm" type="none"/>
          </a:ln>
        </p:spPr>
      </p:cxnSp>
      <p:sp>
        <p:nvSpPr>
          <p:cNvPr id="577" name="Google Shape;577;p28"/>
          <p:cNvSpPr txBox="1"/>
          <p:nvPr>
            <p:ph idx="1" type="subTitle"/>
          </p:nvPr>
        </p:nvSpPr>
        <p:spPr>
          <a:xfrm flipH="1">
            <a:off x="720000" y="2715475"/>
            <a:ext cx="2909400" cy="762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100"/>
              <a:buNone/>
            </a:pPr>
            <a:r>
              <a:rPr lang="de-DE">
                <a:solidFill>
                  <a:srgbClr val="FFFF00"/>
                </a:solidFill>
              </a:rPr>
              <a:t>work session in small groups</a:t>
            </a:r>
            <a:endParaRPr/>
          </a:p>
          <a:p>
            <a:pPr indent="-342900" lvl="0" marL="457200" rtl="0" algn="l">
              <a:lnSpc>
                <a:spcPct val="100000"/>
              </a:lnSpc>
              <a:spcBef>
                <a:spcPts val="0"/>
              </a:spcBef>
              <a:spcAft>
                <a:spcPts val="0"/>
              </a:spcAft>
              <a:buSzPts val="2100"/>
              <a:buNone/>
            </a:pPr>
            <a:r>
              <a:t/>
            </a:r>
            <a:endParaRPr>
              <a:solidFill>
                <a:srgbClr val="FFFF00"/>
              </a:solidFill>
            </a:endParaRPr>
          </a:p>
        </p:txBody>
      </p:sp>
      <p:grpSp>
        <p:nvGrpSpPr>
          <p:cNvPr id="578" name="Google Shape;578;p28"/>
          <p:cNvGrpSpPr/>
          <p:nvPr/>
        </p:nvGrpSpPr>
        <p:grpSpPr>
          <a:xfrm>
            <a:off x="4094400" y="4423496"/>
            <a:ext cx="808500" cy="92100"/>
            <a:chOff x="3570750" y="4704850"/>
            <a:chExt cx="808500" cy="92100"/>
          </a:xfrm>
        </p:grpSpPr>
        <p:sp>
          <p:nvSpPr>
            <p:cNvPr id="579" name="Google Shape;579;p28"/>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8"/>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8"/>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8"/>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83" name="Google Shape;583;p28"/>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28"/>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8"/>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29"/>
          <p:cNvSpPr/>
          <p:nvPr/>
        </p:nvSpPr>
        <p:spPr>
          <a:xfrm>
            <a:off x="1559169" y="1335953"/>
            <a:ext cx="4685700" cy="2308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de-DE" sz="1800" u="none" cap="none" strike="noStrike">
                <a:solidFill>
                  <a:schemeClr val="lt1"/>
                </a:solidFill>
                <a:latin typeface="Arial"/>
                <a:ea typeface="Arial"/>
                <a:cs typeface="Arial"/>
                <a:sym typeface="Arial"/>
              </a:rPr>
              <a:t>Write down an idea for a story of an escape room with regard to your subject.</a:t>
            </a:r>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de-DE" sz="1800" u="none" cap="none" strike="noStrike">
                <a:solidFill>
                  <a:schemeClr val="lt1"/>
                </a:solidFill>
                <a:latin typeface="Arial"/>
                <a:ea typeface="Arial"/>
                <a:cs typeface="Arial"/>
                <a:sym typeface="Arial"/>
              </a:rPr>
              <a:t>You have 20 minutes.</a:t>
            </a:r>
            <a:br>
              <a:rPr b="0" i="0" lang="de-DE" sz="1800" u="none" cap="none" strike="noStrike">
                <a:solidFill>
                  <a:schemeClr val="lt1"/>
                </a:solidFill>
                <a:latin typeface="Arial"/>
                <a:ea typeface="Arial"/>
                <a:cs typeface="Arial"/>
                <a:sym typeface="Arial"/>
              </a:rPr>
            </a:br>
            <a:r>
              <a:rPr b="0" i="0" lang="de-DE" sz="1800" u="none" cap="none" strike="noStrike">
                <a:solidFill>
                  <a:schemeClr val="lt1"/>
                </a:solidFill>
                <a:latin typeface="Arial"/>
                <a:ea typeface="Arial"/>
                <a:cs typeface="Arial"/>
                <a:sym typeface="Arial"/>
              </a:rPr>
              <a:t>Please, collaborate with another person.</a:t>
            </a:r>
            <a:br>
              <a:rPr b="0" i="0" lang="de-DE" sz="1800" u="none" cap="none" strike="noStrike">
                <a:solidFill>
                  <a:schemeClr val="lt1"/>
                </a:solidFill>
                <a:latin typeface="Arial"/>
                <a:ea typeface="Arial"/>
                <a:cs typeface="Arial"/>
                <a:sym typeface="Arial"/>
              </a:rPr>
            </a:br>
            <a:endParaRPr b="0" i="0" sz="1800" u="none" cap="none" strike="noStrike">
              <a:solidFill>
                <a:schemeClr val="lt1"/>
              </a:solidFill>
              <a:latin typeface="Arial"/>
              <a:ea typeface="Arial"/>
              <a:cs typeface="Arial"/>
              <a:sym typeface="Arial"/>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de-DE" sz="1800" u="none" cap="none" strike="noStrike">
                <a:solidFill>
                  <a:schemeClr val="lt1"/>
                </a:solidFill>
                <a:latin typeface="Arial"/>
                <a:ea typeface="Arial"/>
                <a:cs typeface="Arial"/>
                <a:sym typeface="Arial"/>
              </a:rPr>
              <a:t>Afterwards, everyone should share ideas.</a:t>
            </a:r>
            <a:endParaRPr/>
          </a:p>
        </p:txBody>
      </p:sp>
      <p:pic>
        <p:nvPicPr>
          <p:cNvPr descr="Stoppuhr" id="591" name="Google Shape;591;p29"/>
          <p:cNvPicPr preferRelativeResize="0"/>
          <p:nvPr/>
        </p:nvPicPr>
        <p:blipFill rotWithShape="1">
          <a:blip r:embed="rId3">
            <a:alphaModFix/>
          </a:blip>
          <a:srcRect b="0" l="0" r="0" t="0"/>
          <a:stretch/>
        </p:blipFill>
        <p:spPr>
          <a:xfrm>
            <a:off x="6566745" y="2103423"/>
            <a:ext cx="822960" cy="822960"/>
          </a:xfrm>
          <a:prstGeom prst="rect">
            <a:avLst/>
          </a:prstGeom>
          <a:noFill/>
          <a:ln>
            <a:noFill/>
          </a:ln>
        </p:spPr>
      </p:pic>
      <p:pic>
        <p:nvPicPr>
          <p:cNvPr descr="Bleistift" id="592" name="Google Shape;592;p29"/>
          <p:cNvPicPr preferRelativeResize="0"/>
          <p:nvPr/>
        </p:nvPicPr>
        <p:blipFill rotWithShape="1">
          <a:blip r:embed="rId4">
            <a:alphaModFix/>
          </a:blip>
          <a:srcRect b="0" l="0" r="0" t="0"/>
          <a:stretch/>
        </p:blipFill>
        <p:spPr>
          <a:xfrm>
            <a:off x="6697131" y="1298363"/>
            <a:ext cx="562187" cy="562187"/>
          </a:xfrm>
          <a:prstGeom prst="rect">
            <a:avLst/>
          </a:prstGeom>
          <a:noFill/>
          <a:ln>
            <a:noFill/>
          </a:ln>
        </p:spPr>
      </p:pic>
      <p:sp>
        <p:nvSpPr>
          <p:cNvPr id="593" name="Google Shape;593;p29"/>
          <p:cNvSpPr txBox="1"/>
          <p:nvPr/>
        </p:nvSpPr>
        <p:spPr>
          <a:xfrm>
            <a:off x="3142827" y="318347"/>
            <a:ext cx="205232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3200" u="none" cap="none" strike="noStrike">
                <a:solidFill>
                  <a:schemeClr val="lt1"/>
                </a:solidFill>
                <a:latin typeface="Arial"/>
                <a:ea typeface="Arial"/>
                <a:cs typeface="Arial"/>
                <a:sym typeface="Arial"/>
              </a:rPr>
              <a:t>Task 1</a:t>
            </a:r>
            <a:endParaRPr b="0" i="0" sz="3200" u="none" cap="none" strike="noStrike">
              <a:solidFill>
                <a:schemeClr val="lt1"/>
              </a:solidFill>
              <a:latin typeface="Arial"/>
              <a:ea typeface="Arial"/>
              <a:cs typeface="Arial"/>
              <a:sym typeface="Arial"/>
            </a:endParaRPr>
          </a:p>
        </p:txBody>
      </p:sp>
      <p:pic>
        <p:nvPicPr>
          <p:cNvPr descr="Lehrer" id="594" name="Google Shape;594;p29"/>
          <p:cNvPicPr preferRelativeResize="0"/>
          <p:nvPr/>
        </p:nvPicPr>
        <p:blipFill rotWithShape="1">
          <a:blip r:embed="rId5">
            <a:alphaModFix/>
          </a:blip>
          <a:srcRect b="0" l="0" r="0" t="0"/>
          <a:stretch/>
        </p:blipFill>
        <p:spPr>
          <a:xfrm>
            <a:off x="6566745" y="3028950"/>
            <a:ext cx="914400" cy="914400"/>
          </a:xfrm>
          <a:prstGeom prst="rect">
            <a:avLst/>
          </a:prstGeom>
          <a:noFill/>
          <a:ln>
            <a:noFill/>
          </a:ln>
        </p:spPr>
      </p:pic>
      <p:grpSp>
        <p:nvGrpSpPr>
          <p:cNvPr id="595" name="Google Shape;595;p29"/>
          <p:cNvGrpSpPr/>
          <p:nvPr/>
        </p:nvGrpSpPr>
        <p:grpSpPr>
          <a:xfrm>
            <a:off x="4094400" y="4423496"/>
            <a:ext cx="808500" cy="92100"/>
            <a:chOff x="3570750" y="4704850"/>
            <a:chExt cx="808500" cy="92100"/>
          </a:xfrm>
        </p:grpSpPr>
        <p:sp>
          <p:nvSpPr>
            <p:cNvPr id="596" name="Google Shape;596;p29"/>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9"/>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9"/>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9"/>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600" name="Google Shape;600;p29"/>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9"/>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9"/>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2"/>
            </a:gs>
          </a:gsLst>
          <a:lin ang="2698631" scaled="0"/>
        </a:gradFill>
      </p:bgPr>
    </p:bg>
    <p:spTree>
      <p:nvGrpSpPr>
        <p:cNvPr id="68" name="Shape 68"/>
        <p:cNvGrpSpPr/>
        <p:nvPr/>
      </p:nvGrpSpPr>
      <p:grpSpPr>
        <a:xfrm>
          <a:off x="0" y="0"/>
          <a:ext cx="0" cy="0"/>
          <a:chOff x="0" y="0"/>
          <a:chExt cx="0" cy="0"/>
        </a:xfrm>
      </p:grpSpPr>
      <p:sp>
        <p:nvSpPr>
          <p:cNvPr id="69" name="Google Shape;69;p3"/>
          <p:cNvSpPr txBox="1"/>
          <p:nvPr>
            <p:ph type="ctrTitle"/>
          </p:nvPr>
        </p:nvSpPr>
        <p:spPr>
          <a:xfrm>
            <a:off x="719999" y="1683965"/>
            <a:ext cx="7794413"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DE">
                <a:solidFill>
                  <a:schemeClr val="lt1"/>
                </a:solidFill>
              </a:rPr>
              <a:t>A:</a:t>
            </a:r>
            <a:br>
              <a:rPr lang="de-DE">
                <a:solidFill>
                  <a:srgbClr val="FFFF00"/>
                </a:solidFill>
              </a:rPr>
            </a:br>
            <a:r>
              <a:rPr lang="de-DE">
                <a:solidFill>
                  <a:schemeClr val="lt1"/>
                </a:solidFill>
              </a:rPr>
              <a:t>Introduction to the topic </a:t>
            </a:r>
            <a:r>
              <a:rPr lang="de-DE">
                <a:solidFill>
                  <a:srgbClr val="FFFF00"/>
                </a:solidFill>
              </a:rPr>
              <a:t>online escape rooms</a:t>
            </a:r>
            <a:br>
              <a:rPr lang="de-DE">
                <a:solidFill>
                  <a:srgbClr val="FFFF00"/>
                </a:solidFill>
              </a:rPr>
            </a:br>
            <a:r>
              <a:rPr lang="de-DE">
                <a:solidFill>
                  <a:srgbClr val="FFFF00"/>
                </a:solidFill>
              </a:rPr>
              <a:t>as a pedagogical tool</a:t>
            </a:r>
            <a:br>
              <a:rPr lang="de-DE">
                <a:solidFill>
                  <a:srgbClr val="FFFF00"/>
                </a:solidFill>
              </a:rPr>
            </a:br>
            <a:endParaRPr b="1">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30"/>
          <p:cNvSpPr/>
          <p:nvPr/>
        </p:nvSpPr>
        <p:spPr>
          <a:xfrm>
            <a:off x="318345" y="1005689"/>
            <a:ext cx="6248400" cy="313932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de-DE" sz="1800" u="none" cap="none" strike="noStrike">
                <a:solidFill>
                  <a:schemeClr val="lt1"/>
                </a:solidFill>
                <a:latin typeface="Arial"/>
                <a:ea typeface="Arial"/>
                <a:cs typeface="Arial"/>
                <a:sym typeface="Arial"/>
              </a:rPr>
              <a:t>Have a look at</a:t>
            </a:r>
            <a:br>
              <a:rPr b="0" i="0" lang="de-DE" sz="1800" u="none" cap="none" strike="noStrike">
                <a:solidFill>
                  <a:schemeClr val="lt1"/>
                </a:solidFill>
                <a:latin typeface="Arial"/>
                <a:ea typeface="Arial"/>
                <a:cs typeface="Arial"/>
                <a:sym typeface="Arial"/>
              </a:rPr>
            </a:br>
            <a:r>
              <a:rPr b="0" i="0" lang="de-DE" sz="1800" u="sng" cap="none" strike="noStrike">
                <a:solidFill>
                  <a:schemeClr val="lt1"/>
                </a:solidFill>
                <a:latin typeface="Arial"/>
                <a:ea typeface="Arial"/>
                <a:cs typeface="Arial"/>
                <a:sym typeface="Arial"/>
                <a:hlinkClick r:id="rId3">
                  <a:extLst>
                    <a:ext uri="{A12FA001-AC4F-418D-AE19-62706E023703}">
                      <ahyp:hlinkClr val="tx"/>
                    </a:ext>
                  </a:extLst>
                </a:hlinkClick>
              </a:rPr>
              <a:t>https://teambuilding.com/blog/virtual-escape-rooms</a:t>
            </a:r>
            <a:br>
              <a:rPr b="0" i="0" lang="de-DE" sz="1800" u="none" cap="none" strike="noStrike">
                <a:solidFill>
                  <a:schemeClr val="lt1"/>
                </a:solidFill>
                <a:latin typeface="Arial"/>
                <a:ea typeface="Arial"/>
                <a:cs typeface="Arial"/>
                <a:sym typeface="Arial"/>
              </a:rPr>
            </a:br>
            <a:r>
              <a:rPr b="0" i="0" lang="de-DE" sz="1800" u="none" cap="none" strike="noStrike">
                <a:solidFill>
                  <a:schemeClr val="lt1"/>
                </a:solidFill>
                <a:latin typeface="Arial"/>
                <a:ea typeface="Arial"/>
                <a:cs typeface="Arial"/>
                <a:sym typeface="Arial"/>
              </a:rPr>
              <a:t>and have a look at different digital escape rooms for team building. Write down the idea, the story and core elements of one of it.</a:t>
            </a:r>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de-DE" sz="1800" u="none" cap="none" strike="noStrike">
                <a:solidFill>
                  <a:schemeClr val="lt1"/>
                </a:solidFill>
                <a:latin typeface="Arial"/>
                <a:ea typeface="Arial"/>
                <a:cs typeface="Arial"/>
                <a:sym typeface="Arial"/>
              </a:rPr>
              <a:t>You have 45 minutes. Please work on your own.</a:t>
            </a:r>
            <a:br>
              <a:rPr b="0" i="0" lang="de-DE" sz="1800" u="none" cap="none" strike="noStrike">
                <a:solidFill>
                  <a:schemeClr val="lt1"/>
                </a:solidFill>
                <a:latin typeface="Arial"/>
                <a:ea typeface="Arial"/>
                <a:cs typeface="Arial"/>
                <a:sym typeface="Arial"/>
              </a:rPr>
            </a:br>
            <a:endParaRPr b="0" i="0" sz="1800" u="none" cap="none" strike="noStrike">
              <a:solidFill>
                <a:schemeClr val="lt1"/>
              </a:solidFill>
              <a:latin typeface="Arial"/>
              <a:ea typeface="Arial"/>
              <a:cs typeface="Arial"/>
              <a:sym typeface="Arial"/>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de-DE" sz="1800" u="none" cap="none" strike="noStrike">
                <a:solidFill>
                  <a:schemeClr val="lt1"/>
                </a:solidFill>
                <a:latin typeface="Arial"/>
                <a:ea typeface="Arial"/>
                <a:cs typeface="Arial"/>
                <a:sym typeface="Arial"/>
              </a:rPr>
              <a:t>Afterwards, everyone should share the impressions on the basis what you all wrote down.</a:t>
            </a:r>
            <a:endParaRPr/>
          </a:p>
        </p:txBody>
      </p:sp>
      <p:pic>
        <p:nvPicPr>
          <p:cNvPr descr="Stoppuhr" id="608" name="Google Shape;608;p30"/>
          <p:cNvPicPr preferRelativeResize="0"/>
          <p:nvPr/>
        </p:nvPicPr>
        <p:blipFill rotWithShape="1">
          <a:blip r:embed="rId4">
            <a:alphaModFix/>
          </a:blip>
          <a:srcRect b="0" l="0" r="0" t="0"/>
          <a:stretch/>
        </p:blipFill>
        <p:spPr>
          <a:xfrm>
            <a:off x="6593184" y="2370908"/>
            <a:ext cx="822960" cy="822960"/>
          </a:xfrm>
          <a:prstGeom prst="rect">
            <a:avLst/>
          </a:prstGeom>
          <a:noFill/>
          <a:ln>
            <a:noFill/>
          </a:ln>
        </p:spPr>
      </p:pic>
      <p:pic>
        <p:nvPicPr>
          <p:cNvPr descr="Bleistift" id="609" name="Google Shape;609;p30"/>
          <p:cNvPicPr preferRelativeResize="0"/>
          <p:nvPr/>
        </p:nvPicPr>
        <p:blipFill rotWithShape="1">
          <a:blip r:embed="rId5">
            <a:alphaModFix/>
          </a:blip>
          <a:srcRect b="0" l="0" r="0" t="0"/>
          <a:stretch/>
        </p:blipFill>
        <p:spPr>
          <a:xfrm>
            <a:off x="6697131" y="1298363"/>
            <a:ext cx="562187" cy="562187"/>
          </a:xfrm>
          <a:prstGeom prst="rect">
            <a:avLst/>
          </a:prstGeom>
          <a:noFill/>
          <a:ln>
            <a:noFill/>
          </a:ln>
        </p:spPr>
      </p:pic>
      <p:sp>
        <p:nvSpPr>
          <p:cNvPr id="610" name="Google Shape;610;p30"/>
          <p:cNvSpPr txBox="1"/>
          <p:nvPr/>
        </p:nvSpPr>
        <p:spPr>
          <a:xfrm>
            <a:off x="3142827" y="318347"/>
            <a:ext cx="205232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3200" u="none" cap="none" strike="noStrike">
                <a:solidFill>
                  <a:schemeClr val="lt1"/>
                </a:solidFill>
                <a:latin typeface="Arial"/>
                <a:ea typeface="Arial"/>
                <a:cs typeface="Arial"/>
                <a:sym typeface="Arial"/>
              </a:rPr>
              <a:t>Task 2</a:t>
            </a:r>
            <a:endParaRPr b="0" i="0" sz="3200" u="none" cap="none" strike="noStrike">
              <a:solidFill>
                <a:schemeClr val="lt1"/>
              </a:solidFill>
              <a:latin typeface="Arial"/>
              <a:ea typeface="Arial"/>
              <a:cs typeface="Arial"/>
              <a:sym typeface="Arial"/>
            </a:endParaRPr>
          </a:p>
        </p:txBody>
      </p:sp>
      <p:pic>
        <p:nvPicPr>
          <p:cNvPr descr="Lehrer" id="611" name="Google Shape;611;p30"/>
          <p:cNvPicPr preferRelativeResize="0"/>
          <p:nvPr/>
        </p:nvPicPr>
        <p:blipFill rotWithShape="1">
          <a:blip r:embed="rId6">
            <a:alphaModFix/>
          </a:blip>
          <a:srcRect b="0" l="0" r="0" t="0"/>
          <a:stretch/>
        </p:blipFill>
        <p:spPr>
          <a:xfrm>
            <a:off x="6566745" y="3322027"/>
            <a:ext cx="914400" cy="914400"/>
          </a:xfrm>
          <a:prstGeom prst="rect">
            <a:avLst/>
          </a:prstGeom>
          <a:noFill/>
          <a:ln>
            <a:noFill/>
          </a:ln>
        </p:spPr>
      </p:pic>
      <p:grpSp>
        <p:nvGrpSpPr>
          <p:cNvPr id="612" name="Google Shape;612;p30"/>
          <p:cNvGrpSpPr/>
          <p:nvPr/>
        </p:nvGrpSpPr>
        <p:grpSpPr>
          <a:xfrm>
            <a:off x="4094400" y="4423496"/>
            <a:ext cx="808500" cy="92100"/>
            <a:chOff x="3570750" y="4704850"/>
            <a:chExt cx="808500" cy="92100"/>
          </a:xfrm>
        </p:grpSpPr>
        <p:sp>
          <p:nvSpPr>
            <p:cNvPr id="613" name="Google Shape;613;p30"/>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30"/>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30"/>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30"/>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617" name="Google Shape;617;p30"/>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30"/>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30"/>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31"/>
          <p:cNvSpPr txBox="1"/>
          <p:nvPr/>
        </p:nvSpPr>
        <p:spPr>
          <a:xfrm>
            <a:off x="712412" y="654496"/>
            <a:ext cx="8431587" cy="205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4800"/>
              <a:buFont typeface="Montserrat"/>
              <a:buNone/>
            </a:pPr>
            <a:r>
              <a:rPr b="1" i="0" lang="de-DE" sz="6000" u="none" cap="none" strike="noStrike">
                <a:solidFill>
                  <a:schemeClr val="lt1"/>
                </a:solidFill>
                <a:latin typeface="Montserrat"/>
                <a:ea typeface="Montserrat"/>
                <a:cs typeface="Montserrat"/>
                <a:sym typeface="Montserrat"/>
              </a:rPr>
              <a:t>Congratulation!</a:t>
            </a:r>
            <a:endParaRPr/>
          </a:p>
          <a:p>
            <a:pPr indent="0" lvl="0" marL="0" marR="0" rtl="0" algn="l">
              <a:lnSpc>
                <a:spcPct val="100000"/>
              </a:lnSpc>
              <a:spcBef>
                <a:spcPts val="0"/>
              </a:spcBef>
              <a:spcAft>
                <a:spcPts val="0"/>
              </a:spcAft>
              <a:buClr>
                <a:schemeClr val="lt1"/>
              </a:buClr>
              <a:buSzPts val="4800"/>
              <a:buFont typeface="Montserrat"/>
              <a:buNone/>
            </a:pPr>
            <a:r>
              <a:t/>
            </a:r>
            <a:endParaRPr b="1" i="0" sz="60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lt1"/>
              </a:buClr>
              <a:buSzPts val="4800"/>
              <a:buFont typeface="Montserrat"/>
              <a:buNone/>
            </a:pPr>
            <a:r>
              <a:rPr b="1" i="0" lang="de-DE" sz="4500" u="none" cap="none" strike="noStrike">
                <a:solidFill>
                  <a:schemeClr val="lt1"/>
                </a:solidFill>
                <a:latin typeface="Montserrat"/>
                <a:ea typeface="Montserrat"/>
                <a:cs typeface="Montserrat"/>
                <a:sym typeface="Montserrat"/>
              </a:rPr>
              <a:t>You mastered module C on</a:t>
            </a:r>
            <a:br>
              <a:rPr b="1" i="0" lang="de-DE" sz="4500" u="none" cap="none" strike="noStrike">
                <a:solidFill>
                  <a:schemeClr val="lt1"/>
                </a:solidFill>
                <a:latin typeface="Montserrat"/>
                <a:ea typeface="Montserrat"/>
                <a:cs typeface="Montserrat"/>
                <a:sym typeface="Montserrat"/>
              </a:rPr>
            </a:br>
            <a:r>
              <a:rPr b="1" i="0" lang="de-DE" sz="4500" u="none" cap="none" strike="noStrike">
                <a:solidFill>
                  <a:schemeClr val="lt1"/>
                </a:solidFill>
                <a:latin typeface="Montserrat"/>
                <a:ea typeface="Montserrat"/>
                <a:cs typeface="Montserrat"/>
                <a:sym typeface="Montserrat"/>
              </a:rPr>
              <a:t>digital educational escape rooms!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pic>
        <p:nvPicPr>
          <p:cNvPr id="629" name="Google Shape;629;p32"/>
          <p:cNvPicPr preferRelativeResize="0"/>
          <p:nvPr/>
        </p:nvPicPr>
        <p:blipFill rotWithShape="1">
          <a:blip r:embed="rId3">
            <a:alphaModFix/>
          </a:blip>
          <a:srcRect b="0" l="0" r="0" t="0"/>
          <a:stretch/>
        </p:blipFill>
        <p:spPr>
          <a:xfrm>
            <a:off x="2344057" y="535202"/>
            <a:ext cx="4455886" cy="1020958"/>
          </a:xfrm>
          <a:prstGeom prst="rect">
            <a:avLst/>
          </a:prstGeom>
          <a:noFill/>
          <a:ln>
            <a:noFill/>
          </a:ln>
        </p:spPr>
      </p:pic>
      <p:pic>
        <p:nvPicPr>
          <p:cNvPr descr="Graphical user interface, application&#10;&#10;Description automatically generated" id="630" name="Google Shape;630;p32"/>
          <p:cNvPicPr preferRelativeResize="0"/>
          <p:nvPr/>
        </p:nvPicPr>
        <p:blipFill rotWithShape="1">
          <a:blip r:embed="rId4">
            <a:alphaModFix/>
          </a:blip>
          <a:srcRect b="0" l="0" r="0" t="0"/>
          <a:stretch/>
        </p:blipFill>
        <p:spPr>
          <a:xfrm>
            <a:off x="1545773" y="2571750"/>
            <a:ext cx="6052456" cy="1620140"/>
          </a:xfrm>
          <a:prstGeom prst="rect">
            <a:avLst/>
          </a:prstGeom>
          <a:noFill/>
          <a:ln>
            <a:noFill/>
          </a:ln>
        </p:spPr>
      </p:pic>
      <p:pic>
        <p:nvPicPr>
          <p:cNvPr id="631" name="Google Shape;631;p32"/>
          <p:cNvPicPr preferRelativeResize="0"/>
          <p:nvPr/>
        </p:nvPicPr>
        <p:blipFill rotWithShape="1">
          <a:blip r:embed="rId5">
            <a:alphaModFix/>
          </a:blip>
          <a:srcRect b="0" l="0" r="0" t="0"/>
          <a:stretch/>
        </p:blipFill>
        <p:spPr>
          <a:xfrm>
            <a:off x="3167803" y="3594778"/>
            <a:ext cx="1496985" cy="5971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ph type="ctrTitle"/>
          </p:nvPr>
        </p:nvSpPr>
        <p:spPr>
          <a:xfrm>
            <a:off x="719999" y="1683965"/>
            <a:ext cx="6145496"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DE">
                <a:solidFill>
                  <a:schemeClr val="lt1"/>
                </a:solidFill>
              </a:rPr>
              <a:t>A1:</a:t>
            </a:r>
            <a:br>
              <a:rPr lang="de-DE">
                <a:solidFill>
                  <a:schemeClr val="lt1"/>
                </a:solidFill>
              </a:rPr>
            </a:br>
            <a:r>
              <a:rPr lang="de-DE">
                <a:solidFill>
                  <a:schemeClr val="lt1"/>
                </a:solidFill>
              </a:rPr>
              <a:t>What is</a:t>
            </a:r>
            <a:br>
              <a:rPr lang="de-DE">
                <a:solidFill>
                  <a:schemeClr val="lt1"/>
                </a:solidFill>
              </a:rPr>
            </a:br>
            <a:r>
              <a:rPr lang="de-DE">
                <a:solidFill>
                  <a:srgbClr val="FFFF00"/>
                </a:solidFill>
              </a:rPr>
              <a:t>an online educational</a:t>
            </a:r>
            <a:br>
              <a:rPr lang="de-DE">
                <a:solidFill>
                  <a:srgbClr val="FFFF00"/>
                </a:solidFill>
              </a:rPr>
            </a:br>
            <a:r>
              <a:rPr lang="de-DE">
                <a:solidFill>
                  <a:srgbClr val="FFFF00"/>
                </a:solidFill>
              </a:rPr>
              <a:t> escape room?</a:t>
            </a:r>
            <a:endParaRPr b="1">
              <a:solidFill>
                <a:srgbClr val="FFFF00"/>
              </a:solidFill>
            </a:endParaRPr>
          </a:p>
        </p:txBody>
      </p:sp>
      <p:grpSp>
        <p:nvGrpSpPr>
          <p:cNvPr id="75" name="Google Shape;75;p4"/>
          <p:cNvGrpSpPr/>
          <p:nvPr/>
        </p:nvGrpSpPr>
        <p:grpSpPr>
          <a:xfrm>
            <a:off x="4094400" y="4423496"/>
            <a:ext cx="808500" cy="92100"/>
            <a:chOff x="3570750" y="4704850"/>
            <a:chExt cx="808500" cy="92100"/>
          </a:xfrm>
        </p:grpSpPr>
        <p:sp>
          <p:nvSpPr>
            <p:cNvPr id="76" name="Google Shape;76;p4"/>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4"/>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4"/>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4"/>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0" name="Google Shape;80;p4"/>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4"/>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2"/>
            </a:gs>
          </a:gsLst>
          <a:lin ang="2698631" scaled="0"/>
        </a:gradFill>
      </p:bgPr>
    </p:bg>
    <p:spTree>
      <p:nvGrpSpPr>
        <p:cNvPr id="86" name="Shape 86"/>
        <p:cNvGrpSpPr/>
        <p:nvPr/>
      </p:nvGrpSpPr>
      <p:grpSpPr>
        <a:xfrm>
          <a:off x="0" y="0"/>
          <a:ext cx="0" cy="0"/>
          <a:chOff x="0" y="0"/>
          <a:chExt cx="0" cy="0"/>
        </a:xfrm>
      </p:grpSpPr>
      <p:sp>
        <p:nvSpPr>
          <p:cNvPr id="87" name="Google Shape;87;p5"/>
          <p:cNvSpPr txBox="1"/>
          <p:nvPr>
            <p:ph idx="1" type="subTitle"/>
          </p:nvPr>
        </p:nvSpPr>
        <p:spPr>
          <a:xfrm>
            <a:off x="780653" y="1124393"/>
            <a:ext cx="7821493" cy="235929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What is </a:t>
            </a:r>
            <a:r>
              <a:rPr b="1" lang="de-DE">
                <a:solidFill>
                  <a:srgbClr val="FFFF00"/>
                </a:solidFill>
              </a:rPr>
              <a:t>an escape room</a:t>
            </a:r>
            <a:r>
              <a:rPr b="1" lang="de-DE"/>
              <a:t>?</a:t>
            </a:r>
            <a:endParaRPr b="1"/>
          </a:p>
          <a:p>
            <a:pPr indent="-342900" lvl="0" marL="457200" rtl="0" algn="l">
              <a:lnSpc>
                <a:spcPct val="100000"/>
              </a:lnSpc>
              <a:spcBef>
                <a:spcPts val="0"/>
              </a:spcBef>
              <a:spcAft>
                <a:spcPts val="0"/>
              </a:spcAft>
              <a:buSzPts val="2800"/>
              <a:buNone/>
            </a:pPr>
            <a:r>
              <a:rPr lang="de-DE"/>
              <a:t> </a:t>
            </a:r>
            <a:endParaRPr/>
          </a:p>
          <a:p>
            <a:pPr indent="-342900" lvl="0" marL="457200" rtl="0" algn="l">
              <a:lnSpc>
                <a:spcPct val="100000"/>
              </a:lnSpc>
              <a:spcBef>
                <a:spcPts val="0"/>
              </a:spcBef>
              <a:spcAft>
                <a:spcPts val="0"/>
              </a:spcAft>
              <a:buSzPts val="2800"/>
              <a:buNone/>
            </a:pPr>
            <a:r>
              <a:rPr lang="de-DE">
                <a:solidFill>
                  <a:srgbClr val="FFFF00"/>
                </a:solidFill>
              </a:rPr>
              <a:t>An escape room is “a game in which participants confined to a room or other enclosed setting (such as a prison cell) are given a set amount of time to find a way to escape (as by discovering hidden clues and solving a series of riddles or puzzles).”</a:t>
            </a:r>
            <a:endParaRPr>
              <a:solidFill>
                <a:srgbClr val="FFFF00"/>
              </a:solidFill>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rPr lang="de-DE" sz="1200">
                <a:solidFill>
                  <a:srgbClr val="FFFF00"/>
                </a:solidFill>
              </a:rPr>
              <a:t>https://www.merriam-webster.com/dictionary/escape%20room</a:t>
            </a:r>
            <a:endParaRPr sz="1200">
              <a:solidFill>
                <a:srgbClr val="FFFF00"/>
              </a:solidFill>
            </a:endParaRPr>
          </a:p>
        </p:txBody>
      </p:sp>
      <p:cxnSp>
        <p:nvCxnSpPr>
          <p:cNvPr id="88" name="Google Shape;88;p5"/>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89" name="Google Shape;89;p5"/>
          <p:cNvGrpSpPr/>
          <p:nvPr/>
        </p:nvGrpSpPr>
        <p:grpSpPr>
          <a:xfrm>
            <a:off x="4094400" y="4423496"/>
            <a:ext cx="808500" cy="92100"/>
            <a:chOff x="3570750" y="4704850"/>
            <a:chExt cx="808500" cy="92100"/>
          </a:xfrm>
        </p:grpSpPr>
        <p:sp>
          <p:nvSpPr>
            <p:cNvPr id="90" name="Google Shape;90;p5"/>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5"/>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94" name="Google Shape;94;p5"/>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ph idx="1" type="subTitle"/>
          </p:nvPr>
        </p:nvSpPr>
        <p:spPr>
          <a:xfrm>
            <a:off x="780653" y="1124393"/>
            <a:ext cx="7821493" cy="235929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What is </a:t>
            </a:r>
            <a:r>
              <a:rPr b="1" lang="de-DE">
                <a:solidFill>
                  <a:srgbClr val="FFFF00"/>
                </a:solidFill>
              </a:rPr>
              <a:t>an online escape room</a:t>
            </a:r>
            <a:r>
              <a:rPr b="1" lang="de-DE"/>
              <a:t>?</a:t>
            </a:r>
            <a:endParaRPr b="1"/>
          </a:p>
          <a:p>
            <a:pPr indent="-342900" lvl="0" marL="457200" rtl="0" algn="l">
              <a:lnSpc>
                <a:spcPct val="100000"/>
              </a:lnSpc>
              <a:spcBef>
                <a:spcPts val="0"/>
              </a:spcBef>
              <a:spcAft>
                <a:spcPts val="0"/>
              </a:spcAft>
              <a:buSzPts val="2800"/>
              <a:buNone/>
            </a:pPr>
            <a:r>
              <a:rPr lang="de-DE"/>
              <a:t> </a:t>
            </a:r>
            <a:endParaRPr/>
          </a:p>
          <a:p>
            <a:pPr indent="-342900" lvl="0" marL="457200" rtl="0" algn="l">
              <a:lnSpc>
                <a:spcPct val="100000"/>
              </a:lnSpc>
              <a:spcBef>
                <a:spcPts val="0"/>
              </a:spcBef>
              <a:spcAft>
                <a:spcPts val="0"/>
              </a:spcAft>
              <a:buSzPts val="2800"/>
              <a:buNone/>
            </a:pPr>
            <a:r>
              <a:rPr lang="de-DE">
                <a:solidFill>
                  <a:srgbClr val="FFFF00"/>
                </a:solidFill>
              </a:rPr>
              <a:t>An online escape room can also be called virtual escape rooms:</a:t>
            </a:r>
            <a:br>
              <a:rPr lang="de-DE">
                <a:solidFill>
                  <a:srgbClr val="FFFF00"/>
                </a:solidFill>
              </a:rPr>
            </a:br>
            <a:r>
              <a:rPr lang="de-DE">
                <a:solidFill>
                  <a:srgbClr val="FFFF00"/>
                </a:solidFill>
              </a:rPr>
              <a:t>“Virtual escape rooms are online activities conducted via Zoom and other platforms. During these events, teams solve riddles and complete puzzles in a fixed amount of time, with a goal of ´escaping the room.´ The purpose of these experiences is to encourage collaboration, teamwork and team building.”</a:t>
            </a:r>
            <a:endParaRPr>
              <a:solidFill>
                <a:srgbClr val="FFFF00"/>
              </a:solidFill>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rPr lang="de-DE" sz="1200">
                <a:solidFill>
                  <a:srgbClr val="FFFF00"/>
                </a:solidFill>
              </a:rPr>
              <a:t>https://teambuilding.com/blog/virtual-escape-rooms</a:t>
            </a:r>
            <a:endParaRPr sz="1200">
              <a:solidFill>
                <a:srgbClr val="FFFF00"/>
              </a:solidFill>
            </a:endParaRPr>
          </a:p>
        </p:txBody>
      </p:sp>
      <p:cxnSp>
        <p:nvCxnSpPr>
          <p:cNvPr id="102" name="Google Shape;102;p6"/>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103" name="Google Shape;103;p6"/>
          <p:cNvGrpSpPr/>
          <p:nvPr/>
        </p:nvGrpSpPr>
        <p:grpSpPr>
          <a:xfrm>
            <a:off x="4094400" y="4423496"/>
            <a:ext cx="808500" cy="92100"/>
            <a:chOff x="3570750" y="4704850"/>
            <a:chExt cx="808500" cy="92100"/>
          </a:xfrm>
        </p:grpSpPr>
        <p:sp>
          <p:nvSpPr>
            <p:cNvPr id="104" name="Google Shape;104;p6"/>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6"/>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6"/>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6"/>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08" name="Google Shape;108;p6"/>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6"/>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6"/>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idx="1" type="subTitle"/>
          </p:nvPr>
        </p:nvSpPr>
        <p:spPr>
          <a:xfrm>
            <a:off x="780653" y="1124393"/>
            <a:ext cx="7821493" cy="235929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What is </a:t>
            </a:r>
            <a:r>
              <a:rPr b="1" lang="de-DE">
                <a:solidFill>
                  <a:srgbClr val="FFFF00"/>
                </a:solidFill>
              </a:rPr>
              <a:t>an online educational escape room</a:t>
            </a:r>
            <a:r>
              <a:rPr b="1" lang="de-DE"/>
              <a:t>?</a:t>
            </a:r>
            <a:endParaRPr b="1"/>
          </a:p>
          <a:p>
            <a:pPr indent="-342900" lvl="0" marL="457200" rtl="0" algn="l">
              <a:lnSpc>
                <a:spcPct val="100000"/>
              </a:lnSpc>
              <a:spcBef>
                <a:spcPts val="0"/>
              </a:spcBef>
              <a:spcAft>
                <a:spcPts val="0"/>
              </a:spcAft>
              <a:buSzPts val="2800"/>
              <a:buNone/>
            </a:pPr>
            <a:r>
              <a:rPr lang="de-DE"/>
              <a:t> </a:t>
            </a:r>
            <a:endParaRPr/>
          </a:p>
          <a:p>
            <a:pPr indent="-342900" lvl="0" marL="457200" rtl="0" algn="l">
              <a:lnSpc>
                <a:spcPct val="100000"/>
              </a:lnSpc>
              <a:spcBef>
                <a:spcPts val="0"/>
              </a:spcBef>
              <a:spcAft>
                <a:spcPts val="0"/>
              </a:spcAft>
              <a:buSzPts val="2800"/>
              <a:buNone/>
            </a:pPr>
            <a:r>
              <a:rPr lang="de-DE">
                <a:solidFill>
                  <a:srgbClr val="FFFF00"/>
                </a:solidFill>
              </a:rPr>
              <a:t>An online educational escape room are game based learning approaches</a:t>
            </a:r>
            <a:endParaRPr>
              <a:solidFill>
                <a:srgbClr val="FFFF00"/>
              </a:solidFill>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rPr lang="de-DE" sz="1200">
                <a:solidFill>
                  <a:srgbClr val="FFFF00"/>
                </a:solidFill>
              </a:rPr>
              <a:t>https://teambuilding.com/blog/virtual-escape-rooms</a:t>
            </a:r>
            <a:endParaRPr sz="1200">
              <a:solidFill>
                <a:srgbClr val="FFFF00"/>
              </a:solidFill>
            </a:endParaRPr>
          </a:p>
        </p:txBody>
      </p:sp>
      <p:cxnSp>
        <p:nvCxnSpPr>
          <p:cNvPr id="116" name="Google Shape;116;p7"/>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117" name="Google Shape;117;p7"/>
          <p:cNvGrpSpPr/>
          <p:nvPr/>
        </p:nvGrpSpPr>
        <p:grpSpPr>
          <a:xfrm>
            <a:off x="4094400" y="4423496"/>
            <a:ext cx="808500" cy="92100"/>
            <a:chOff x="3570750" y="4704850"/>
            <a:chExt cx="808500" cy="92100"/>
          </a:xfrm>
        </p:grpSpPr>
        <p:sp>
          <p:nvSpPr>
            <p:cNvPr id="118" name="Google Shape;118;p7"/>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7"/>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7"/>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7"/>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22" name="Google Shape;122;p7"/>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7"/>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7"/>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ph type="ctrTitle"/>
          </p:nvPr>
        </p:nvSpPr>
        <p:spPr>
          <a:xfrm>
            <a:off x="719999" y="1683965"/>
            <a:ext cx="6670152"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DE">
                <a:solidFill>
                  <a:schemeClr val="lt1"/>
                </a:solidFill>
              </a:rPr>
              <a:t>A2:</a:t>
            </a:r>
            <a:br>
              <a:rPr lang="de-DE">
                <a:solidFill>
                  <a:srgbClr val="FFFF00"/>
                </a:solidFill>
              </a:rPr>
            </a:br>
            <a:r>
              <a:rPr lang="de-DE">
                <a:solidFill>
                  <a:schemeClr val="lt1"/>
                </a:solidFill>
              </a:rPr>
              <a:t>Good reasons  to use </a:t>
            </a:r>
            <a:r>
              <a:rPr lang="de-DE">
                <a:solidFill>
                  <a:srgbClr val="FFFF00"/>
                </a:solidFill>
              </a:rPr>
              <a:t>educational</a:t>
            </a:r>
            <a:br>
              <a:rPr lang="de-DE">
                <a:solidFill>
                  <a:srgbClr val="FFFF00"/>
                </a:solidFill>
              </a:rPr>
            </a:br>
            <a:r>
              <a:rPr lang="de-DE">
                <a:solidFill>
                  <a:srgbClr val="FFFF00"/>
                </a:solidFill>
              </a:rPr>
              <a:t>escape rooms!</a:t>
            </a:r>
            <a:endParaRPr b="1">
              <a:solidFill>
                <a:srgbClr val="FFFF00"/>
              </a:solidFill>
            </a:endParaRPr>
          </a:p>
        </p:txBody>
      </p:sp>
      <p:grpSp>
        <p:nvGrpSpPr>
          <p:cNvPr id="130" name="Google Shape;130;p8"/>
          <p:cNvGrpSpPr/>
          <p:nvPr/>
        </p:nvGrpSpPr>
        <p:grpSpPr>
          <a:xfrm>
            <a:off x="4094400" y="4423496"/>
            <a:ext cx="808500" cy="92100"/>
            <a:chOff x="3570750" y="4704850"/>
            <a:chExt cx="808500" cy="92100"/>
          </a:xfrm>
        </p:grpSpPr>
        <p:sp>
          <p:nvSpPr>
            <p:cNvPr id="131" name="Google Shape;131;p8"/>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8"/>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8"/>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8"/>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35" name="Google Shape;135;p8"/>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8"/>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8"/>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9"/>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Reasons to use </a:t>
            </a:r>
            <a:r>
              <a:rPr b="1" lang="de-DE">
                <a:solidFill>
                  <a:srgbClr val="FFFF00"/>
                </a:solidFill>
              </a:rPr>
              <a:t>educational escape rooms in classes and courses:</a:t>
            </a:r>
            <a:endParaRPr b="1"/>
          </a:p>
          <a:p>
            <a:pPr indent="-342900" lvl="0" marL="457200" rtl="0" algn="l">
              <a:lnSpc>
                <a:spcPct val="100000"/>
              </a:lnSpc>
              <a:spcBef>
                <a:spcPts val="0"/>
              </a:spcBef>
              <a:spcAft>
                <a:spcPts val="0"/>
              </a:spcAft>
              <a:buSzPts val="2800"/>
              <a:buNone/>
            </a:pPr>
            <a:r>
              <a:rPr lang="de-DE"/>
              <a:t> </a:t>
            </a:r>
            <a:endParaRPr/>
          </a:p>
          <a:p>
            <a:pPr indent="0" lvl="0" marL="114300" rtl="0" algn="l">
              <a:lnSpc>
                <a:spcPct val="100000"/>
              </a:lnSpc>
              <a:spcBef>
                <a:spcPts val="0"/>
              </a:spcBef>
              <a:spcAft>
                <a:spcPts val="0"/>
              </a:spcAft>
              <a:buSzPts val="2800"/>
              <a:buNone/>
            </a:pPr>
            <a:r>
              <a:rPr b="1" lang="de-DE" sz="3200">
                <a:solidFill>
                  <a:srgbClr val="FFFF00"/>
                </a:solidFill>
              </a:rPr>
              <a:t>1. Developing Skills</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Communication skills</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Leadership skills</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Social skills</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Problem-solving skills</a:t>
            </a:r>
            <a:endParaRPr/>
          </a:p>
          <a:p>
            <a:pPr indent="-457200" lvl="0" marL="571500" rtl="0" algn="l">
              <a:lnSpc>
                <a:spcPct val="100000"/>
              </a:lnSpc>
              <a:spcBef>
                <a:spcPts val="0"/>
              </a:spcBef>
              <a:spcAft>
                <a:spcPts val="0"/>
              </a:spcAft>
              <a:buSzPts val="2800"/>
              <a:buFont typeface="Arial"/>
              <a:buChar char="•"/>
            </a:pPr>
            <a:r>
              <a:rPr lang="de-DE" sz="3200">
                <a:solidFill>
                  <a:srgbClr val="FFFF00"/>
                </a:solidFill>
              </a:rPr>
              <a:t>Fine motor skills</a:t>
            </a:r>
            <a:endParaRPr/>
          </a:p>
          <a:p>
            <a:pPr indent="0" lvl="0" marL="114300" rtl="0" algn="l">
              <a:lnSpc>
                <a:spcPct val="100000"/>
              </a:lnSpc>
              <a:spcBef>
                <a:spcPts val="0"/>
              </a:spcBef>
              <a:spcAft>
                <a:spcPts val="0"/>
              </a:spcAft>
              <a:buSzPts val="2800"/>
              <a:buNone/>
            </a:pPr>
            <a:r>
              <a:t/>
            </a:r>
            <a:endParaRPr sz="1200">
              <a:solidFill>
                <a:srgbClr val="FFFF00"/>
              </a:solidFill>
            </a:endParaRPr>
          </a:p>
        </p:txBody>
      </p:sp>
      <p:grpSp>
        <p:nvGrpSpPr>
          <p:cNvPr id="143" name="Google Shape;143;p9"/>
          <p:cNvGrpSpPr/>
          <p:nvPr/>
        </p:nvGrpSpPr>
        <p:grpSpPr>
          <a:xfrm>
            <a:off x="4094400" y="4423496"/>
            <a:ext cx="808500" cy="92100"/>
            <a:chOff x="3570750" y="4704850"/>
            <a:chExt cx="808500" cy="92100"/>
          </a:xfrm>
        </p:grpSpPr>
        <p:sp>
          <p:nvSpPr>
            <p:cNvPr id="144" name="Google Shape;144;p9"/>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9"/>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9"/>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9"/>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148" name="Google Shape;148;p9"/>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149" name="Google Shape;149;p9"/>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9"/>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9"/>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9"/>
          <p:cNvSpPr/>
          <p:nvPr/>
        </p:nvSpPr>
        <p:spPr>
          <a:xfrm>
            <a:off x="5269043" y="3956716"/>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FFFF00"/>
                </a:solidFill>
                <a:latin typeface="Arial"/>
                <a:ea typeface="Arial"/>
                <a:cs typeface="Arial"/>
                <a:sym typeface="Arial"/>
              </a:rPr>
              <a:t>https://escape-kit.com/en/education/5-reasons-organize-school-escape-room/</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UPB;Marc Beutner</dc:creator>
</cp:coreProperties>
</file>