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Josefin Sans" pitchFamily="2"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Noto Sans" panose="020B0502040504020204" pitchFamily="3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Q6uukGwtCbfU4nbNx/Pz/k5n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PL 29" userId="94289675-f470-482c-b126-3df7208a1893" providerId="ADAL" clId="{33E26258-1174-4213-B454-B834F31C63ED}"/>
    <pc:docChg chg="custSel modSld">
      <pc:chgData name="FIPL 29" userId="94289675-f470-482c-b126-3df7208a1893" providerId="ADAL" clId="{33E26258-1174-4213-B454-B834F31C63ED}" dt="2023-05-24T10:18:52.453" v="639" actId="20577"/>
      <pc:docMkLst>
        <pc:docMk/>
      </pc:docMkLst>
      <pc:sldChg chg="modSp mod">
        <pc:chgData name="FIPL 29" userId="94289675-f470-482c-b126-3df7208a1893" providerId="ADAL" clId="{33E26258-1174-4213-B454-B834F31C63ED}" dt="2023-05-24T09:35:58.830" v="0" actId="33524"/>
        <pc:sldMkLst>
          <pc:docMk/>
          <pc:sldMk cId="0" sldId="260"/>
        </pc:sldMkLst>
        <pc:spChg chg="mod">
          <ac:chgData name="FIPL 29" userId="94289675-f470-482c-b126-3df7208a1893" providerId="ADAL" clId="{33E26258-1174-4213-B454-B834F31C63ED}" dt="2023-05-24T09:35:58.830" v="0" actId="33524"/>
          <ac:spMkLst>
            <pc:docMk/>
            <pc:sldMk cId="0" sldId="260"/>
            <ac:spMk id="84" creationId="{00000000-0000-0000-0000-000000000000}"/>
          </ac:spMkLst>
        </pc:spChg>
      </pc:sldChg>
      <pc:sldChg chg="modSp mod">
        <pc:chgData name="FIPL 29" userId="94289675-f470-482c-b126-3df7208a1893" providerId="ADAL" clId="{33E26258-1174-4213-B454-B834F31C63ED}" dt="2023-05-24T09:41:11.762" v="30" actId="20577"/>
        <pc:sldMkLst>
          <pc:docMk/>
          <pc:sldMk cId="0" sldId="262"/>
        </pc:sldMkLst>
        <pc:spChg chg="mod">
          <ac:chgData name="FIPL 29" userId="94289675-f470-482c-b126-3df7208a1893" providerId="ADAL" clId="{33E26258-1174-4213-B454-B834F31C63ED}" dt="2023-05-24T09:41:11.762" v="30" actId="20577"/>
          <ac:spMkLst>
            <pc:docMk/>
            <pc:sldMk cId="0" sldId="262"/>
            <ac:spMk id="127" creationId="{00000000-0000-0000-0000-000000000000}"/>
          </ac:spMkLst>
        </pc:spChg>
      </pc:sldChg>
      <pc:sldChg chg="modSp mod">
        <pc:chgData name="FIPL 29" userId="94289675-f470-482c-b126-3df7208a1893" providerId="ADAL" clId="{33E26258-1174-4213-B454-B834F31C63ED}" dt="2023-05-24T09:45:49.912" v="34" actId="20577"/>
        <pc:sldMkLst>
          <pc:docMk/>
          <pc:sldMk cId="0" sldId="272"/>
        </pc:sldMkLst>
        <pc:spChg chg="mod">
          <ac:chgData name="FIPL 29" userId="94289675-f470-482c-b126-3df7208a1893" providerId="ADAL" clId="{33E26258-1174-4213-B454-B834F31C63ED}" dt="2023-05-24T09:45:49.912" v="34" actId="20577"/>
          <ac:spMkLst>
            <pc:docMk/>
            <pc:sldMk cId="0" sldId="272"/>
            <ac:spMk id="275" creationId="{00000000-0000-0000-0000-000000000000}"/>
          </ac:spMkLst>
        </pc:spChg>
      </pc:sldChg>
      <pc:sldChg chg="modSp mod">
        <pc:chgData name="FIPL 29" userId="94289675-f470-482c-b126-3df7208a1893" providerId="ADAL" clId="{33E26258-1174-4213-B454-B834F31C63ED}" dt="2023-05-24T09:50:52.852" v="76" actId="20577"/>
        <pc:sldMkLst>
          <pc:docMk/>
          <pc:sldMk cId="0" sldId="280"/>
        </pc:sldMkLst>
        <pc:spChg chg="mod">
          <ac:chgData name="FIPL 29" userId="94289675-f470-482c-b126-3df7208a1893" providerId="ADAL" clId="{33E26258-1174-4213-B454-B834F31C63ED}" dt="2023-05-24T09:50:52.852" v="76" actId="20577"/>
          <ac:spMkLst>
            <pc:docMk/>
            <pc:sldMk cId="0" sldId="280"/>
            <ac:spMk id="394" creationId="{00000000-0000-0000-0000-000000000000}"/>
          </ac:spMkLst>
        </pc:spChg>
      </pc:sldChg>
      <pc:sldChg chg="modSp mod">
        <pc:chgData name="FIPL 29" userId="94289675-f470-482c-b126-3df7208a1893" providerId="ADAL" clId="{33E26258-1174-4213-B454-B834F31C63ED}" dt="2023-05-24T09:59:15.706" v="197" actId="20577"/>
        <pc:sldMkLst>
          <pc:docMk/>
          <pc:sldMk cId="0" sldId="283"/>
        </pc:sldMkLst>
        <pc:spChg chg="mod">
          <ac:chgData name="FIPL 29" userId="94289675-f470-482c-b126-3df7208a1893" providerId="ADAL" clId="{33E26258-1174-4213-B454-B834F31C63ED}" dt="2023-05-24T09:59:15.706" v="197" actId="20577"/>
          <ac:spMkLst>
            <pc:docMk/>
            <pc:sldMk cId="0" sldId="283"/>
            <ac:spMk id="438" creationId="{00000000-0000-0000-0000-000000000000}"/>
          </ac:spMkLst>
        </pc:spChg>
      </pc:sldChg>
      <pc:sldChg chg="modSp mod">
        <pc:chgData name="FIPL 29" userId="94289675-f470-482c-b126-3df7208a1893" providerId="ADAL" clId="{33E26258-1174-4213-B454-B834F31C63ED}" dt="2023-05-24T10:00:19.607" v="230" actId="20577"/>
        <pc:sldMkLst>
          <pc:docMk/>
          <pc:sldMk cId="0" sldId="284"/>
        </pc:sldMkLst>
        <pc:spChg chg="mod">
          <ac:chgData name="FIPL 29" userId="94289675-f470-482c-b126-3df7208a1893" providerId="ADAL" clId="{33E26258-1174-4213-B454-B834F31C63ED}" dt="2023-05-24T10:00:19.607" v="230" actId="20577"/>
          <ac:spMkLst>
            <pc:docMk/>
            <pc:sldMk cId="0" sldId="284"/>
            <ac:spMk id="455" creationId="{00000000-0000-0000-0000-000000000000}"/>
          </ac:spMkLst>
        </pc:spChg>
      </pc:sldChg>
      <pc:sldChg chg="modSp mod">
        <pc:chgData name="FIPL 29" userId="94289675-f470-482c-b126-3df7208a1893" providerId="ADAL" clId="{33E26258-1174-4213-B454-B834F31C63ED}" dt="2023-05-24T10:02:49.723" v="233" actId="33524"/>
        <pc:sldMkLst>
          <pc:docMk/>
          <pc:sldMk cId="0" sldId="285"/>
        </pc:sldMkLst>
        <pc:spChg chg="mod">
          <ac:chgData name="FIPL 29" userId="94289675-f470-482c-b126-3df7208a1893" providerId="ADAL" clId="{33E26258-1174-4213-B454-B834F31C63ED}" dt="2023-05-24T10:00:51.271" v="232" actId="20577"/>
          <ac:spMkLst>
            <pc:docMk/>
            <pc:sldMk cId="0" sldId="285"/>
            <ac:spMk id="480" creationId="{00000000-0000-0000-0000-000000000000}"/>
          </ac:spMkLst>
        </pc:spChg>
        <pc:spChg chg="mod">
          <ac:chgData name="FIPL 29" userId="94289675-f470-482c-b126-3df7208a1893" providerId="ADAL" clId="{33E26258-1174-4213-B454-B834F31C63ED}" dt="2023-05-24T10:02:49.723" v="233" actId="33524"/>
          <ac:spMkLst>
            <pc:docMk/>
            <pc:sldMk cId="0" sldId="285"/>
            <ac:spMk id="495" creationId="{00000000-0000-0000-0000-000000000000}"/>
          </ac:spMkLst>
        </pc:spChg>
      </pc:sldChg>
      <pc:sldChg chg="modSp mod">
        <pc:chgData name="FIPL 29" userId="94289675-f470-482c-b126-3df7208a1893" providerId="ADAL" clId="{33E26258-1174-4213-B454-B834F31C63ED}" dt="2023-05-24T10:04:14.453" v="252" actId="20577"/>
        <pc:sldMkLst>
          <pc:docMk/>
          <pc:sldMk cId="0" sldId="286"/>
        </pc:sldMkLst>
        <pc:spChg chg="mod">
          <ac:chgData name="FIPL 29" userId="94289675-f470-482c-b126-3df7208a1893" providerId="ADAL" clId="{33E26258-1174-4213-B454-B834F31C63ED}" dt="2023-05-24T10:04:14.453" v="252" actId="20577"/>
          <ac:spMkLst>
            <pc:docMk/>
            <pc:sldMk cId="0" sldId="286"/>
            <ac:spMk id="503" creationId="{00000000-0000-0000-0000-000000000000}"/>
          </ac:spMkLst>
        </pc:spChg>
      </pc:sldChg>
      <pc:sldChg chg="modSp mod">
        <pc:chgData name="FIPL 29" userId="94289675-f470-482c-b126-3df7208a1893" providerId="ADAL" clId="{33E26258-1174-4213-B454-B834F31C63ED}" dt="2023-05-24T10:06:45.276" v="344" actId="313"/>
        <pc:sldMkLst>
          <pc:docMk/>
          <pc:sldMk cId="0" sldId="288"/>
        </pc:sldMkLst>
        <pc:spChg chg="mod">
          <ac:chgData name="FIPL 29" userId="94289675-f470-482c-b126-3df7208a1893" providerId="ADAL" clId="{33E26258-1174-4213-B454-B834F31C63ED}" dt="2023-05-24T10:06:45.276" v="344" actId="313"/>
          <ac:spMkLst>
            <pc:docMk/>
            <pc:sldMk cId="0" sldId="288"/>
            <ac:spMk id="530" creationId="{00000000-0000-0000-0000-000000000000}"/>
          </ac:spMkLst>
        </pc:spChg>
      </pc:sldChg>
      <pc:sldChg chg="modSp mod">
        <pc:chgData name="FIPL 29" userId="94289675-f470-482c-b126-3df7208a1893" providerId="ADAL" clId="{33E26258-1174-4213-B454-B834F31C63ED}" dt="2023-05-24T10:08:44.341" v="362" actId="20577"/>
        <pc:sldMkLst>
          <pc:docMk/>
          <pc:sldMk cId="0" sldId="289"/>
        </pc:sldMkLst>
        <pc:spChg chg="mod">
          <ac:chgData name="FIPL 29" userId="94289675-f470-482c-b126-3df7208a1893" providerId="ADAL" clId="{33E26258-1174-4213-B454-B834F31C63ED}" dt="2023-05-24T10:08:44.341" v="362" actId="20577"/>
          <ac:spMkLst>
            <pc:docMk/>
            <pc:sldMk cId="0" sldId="289"/>
            <ac:spMk id="547" creationId="{00000000-0000-0000-0000-000000000000}"/>
          </ac:spMkLst>
        </pc:spChg>
      </pc:sldChg>
      <pc:sldChg chg="modSp mod">
        <pc:chgData name="FIPL 29" userId="94289675-f470-482c-b126-3df7208a1893" providerId="ADAL" clId="{33E26258-1174-4213-B454-B834F31C63ED}" dt="2023-05-24T10:15:03.088" v="584" actId="20577"/>
        <pc:sldMkLst>
          <pc:docMk/>
          <pc:sldMk cId="0" sldId="290"/>
        </pc:sldMkLst>
        <pc:spChg chg="mod">
          <ac:chgData name="FIPL 29" userId="94289675-f470-482c-b126-3df7208a1893" providerId="ADAL" clId="{33E26258-1174-4213-B454-B834F31C63ED}" dt="2023-05-24T10:15:03.088" v="584" actId="20577"/>
          <ac:spMkLst>
            <pc:docMk/>
            <pc:sldMk cId="0" sldId="290"/>
            <ac:spMk id="561" creationId="{00000000-0000-0000-0000-000000000000}"/>
          </ac:spMkLst>
        </pc:spChg>
      </pc:sldChg>
      <pc:sldChg chg="modSp mod">
        <pc:chgData name="FIPL 29" userId="94289675-f470-482c-b126-3df7208a1893" providerId="ADAL" clId="{33E26258-1174-4213-B454-B834F31C63ED}" dt="2023-05-24T10:16:50.073" v="634" actId="20577"/>
        <pc:sldMkLst>
          <pc:docMk/>
          <pc:sldMk cId="0" sldId="292"/>
        </pc:sldMkLst>
        <pc:spChg chg="mod">
          <ac:chgData name="FIPL 29" userId="94289675-f470-482c-b126-3df7208a1893" providerId="ADAL" clId="{33E26258-1174-4213-B454-B834F31C63ED}" dt="2023-05-24T10:16:50.073" v="634" actId="20577"/>
          <ac:spMkLst>
            <pc:docMk/>
            <pc:sldMk cId="0" sldId="292"/>
            <ac:spMk id="588" creationId="{00000000-0000-0000-0000-000000000000}"/>
          </ac:spMkLst>
        </pc:spChg>
      </pc:sldChg>
      <pc:sldChg chg="modSp mod">
        <pc:chgData name="FIPL 29" userId="94289675-f470-482c-b126-3df7208a1893" providerId="ADAL" clId="{33E26258-1174-4213-B454-B834F31C63ED}" dt="2023-05-24T10:18:52.453" v="639" actId="20577"/>
        <pc:sldMkLst>
          <pc:docMk/>
          <pc:sldMk cId="0" sldId="295"/>
        </pc:sldMkLst>
        <pc:spChg chg="mod">
          <ac:chgData name="FIPL 29" userId="94289675-f470-482c-b126-3df7208a1893" providerId="ADAL" clId="{33E26258-1174-4213-B454-B834F31C63ED}" dt="2023-05-24T10:18:52.453" v="639" actId="20577"/>
          <ac:spMkLst>
            <pc:docMk/>
            <pc:sldMk cId="0" sldId="295"/>
            <ac:spMk id="6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14"/>
        <p:cNvGrpSpPr/>
        <p:nvPr/>
      </p:nvGrpSpPr>
      <p:grpSpPr>
        <a:xfrm>
          <a:off x="0" y="0"/>
          <a:ext cx="0" cy="0"/>
          <a:chOff x="0" y="0"/>
          <a:chExt cx="0" cy="0"/>
        </a:xfrm>
      </p:grpSpPr>
      <p:sp>
        <p:nvSpPr>
          <p:cNvPr id="15" name="Google Shape;15;p44"/>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1400" i="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16" name="Google Shape;16;p44"/>
          <p:cNvSpPr txBox="1">
            <a:spLocks noGrp="1"/>
          </p:cNvSpPr>
          <p:nvPr>
            <p:ph type="subTitle" idx="1"/>
          </p:nvPr>
        </p:nvSpPr>
        <p:spPr>
          <a:xfrm>
            <a:off x="2355900" y="1874500"/>
            <a:ext cx="2003700" cy="6447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a:endParaRPr/>
          </a:p>
        </p:txBody>
      </p:sp>
      <p:sp>
        <p:nvSpPr>
          <p:cNvPr id="17" name="Google Shape;17;p44"/>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400" i="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18" name="Google Shape;18;p44"/>
          <p:cNvSpPr txBox="1">
            <a:spLocks noGrp="1"/>
          </p:cNvSpPr>
          <p:nvPr>
            <p:ph type="subTitle" idx="3"/>
          </p:nvPr>
        </p:nvSpPr>
        <p:spPr>
          <a:xfrm>
            <a:off x="4784275" y="1874500"/>
            <a:ext cx="1917900" cy="64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a:endParaRPr/>
          </a:p>
        </p:txBody>
      </p:sp>
      <p:sp>
        <p:nvSpPr>
          <p:cNvPr id="19" name="Google Shape;19;p44"/>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400" i="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20" name="Google Shape;20;p44"/>
          <p:cNvSpPr txBox="1">
            <a:spLocks noGrp="1"/>
          </p:cNvSpPr>
          <p:nvPr>
            <p:ph type="subTitle" idx="5"/>
          </p:nvPr>
        </p:nvSpPr>
        <p:spPr>
          <a:xfrm>
            <a:off x="4784275" y="3397225"/>
            <a:ext cx="1917900" cy="64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a:endParaRPr/>
          </a:p>
        </p:txBody>
      </p:sp>
      <p:sp>
        <p:nvSpPr>
          <p:cNvPr id="21" name="Google Shape;21;p44"/>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1400" i="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22" name="Google Shape;22;p44"/>
          <p:cNvSpPr txBox="1">
            <a:spLocks noGrp="1"/>
          </p:cNvSpPr>
          <p:nvPr>
            <p:ph type="subTitle" idx="7"/>
          </p:nvPr>
        </p:nvSpPr>
        <p:spPr>
          <a:xfrm>
            <a:off x="2355900" y="3397225"/>
            <a:ext cx="2003700" cy="6447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a:endParaRPr/>
          </a:p>
        </p:txBody>
      </p:sp>
      <p:sp>
        <p:nvSpPr>
          <p:cNvPr id="23" name="Google Shape;23;p44"/>
          <p:cNvSpPr txBox="1">
            <a:spLocks noGrp="1"/>
          </p:cNvSpPr>
          <p:nvPr>
            <p:ph type="title" idx="8"/>
          </p:nvPr>
        </p:nvSpPr>
        <p:spPr>
          <a:xfrm>
            <a:off x="717604" y="1363904"/>
            <a:ext cx="1028700" cy="55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4" name="Google Shape;24;p44"/>
          <p:cNvSpPr txBox="1">
            <a:spLocks noGrp="1"/>
          </p:cNvSpPr>
          <p:nvPr>
            <p:ph type="title" idx="9"/>
          </p:nvPr>
        </p:nvSpPr>
        <p:spPr>
          <a:xfrm>
            <a:off x="7393940" y="1363904"/>
            <a:ext cx="1028700" cy="554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
        <p:nvSpPr>
          <p:cNvPr id="25" name="Google Shape;25;p44"/>
          <p:cNvSpPr txBox="1">
            <a:spLocks noGrp="1"/>
          </p:cNvSpPr>
          <p:nvPr>
            <p:ph type="title" idx="13"/>
          </p:nvPr>
        </p:nvSpPr>
        <p:spPr>
          <a:xfrm>
            <a:off x="717604" y="2885223"/>
            <a:ext cx="1028700" cy="55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44"/>
          <p:cNvSpPr txBox="1">
            <a:spLocks noGrp="1"/>
          </p:cNvSpPr>
          <p:nvPr>
            <p:ph type="title" idx="14"/>
          </p:nvPr>
        </p:nvSpPr>
        <p:spPr>
          <a:xfrm>
            <a:off x="7393940" y="2885223"/>
            <a:ext cx="1028700" cy="554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27"/>
        <p:cNvGrpSpPr/>
        <p:nvPr/>
      </p:nvGrpSpPr>
      <p:grpSpPr>
        <a:xfrm>
          <a:off x="0" y="0"/>
          <a:ext cx="0" cy="0"/>
          <a:chOff x="0" y="0"/>
          <a:chExt cx="0" cy="0"/>
        </a:xfrm>
      </p:grpSpPr>
      <p:sp>
        <p:nvSpPr>
          <p:cNvPr id="28" name="Google Shape;28;p45"/>
          <p:cNvSpPr txBox="1">
            <a:spLocks noGrp="1"/>
          </p:cNvSpPr>
          <p:nvPr>
            <p:ph type="ctrTitle"/>
          </p:nvPr>
        </p:nvSpPr>
        <p:spPr>
          <a:xfrm>
            <a:off x="720000" y="1683965"/>
            <a:ext cx="5045700" cy="234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 name="Google Shape;29;p45"/>
          <p:cNvSpPr txBox="1">
            <a:spLocks noGrp="1"/>
          </p:cNvSpPr>
          <p:nvPr>
            <p:ph type="subTitle" idx="1"/>
          </p:nvPr>
        </p:nvSpPr>
        <p:spPr>
          <a:xfrm>
            <a:off x="6205575" y="3547225"/>
            <a:ext cx="2215200" cy="792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30"/>
        <p:cNvGrpSpPr/>
        <p:nvPr/>
      </p:nvGrpSpPr>
      <p:grpSpPr>
        <a:xfrm>
          <a:off x="0" y="0"/>
          <a:ext cx="0" cy="0"/>
          <a:chOff x="0" y="0"/>
          <a:chExt cx="0" cy="0"/>
        </a:xfrm>
      </p:grpSpPr>
      <p:sp>
        <p:nvSpPr>
          <p:cNvPr id="31" name="Google Shape;31;p46"/>
          <p:cNvSpPr txBox="1">
            <a:spLocks noGrp="1"/>
          </p:cNvSpPr>
          <p:nvPr>
            <p:ph type="title"/>
          </p:nvPr>
        </p:nvSpPr>
        <p:spPr>
          <a:xfrm>
            <a:off x="5573475" y="1621225"/>
            <a:ext cx="2847300" cy="84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2" name="Google Shape;32;p46"/>
          <p:cNvSpPr txBox="1">
            <a:spLocks noGrp="1"/>
          </p:cNvSpPr>
          <p:nvPr>
            <p:ph type="subTitle" idx="1"/>
          </p:nvPr>
        </p:nvSpPr>
        <p:spPr>
          <a:xfrm>
            <a:off x="4634100" y="2571750"/>
            <a:ext cx="3786600" cy="792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flipH="1">
            <a:off x="720000" y="1233175"/>
            <a:ext cx="4529700" cy="1482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sz="3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5" name="Google Shape;35;p47"/>
          <p:cNvSpPr txBox="1">
            <a:spLocks noGrp="1"/>
          </p:cNvSpPr>
          <p:nvPr>
            <p:ph type="subTitle" idx="1"/>
          </p:nvPr>
        </p:nvSpPr>
        <p:spPr>
          <a:xfrm flipH="1">
            <a:off x="720000" y="2715475"/>
            <a:ext cx="2909400" cy="76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a:latin typeface="Open Sans"/>
                <a:ea typeface="Open Sans"/>
                <a:cs typeface="Open Sans"/>
                <a:sym typeface="Open Sans"/>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36"/>
        <p:cNvGrpSpPr/>
        <p:nvPr/>
      </p:nvGrpSpPr>
      <p:grpSpPr>
        <a:xfrm>
          <a:off x="0" y="0"/>
          <a:ext cx="0" cy="0"/>
          <a:chOff x="0" y="0"/>
          <a:chExt cx="0" cy="0"/>
        </a:xfrm>
      </p:grpSpPr>
      <p:sp>
        <p:nvSpPr>
          <p:cNvPr id="37" name="Google Shape;37;p48"/>
          <p:cNvSpPr txBox="1">
            <a:spLocks noGrp="1"/>
          </p:cNvSpPr>
          <p:nvPr>
            <p:ph type="title"/>
          </p:nvPr>
        </p:nvSpPr>
        <p:spPr>
          <a:xfrm>
            <a:off x="720000" y="1233175"/>
            <a:ext cx="4461300" cy="148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3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8"/>
          <p:cNvSpPr txBox="1">
            <a:spLocks noGrp="1"/>
          </p:cNvSpPr>
          <p:nvPr>
            <p:ph type="subTitle" idx="1"/>
          </p:nvPr>
        </p:nvSpPr>
        <p:spPr>
          <a:xfrm>
            <a:off x="720000" y="2872425"/>
            <a:ext cx="4828200" cy="159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800"/>
              <a:buFont typeface="Open Sans"/>
              <a:buChar char="●"/>
              <a:defRPr sz="1400">
                <a:latin typeface="Open Sans"/>
                <a:ea typeface="Open Sans"/>
                <a:cs typeface="Open Sans"/>
                <a:sym typeface="Open Sans"/>
              </a:defRPr>
            </a:lvl1pPr>
            <a:lvl2pPr lvl="1" algn="ctr">
              <a:lnSpc>
                <a:spcPct val="100000"/>
              </a:lnSpc>
              <a:spcBef>
                <a:spcPts val="0"/>
              </a:spcBef>
              <a:spcAft>
                <a:spcPts val="0"/>
              </a:spcAft>
              <a:buSzPts val="800"/>
              <a:buFont typeface="Open Sans"/>
              <a:buChar char="○"/>
              <a:defRPr sz="2100"/>
            </a:lvl2pPr>
            <a:lvl3pPr lvl="2" algn="ctr">
              <a:lnSpc>
                <a:spcPct val="100000"/>
              </a:lnSpc>
              <a:spcBef>
                <a:spcPts val="0"/>
              </a:spcBef>
              <a:spcAft>
                <a:spcPts val="0"/>
              </a:spcAft>
              <a:buSzPts val="800"/>
              <a:buFont typeface="Open Sans"/>
              <a:buChar char="■"/>
              <a:defRPr sz="2100"/>
            </a:lvl3pPr>
            <a:lvl4pPr lvl="3" algn="ctr">
              <a:lnSpc>
                <a:spcPct val="100000"/>
              </a:lnSpc>
              <a:spcBef>
                <a:spcPts val="0"/>
              </a:spcBef>
              <a:spcAft>
                <a:spcPts val="0"/>
              </a:spcAft>
              <a:buSzPts val="800"/>
              <a:buFont typeface="Open Sans"/>
              <a:buChar char="●"/>
              <a:defRPr sz="2100"/>
            </a:lvl4pPr>
            <a:lvl5pPr lvl="4" algn="ctr">
              <a:lnSpc>
                <a:spcPct val="100000"/>
              </a:lnSpc>
              <a:spcBef>
                <a:spcPts val="0"/>
              </a:spcBef>
              <a:spcAft>
                <a:spcPts val="0"/>
              </a:spcAft>
              <a:buSzPts val="1100"/>
              <a:buFont typeface="Open Sans"/>
              <a:buChar char="○"/>
              <a:defRPr sz="2100"/>
            </a:lvl5pPr>
            <a:lvl6pPr lvl="5" algn="ctr">
              <a:lnSpc>
                <a:spcPct val="100000"/>
              </a:lnSpc>
              <a:spcBef>
                <a:spcPts val="0"/>
              </a:spcBef>
              <a:spcAft>
                <a:spcPts val="0"/>
              </a:spcAft>
              <a:buSzPts val="1100"/>
              <a:buFont typeface="Open Sans"/>
              <a:buChar char="■"/>
              <a:defRPr sz="2100"/>
            </a:lvl6pPr>
            <a:lvl7pPr lvl="6" algn="ctr">
              <a:lnSpc>
                <a:spcPct val="100000"/>
              </a:lnSpc>
              <a:spcBef>
                <a:spcPts val="0"/>
              </a:spcBef>
              <a:spcAft>
                <a:spcPts val="0"/>
              </a:spcAft>
              <a:buSzPts val="700"/>
              <a:buFont typeface="Open Sans"/>
              <a:buChar char="●"/>
              <a:defRPr sz="2100"/>
            </a:lvl7pPr>
            <a:lvl8pPr lvl="7" algn="ctr">
              <a:lnSpc>
                <a:spcPct val="100000"/>
              </a:lnSpc>
              <a:spcBef>
                <a:spcPts val="0"/>
              </a:spcBef>
              <a:spcAft>
                <a:spcPts val="0"/>
              </a:spcAft>
              <a:buSzPts val="700"/>
              <a:buFont typeface="Open Sans"/>
              <a:buChar char="○"/>
              <a:defRPr sz="2100"/>
            </a:lvl8pPr>
            <a:lvl9pPr lvl="8" algn="ctr">
              <a:lnSpc>
                <a:spcPct val="100000"/>
              </a:lnSpc>
              <a:spcBef>
                <a:spcPts val="0"/>
              </a:spcBef>
              <a:spcAft>
                <a:spcPts val="0"/>
              </a:spcAft>
              <a:buSzPts val="600"/>
              <a:buFont typeface="Open Sans"/>
              <a:buChar char="■"/>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39"/>
        <p:cNvGrpSpPr/>
        <p:nvPr/>
      </p:nvGrpSpPr>
      <p:grpSpPr>
        <a:xfrm>
          <a:off x="0" y="0"/>
          <a:ext cx="0" cy="0"/>
          <a:chOff x="0" y="0"/>
          <a:chExt cx="0" cy="0"/>
        </a:xfrm>
      </p:grpSpPr>
      <p:sp>
        <p:nvSpPr>
          <p:cNvPr id="40" name="Google Shape;40;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atin typeface="Open Sans"/>
                <a:ea typeface="Open Sans"/>
                <a:cs typeface="Open Sans"/>
                <a:sym typeface="Open Sans"/>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chemeClr val="dk1"/>
            </a:gs>
            <a:gs pos="100000">
              <a:schemeClr val="lt2"/>
            </a:gs>
          </a:gsLst>
          <a:lin ang="2698631" scaled="0"/>
        </a:gradFill>
        <a:effectLst/>
      </p:bgPr>
    </p:bg>
    <p:spTree>
      <p:nvGrpSpPr>
        <p:cNvPr id="1"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8" name="Google Shape;8;p42"/>
          <p:cNvSpPr txBox="1"/>
          <p:nvPr/>
        </p:nvSpPr>
        <p:spPr>
          <a:xfrm>
            <a:off x="8155641" y="4655872"/>
            <a:ext cx="7866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1F2126"/>
                </a:solidFill>
                <a:latin typeface="Arial"/>
                <a:ea typeface="Arial"/>
                <a:cs typeface="Arial"/>
                <a:sym typeface="Arial"/>
              </a:rPr>
              <a:t>-</a:t>
            </a:r>
            <a:fld id="{00000000-1234-1234-1234-123412341234}" type="slidenum">
              <a:rPr lang="en-US" sz="1600" b="0" i="0" u="none" strike="noStrike" cap="none">
                <a:solidFill>
                  <a:srgbClr val="1F2126"/>
                </a:solidFill>
                <a:latin typeface="Arial"/>
                <a:ea typeface="Arial"/>
                <a:cs typeface="Arial"/>
                <a:sym typeface="Arial"/>
              </a:rPr>
              <a:t>‹#›</a:t>
            </a:fld>
            <a:r>
              <a:rPr lang="en-US" sz="1600" b="0" i="0" u="none" strike="noStrike" cap="none">
                <a:solidFill>
                  <a:srgbClr val="1F2126"/>
                </a:solidFill>
                <a:latin typeface="Arial"/>
                <a:ea typeface="Arial"/>
                <a:cs typeface="Arial"/>
                <a:sym typeface="Arial"/>
              </a:rPr>
              <a:t>-</a:t>
            </a:r>
            <a:endParaRPr sz="1600" b="0" i="0" u="none" strike="noStrike" cap="none">
              <a:solidFill>
                <a:srgbClr val="1F2126"/>
              </a:solidFill>
              <a:latin typeface="Arial"/>
              <a:ea typeface="Arial"/>
              <a:cs typeface="Arial"/>
              <a:sym typeface="Arial"/>
            </a:endParaRPr>
          </a:p>
        </p:txBody>
      </p:sp>
      <p:pic>
        <p:nvPicPr>
          <p:cNvPr id="9" name="Google Shape;9;p42"/>
          <p:cNvPicPr preferRelativeResize="0"/>
          <p:nvPr/>
        </p:nvPicPr>
        <p:blipFill rotWithShape="1">
          <a:blip r:embed="rId10">
            <a:alphaModFix/>
          </a:blip>
          <a:srcRect/>
          <a:stretch/>
        </p:blipFill>
        <p:spPr>
          <a:xfrm>
            <a:off x="6807458" y="36752"/>
            <a:ext cx="2070292" cy="474357"/>
          </a:xfrm>
          <a:prstGeom prst="rect">
            <a:avLst/>
          </a:prstGeom>
          <a:noFill/>
          <a:ln>
            <a:noFill/>
          </a:ln>
        </p:spPr>
      </p:pic>
      <p:pic>
        <p:nvPicPr>
          <p:cNvPr id="10" name="Google Shape;10;p42" descr="Text&#10;&#10;Description automatically generated with medium confidence"/>
          <p:cNvPicPr preferRelativeResize="0"/>
          <p:nvPr/>
        </p:nvPicPr>
        <p:blipFill rotWithShape="1">
          <a:blip r:embed="rId11">
            <a:alphaModFix/>
          </a:blip>
          <a:srcRect/>
          <a:stretch/>
        </p:blipFill>
        <p:spPr>
          <a:xfrm>
            <a:off x="266250" y="71894"/>
            <a:ext cx="1778558" cy="373131"/>
          </a:xfrm>
          <a:prstGeom prst="rect">
            <a:avLst/>
          </a:prstGeom>
          <a:noFill/>
          <a:ln>
            <a:noFill/>
          </a:ln>
        </p:spPr>
      </p:pic>
      <p:sp>
        <p:nvSpPr>
          <p:cNvPr id="11" name="Google Shape;11;p42"/>
          <p:cNvSpPr txBox="1"/>
          <p:nvPr/>
        </p:nvSpPr>
        <p:spPr>
          <a:xfrm>
            <a:off x="1887416" y="4655872"/>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id="12" name="Google Shape;12;p42"/>
          <p:cNvPicPr preferRelativeResize="0"/>
          <p:nvPr/>
        </p:nvPicPr>
        <p:blipFill rotWithShape="1">
          <a:blip r:embed="rId12">
            <a:alphaModFix/>
          </a:blip>
          <a:srcRect/>
          <a:stretch/>
        </p:blipFill>
        <p:spPr>
          <a:xfrm>
            <a:off x="201706" y="4667252"/>
            <a:ext cx="838200" cy="295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content/pdf/bfm:978-3-319-15425-1/1.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ozilla.org/en-US/kb/why-open-badge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info.credly.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s://pumble.com/learn/communication/communication-models/#What_are_models_of_communication"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hyperlink" Target="https://oasis.col.org/colserver/api/core/bitstreams/770ff842-9a5e-424b-a253-0757fa539086/content"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education.ec.europa.eu/education-levels/higher-education/micro-credential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szMMx6L7LhY"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www.flippity.net/BadgeTracker.htm"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hyperlink" Target="https://oasis.col.org/colserver/api/core/bitstreams/770ff842-9a5e-424b-a253-0757fa539086/content"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badge.design/"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https://oasis.col.org/colserver/api/core/bitstreams/770ff842-9a5e-424b-a253-0757fa539086/content" TargetMode="External"/><Relationship Id="rId4" Type="http://schemas.openxmlformats.org/officeDocument/2006/relationships/hyperlink" Target="https://www.canva.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1"/>
          <p:cNvSpPr txBox="1"/>
          <p:nvPr/>
        </p:nvSpPr>
        <p:spPr>
          <a:xfrm>
            <a:off x="0" y="2955471"/>
            <a:ext cx="9143999" cy="139644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600"/>
              <a:buFont typeface="Montserrat"/>
              <a:buNone/>
            </a:pPr>
            <a:r>
              <a:rPr lang="en-US" sz="2400" b="1" i="0" u="none" strike="noStrike" cap="none">
                <a:solidFill>
                  <a:srgbClr val="1F2126"/>
                </a:solidFill>
                <a:latin typeface="Montserrat"/>
                <a:ea typeface="Montserrat"/>
                <a:cs typeface="Montserrat"/>
                <a:sym typeface="Montserrat"/>
              </a:rPr>
              <a:t>In-Service Training Programme</a:t>
            </a:r>
            <a:br>
              <a:rPr lang="en-US" sz="2400" b="1" i="0" u="none" strike="noStrike" cap="none">
                <a:solidFill>
                  <a:srgbClr val="1F2126"/>
                </a:solidFill>
                <a:latin typeface="Montserrat"/>
                <a:ea typeface="Montserrat"/>
                <a:cs typeface="Montserrat"/>
                <a:sym typeface="Montserrat"/>
              </a:rPr>
            </a:br>
            <a:r>
              <a:rPr lang="en-US" sz="2400" b="1" i="0" u="none" strike="noStrike" cap="none">
                <a:solidFill>
                  <a:srgbClr val="1F2126"/>
                </a:solidFill>
                <a:latin typeface="Montserrat"/>
                <a:ea typeface="Montserrat"/>
                <a:cs typeface="Montserrat"/>
                <a:sym typeface="Montserrat"/>
              </a:rPr>
              <a:t>and Toolkit for Validation of Skills</a:t>
            </a:r>
            <a:br>
              <a:rPr lang="en-US" sz="2400" b="0" i="0" u="none" strike="noStrike" cap="none">
                <a:solidFill>
                  <a:srgbClr val="1F2126"/>
                </a:solidFill>
                <a:latin typeface="Montserrat"/>
                <a:ea typeface="Montserrat"/>
                <a:cs typeface="Montserrat"/>
                <a:sym typeface="Montserrat"/>
              </a:rPr>
            </a:br>
            <a:br>
              <a:rPr lang="en-US" sz="1000" b="0" i="0" u="none" strike="noStrike" cap="none">
                <a:solidFill>
                  <a:srgbClr val="1F2126"/>
                </a:solidFill>
                <a:latin typeface="Montserrat"/>
                <a:ea typeface="Montserrat"/>
                <a:cs typeface="Montserrat"/>
                <a:sym typeface="Montserrat"/>
              </a:rPr>
            </a:br>
            <a:r>
              <a:rPr lang="en-US" sz="2000" b="1" i="0" u="none" strike="noStrike" cap="none">
                <a:solidFill>
                  <a:srgbClr val="1F2126"/>
                </a:solidFill>
                <a:latin typeface="Montserrat"/>
                <a:ea typeface="Montserrat"/>
                <a:cs typeface="Montserrat"/>
                <a:sym typeface="Montserrat"/>
              </a:rPr>
              <a:t>Part B: models for the identification, recognition </a:t>
            </a:r>
            <a:endParaRPr/>
          </a:p>
          <a:p>
            <a:pPr marL="0" marR="0" lvl="0" indent="0" algn="ctr" rtl="0">
              <a:lnSpc>
                <a:spcPct val="100000"/>
              </a:lnSpc>
              <a:spcBef>
                <a:spcPts val="0"/>
              </a:spcBef>
              <a:spcAft>
                <a:spcPts val="0"/>
              </a:spcAft>
              <a:buClr>
                <a:schemeClr val="lt1"/>
              </a:buClr>
              <a:buSzPts val="3600"/>
              <a:buFont typeface="Montserrat"/>
              <a:buNone/>
            </a:pPr>
            <a:r>
              <a:rPr lang="en-US" sz="2000" b="1" i="0" u="none" strike="noStrike" cap="none">
                <a:solidFill>
                  <a:srgbClr val="1F2126"/>
                </a:solidFill>
                <a:latin typeface="Montserrat"/>
                <a:ea typeface="Montserrat"/>
                <a:cs typeface="Montserrat"/>
                <a:sym typeface="Montserrat"/>
              </a:rPr>
              <a:t>and communication of transversal skills</a:t>
            </a:r>
            <a:br>
              <a:rPr lang="en-US" sz="2000" b="1" i="0" u="none" strike="noStrike" cap="none">
                <a:solidFill>
                  <a:srgbClr val="1F2126"/>
                </a:solidFill>
                <a:latin typeface="Montserrat"/>
                <a:ea typeface="Montserrat"/>
                <a:cs typeface="Montserrat"/>
                <a:sym typeface="Montserrat"/>
              </a:rPr>
            </a:br>
            <a:r>
              <a:rPr lang="en-US" sz="2000" b="1" i="0" u="none" strike="noStrike" cap="none">
                <a:solidFill>
                  <a:srgbClr val="1F2126"/>
                </a:solidFill>
                <a:latin typeface="Montserrat"/>
                <a:ea typeface="Montserrat"/>
                <a:cs typeface="Montserrat"/>
                <a:sym typeface="Montserrat"/>
              </a:rPr>
              <a:t> </a:t>
            </a:r>
            <a:r>
              <a:rPr lang="en-US" sz="2200" b="1" i="0" u="none" strike="noStrike" cap="none">
                <a:solidFill>
                  <a:schemeClr val="dk1"/>
                </a:solidFill>
                <a:latin typeface="Montserrat"/>
                <a:ea typeface="Montserrat"/>
                <a:cs typeface="Montserrat"/>
                <a:sym typeface="Montserrat"/>
              </a:rPr>
              <a:t>Module C: Models for the communication of transversal skills within the workplace and labour market</a:t>
            </a:r>
            <a:endParaRPr sz="2200" b="1" i="0" u="none" strike="noStrike" cap="none">
              <a:solidFill>
                <a:schemeClr val="dk1"/>
              </a:solidFill>
              <a:latin typeface="Montserrat"/>
              <a:ea typeface="Montserrat"/>
              <a:cs typeface="Montserrat"/>
              <a:sym typeface="Montserrat"/>
            </a:endParaRPr>
          </a:p>
        </p:txBody>
      </p:sp>
      <p:pic>
        <p:nvPicPr>
          <p:cNvPr id="48" name="Google Shape;48;p1"/>
          <p:cNvPicPr preferRelativeResize="0"/>
          <p:nvPr/>
        </p:nvPicPr>
        <p:blipFill rotWithShape="1">
          <a:blip r:embed="rId3">
            <a:alphaModFix/>
          </a:blip>
          <a:srcRect/>
          <a:stretch/>
        </p:blipFill>
        <p:spPr>
          <a:xfrm>
            <a:off x="1587896" y="791586"/>
            <a:ext cx="5968208" cy="1367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67"/>
        <p:cNvGrpSpPr/>
        <p:nvPr/>
      </p:nvGrpSpPr>
      <p:grpSpPr>
        <a:xfrm>
          <a:off x="0" y="0"/>
          <a:ext cx="0" cy="0"/>
          <a:chOff x="0" y="0"/>
          <a:chExt cx="0" cy="0"/>
        </a:xfrm>
      </p:grpSpPr>
      <p:sp>
        <p:nvSpPr>
          <p:cNvPr id="168" name="Google Shape;168;p10"/>
          <p:cNvSpPr txBox="1">
            <a:spLocks noGrp="1"/>
          </p:cNvSpPr>
          <p:nvPr>
            <p:ph type="subTitle" idx="1"/>
          </p:nvPr>
        </p:nvSpPr>
        <p:spPr>
          <a:xfrm>
            <a:off x="821474" y="1059079"/>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a:solidFill>
                  <a:schemeClr val="lt1"/>
                </a:solidFill>
              </a:rPr>
              <a:t>Concept of </a:t>
            </a:r>
            <a:r>
              <a:rPr lang="en-US" sz="1600" b="1" dirty="0">
                <a:solidFill>
                  <a:srgbClr val="FFFF00"/>
                </a:solidFill>
              </a:rPr>
              <a:t>micro credentials</a:t>
            </a:r>
            <a:endParaRPr dirty="0"/>
          </a:p>
          <a:p>
            <a:pPr marL="457200" lvl="0" indent="-342900" algn="l" rtl="0">
              <a:lnSpc>
                <a:spcPct val="100000"/>
              </a:lnSpc>
              <a:spcBef>
                <a:spcPts val="0"/>
              </a:spcBef>
              <a:spcAft>
                <a:spcPts val="0"/>
              </a:spcAft>
              <a:buSzPts val="2800"/>
              <a:buNone/>
            </a:pPr>
            <a:r>
              <a:rPr lang="en-US" sz="1600" b="1" dirty="0">
                <a:solidFill>
                  <a:srgbClr val="FFFF00"/>
                </a:solidFill>
              </a:rPr>
              <a:t> </a:t>
            </a:r>
            <a:r>
              <a:rPr lang="en-US" b="1" dirty="0"/>
              <a:t> </a:t>
            </a:r>
            <a:endParaRPr b="1" dirty="0"/>
          </a:p>
          <a:p>
            <a:pPr marL="457200" lvl="0" indent="-342900" algn="l" rtl="0">
              <a:lnSpc>
                <a:spcPct val="100000"/>
              </a:lnSpc>
              <a:spcBef>
                <a:spcPts val="0"/>
              </a:spcBef>
              <a:spcAft>
                <a:spcPts val="0"/>
              </a:spcAft>
              <a:buSzPts val="2800"/>
              <a:buNone/>
            </a:pPr>
            <a:r>
              <a:rPr lang="en-US" dirty="0">
                <a:solidFill>
                  <a:schemeClr val="lt1"/>
                </a:solidFill>
              </a:rPr>
              <a:t>These programmes offer learners the opportunity to gain new knowledge, upgrade their existing skills, and demonstrate their proficiency in a particular area. </a:t>
            </a:r>
            <a:endParaRPr dirty="0"/>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r>
              <a:rPr lang="en-US" dirty="0">
                <a:solidFill>
                  <a:schemeClr val="lt1"/>
                </a:solidFill>
              </a:rPr>
              <a:t>Microcredentials are typically </a:t>
            </a:r>
            <a:r>
              <a:rPr lang="en-US" dirty="0">
                <a:solidFill>
                  <a:srgbClr val="FFFF00"/>
                </a:solidFill>
              </a:rPr>
              <a:t>competency-based and rely on assessment </a:t>
            </a:r>
            <a:r>
              <a:rPr lang="en-US" dirty="0">
                <a:solidFill>
                  <a:schemeClr val="lt1"/>
                </a:solidFill>
              </a:rPr>
              <a:t>methods such as quizzes, projects, and exams to measure the learner's mastery of the </a:t>
            </a:r>
            <a:r>
              <a:rPr lang="en-US" dirty="0"/>
              <a:t>subject</a:t>
            </a:r>
            <a:r>
              <a:rPr lang="en-US" dirty="0">
                <a:solidFill>
                  <a:schemeClr val="lt1"/>
                </a:solidFill>
              </a:rPr>
              <a:t>.</a:t>
            </a:r>
            <a:endParaRPr dirty="0"/>
          </a:p>
        </p:txBody>
      </p:sp>
      <p:cxnSp>
        <p:nvCxnSpPr>
          <p:cNvPr id="169" name="Google Shape;169;p10"/>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70" name="Google Shape;170;p10"/>
          <p:cNvGrpSpPr/>
          <p:nvPr/>
        </p:nvGrpSpPr>
        <p:grpSpPr>
          <a:xfrm>
            <a:off x="4094400" y="4423496"/>
            <a:ext cx="808500" cy="92100"/>
            <a:chOff x="3570750" y="4704850"/>
            <a:chExt cx="808500" cy="92100"/>
          </a:xfrm>
        </p:grpSpPr>
        <p:sp>
          <p:nvSpPr>
            <p:cNvPr id="171" name="Google Shape;171;p1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0"/>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75" name="Google Shape;175;p10"/>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0"/>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0"/>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81"/>
        <p:cNvGrpSpPr/>
        <p:nvPr/>
      </p:nvGrpSpPr>
      <p:grpSpPr>
        <a:xfrm>
          <a:off x="0" y="0"/>
          <a:ext cx="0" cy="0"/>
          <a:chOff x="0" y="0"/>
          <a:chExt cx="0" cy="0"/>
        </a:xfrm>
      </p:grpSpPr>
      <p:sp>
        <p:nvSpPr>
          <p:cNvPr id="182" name="Google Shape;182;p11"/>
          <p:cNvSpPr txBox="1">
            <a:spLocks noGrp="1"/>
          </p:cNvSpPr>
          <p:nvPr>
            <p:ph type="subTitle" idx="1"/>
          </p:nvPr>
        </p:nvSpPr>
        <p:spPr>
          <a:xfrm>
            <a:off x="821474" y="1059079"/>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chemeClr val="lt1"/>
                </a:solidFill>
              </a:rPr>
              <a:t>Benefits of </a:t>
            </a:r>
            <a:r>
              <a:rPr lang="en-US" sz="1600" b="1">
                <a:solidFill>
                  <a:srgbClr val="FFFF00"/>
                </a:solidFill>
              </a:rPr>
              <a:t>micro credentials</a:t>
            </a:r>
            <a:endParaRPr/>
          </a:p>
          <a:p>
            <a:pPr marL="457200" lvl="0" indent="-342900" algn="l" rtl="0">
              <a:lnSpc>
                <a:spcPct val="100000"/>
              </a:lnSpc>
              <a:spcBef>
                <a:spcPts val="0"/>
              </a:spcBef>
              <a:spcAft>
                <a:spcPts val="0"/>
              </a:spcAft>
              <a:buSzPts val="2800"/>
              <a:buNone/>
            </a:pPr>
            <a:r>
              <a:rPr lang="en-US" sz="1600" b="1">
                <a:solidFill>
                  <a:srgbClr val="FFFF00"/>
                </a:solidFill>
              </a:rPr>
              <a:t> </a:t>
            </a:r>
            <a:r>
              <a:rPr lang="en-US" b="1"/>
              <a:t> </a:t>
            </a:r>
            <a:endParaRPr b="1"/>
          </a:p>
          <a:p>
            <a:pPr marL="457200" lvl="0" indent="-342900" algn="l" rtl="0">
              <a:lnSpc>
                <a:spcPct val="100000"/>
              </a:lnSpc>
              <a:spcBef>
                <a:spcPts val="0"/>
              </a:spcBef>
              <a:spcAft>
                <a:spcPts val="0"/>
              </a:spcAft>
              <a:buSzPts val="2800"/>
              <a:buFont typeface="Arial"/>
              <a:buChar char="•"/>
            </a:pPr>
            <a:r>
              <a:rPr lang="en-US">
                <a:solidFill>
                  <a:schemeClr val="lt1"/>
                </a:solidFill>
              </a:rPr>
              <a:t>Allow learners to </a:t>
            </a:r>
            <a:r>
              <a:rPr lang="en-US">
                <a:solidFill>
                  <a:srgbClr val="FFFF00"/>
                </a:solidFill>
              </a:rPr>
              <a:t>acquire new skills and knowledge quickly</a:t>
            </a:r>
            <a:r>
              <a:rPr lang="en-US">
                <a:solidFill>
                  <a:schemeClr val="lt1"/>
                </a:solidFill>
              </a:rPr>
              <a:t>, without committing to long-term degree programmes. </a:t>
            </a:r>
            <a:endParaRPr/>
          </a:p>
          <a:p>
            <a:pPr marL="457200" lvl="0" indent="-165100" algn="l" rtl="0">
              <a:lnSpc>
                <a:spcPct val="100000"/>
              </a:lnSpc>
              <a:spcBef>
                <a:spcPts val="0"/>
              </a:spcBef>
              <a:spcAft>
                <a:spcPts val="0"/>
              </a:spcAft>
              <a:buSzPts val="2800"/>
              <a:buFont typeface="Arial"/>
              <a:buNone/>
            </a:pPr>
            <a:endParaRPr>
              <a:solidFill>
                <a:schemeClr val="lt1"/>
              </a:solidFill>
            </a:endParaRPr>
          </a:p>
          <a:p>
            <a:pPr marL="457200" lvl="0" indent="-342900" algn="l" rtl="0">
              <a:lnSpc>
                <a:spcPct val="100000"/>
              </a:lnSpc>
              <a:spcBef>
                <a:spcPts val="0"/>
              </a:spcBef>
              <a:spcAft>
                <a:spcPts val="0"/>
              </a:spcAft>
              <a:buSzPts val="2800"/>
              <a:buFont typeface="Arial"/>
              <a:buChar char="•"/>
            </a:pPr>
            <a:r>
              <a:rPr lang="en-US">
                <a:solidFill>
                  <a:schemeClr val="lt1"/>
                </a:solidFill>
              </a:rPr>
              <a:t>Provide learners with a </a:t>
            </a:r>
            <a:r>
              <a:rPr lang="en-US">
                <a:solidFill>
                  <a:srgbClr val="FFFF00"/>
                </a:solidFill>
              </a:rPr>
              <a:t>way to demonstrate their proficiency in specific areas</a:t>
            </a:r>
            <a:r>
              <a:rPr lang="en-US">
                <a:solidFill>
                  <a:schemeClr val="lt1"/>
                </a:solidFill>
              </a:rPr>
              <a:t>, which can improve their employability and career advancement prospects. </a:t>
            </a:r>
            <a:endParaRPr/>
          </a:p>
          <a:p>
            <a:pPr marL="457200" lvl="0" indent="-165100" algn="l" rtl="0">
              <a:lnSpc>
                <a:spcPct val="100000"/>
              </a:lnSpc>
              <a:spcBef>
                <a:spcPts val="0"/>
              </a:spcBef>
              <a:spcAft>
                <a:spcPts val="0"/>
              </a:spcAft>
              <a:buSzPts val="2800"/>
              <a:buFont typeface="Arial"/>
              <a:buNone/>
            </a:pPr>
            <a:endParaRPr>
              <a:solidFill>
                <a:schemeClr val="lt1"/>
              </a:solidFill>
            </a:endParaRPr>
          </a:p>
          <a:p>
            <a:pPr marL="457200" lvl="0" indent="-342900" algn="l" rtl="0">
              <a:lnSpc>
                <a:spcPct val="100000"/>
              </a:lnSpc>
              <a:spcBef>
                <a:spcPts val="0"/>
              </a:spcBef>
              <a:spcAft>
                <a:spcPts val="0"/>
              </a:spcAft>
              <a:buSzPts val="2800"/>
              <a:buFont typeface="Arial"/>
              <a:buChar char="•"/>
            </a:pPr>
            <a:r>
              <a:rPr lang="en-US"/>
              <a:t>C</a:t>
            </a:r>
            <a:r>
              <a:rPr lang="en-US">
                <a:solidFill>
                  <a:schemeClr val="lt1"/>
                </a:solidFill>
              </a:rPr>
              <a:t>an be more affordable than traditional degree programmes, making them </a:t>
            </a:r>
            <a:r>
              <a:rPr lang="en-US">
                <a:solidFill>
                  <a:srgbClr val="FFFF00"/>
                </a:solidFill>
              </a:rPr>
              <a:t>accessible to a wider range of learners</a:t>
            </a:r>
            <a:r>
              <a:rPr lang="en-US">
                <a:solidFill>
                  <a:schemeClr val="lt1"/>
                </a:solidFill>
              </a:rPr>
              <a:t>.</a:t>
            </a:r>
            <a:endParaRPr/>
          </a:p>
        </p:txBody>
      </p:sp>
      <p:cxnSp>
        <p:nvCxnSpPr>
          <p:cNvPr id="183" name="Google Shape;183;p11"/>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84" name="Google Shape;184;p11"/>
          <p:cNvGrpSpPr/>
          <p:nvPr/>
        </p:nvGrpSpPr>
        <p:grpSpPr>
          <a:xfrm>
            <a:off x="4094400" y="4423496"/>
            <a:ext cx="808500" cy="92100"/>
            <a:chOff x="3570750" y="4704850"/>
            <a:chExt cx="808500" cy="92100"/>
          </a:xfrm>
        </p:grpSpPr>
        <p:sp>
          <p:nvSpPr>
            <p:cNvPr id="185" name="Google Shape;185;p11"/>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1"/>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1"/>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1"/>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89" name="Google Shape;189;p11"/>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1"/>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5"/>
        <p:cNvGrpSpPr/>
        <p:nvPr/>
      </p:nvGrpSpPr>
      <p:grpSpPr>
        <a:xfrm>
          <a:off x="0" y="0"/>
          <a:ext cx="0" cy="0"/>
          <a:chOff x="0" y="0"/>
          <a:chExt cx="0" cy="0"/>
        </a:xfrm>
      </p:grpSpPr>
      <p:sp>
        <p:nvSpPr>
          <p:cNvPr id="196" name="Google Shape;196;p12"/>
          <p:cNvSpPr txBox="1">
            <a:spLocks noGrp="1"/>
          </p:cNvSpPr>
          <p:nvPr>
            <p:ph type="subTitle" idx="1"/>
          </p:nvPr>
        </p:nvSpPr>
        <p:spPr>
          <a:xfrm>
            <a:off x="821474" y="1059079"/>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a:solidFill>
                  <a:schemeClr val="lt1"/>
                </a:solidFill>
              </a:rPr>
              <a:t>Diversity of </a:t>
            </a:r>
            <a:r>
              <a:rPr lang="en-US" sz="1600" b="1" dirty="0">
                <a:solidFill>
                  <a:srgbClr val="FFFF00"/>
                </a:solidFill>
              </a:rPr>
              <a:t>micro credentials</a:t>
            </a:r>
            <a:endParaRPr dirty="0"/>
          </a:p>
          <a:p>
            <a:pPr marL="457200" lvl="0" indent="-342900" algn="l" rtl="0">
              <a:lnSpc>
                <a:spcPct val="100000"/>
              </a:lnSpc>
              <a:spcBef>
                <a:spcPts val="0"/>
              </a:spcBef>
              <a:spcAft>
                <a:spcPts val="0"/>
              </a:spcAft>
              <a:buSzPts val="2800"/>
              <a:buNone/>
            </a:pPr>
            <a:r>
              <a:rPr lang="en-US" sz="1600" b="1" dirty="0">
                <a:solidFill>
                  <a:srgbClr val="FFFF00"/>
                </a:solidFill>
              </a:rPr>
              <a:t> </a:t>
            </a:r>
            <a:r>
              <a:rPr lang="en-US" b="1" dirty="0"/>
              <a:t> </a:t>
            </a:r>
            <a:endParaRPr b="1" dirty="0"/>
          </a:p>
          <a:p>
            <a:pPr marL="457200" lvl="0" indent="-342900" algn="l" rtl="0">
              <a:lnSpc>
                <a:spcPct val="100000"/>
              </a:lnSpc>
              <a:spcBef>
                <a:spcPts val="0"/>
              </a:spcBef>
              <a:spcAft>
                <a:spcPts val="0"/>
              </a:spcAft>
              <a:buSzPts val="2800"/>
              <a:buNone/>
            </a:pPr>
            <a:r>
              <a:rPr lang="en-US" dirty="0">
                <a:solidFill>
                  <a:schemeClr val="lt1"/>
                </a:solidFill>
              </a:rPr>
              <a:t>Microcredentials </a:t>
            </a:r>
            <a:r>
              <a:rPr lang="en-US" dirty="0">
                <a:solidFill>
                  <a:srgbClr val="FFFF00"/>
                </a:solidFill>
              </a:rPr>
              <a:t>can be offered by</a:t>
            </a:r>
            <a:r>
              <a:rPr lang="en-US" dirty="0">
                <a:solidFill>
                  <a:schemeClr val="lt1"/>
                </a:solidFill>
              </a:rPr>
              <a:t>: </a:t>
            </a:r>
            <a:endParaRPr dirty="0"/>
          </a:p>
          <a:p>
            <a:pPr marL="719138" lvl="0" indent="-342900" algn="l" rtl="0">
              <a:lnSpc>
                <a:spcPct val="100000"/>
              </a:lnSpc>
              <a:spcBef>
                <a:spcPts val="0"/>
              </a:spcBef>
              <a:spcAft>
                <a:spcPts val="0"/>
              </a:spcAft>
              <a:buSzPts val="2800"/>
              <a:buFont typeface="Arial"/>
              <a:buChar char="•"/>
            </a:pPr>
            <a:r>
              <a:rPr lang="en-US" dirty="0">
                <a:solidFill>
                  <a:schemeClr val="lt1"/>
                </a:solidFill>
              </a:rPr>
              <a:t>educational institutions, </a:t>
            </a:r>
            <a:endParaRPr dirty="0"/>
          </a:p>
          <a:p>
            <a:pPr marL="719138" lvl="0" indent="-342900" algn="l" rtl="0">
              <a:lnSpc>
                <a:spcPct val="100000"/>
              </a:lnSpc>
              <a:spcBef>
                <a:spcPts val="0"/>
              </a:spcBef>
              <a:spcAft>
                <a:spcPts val="0"/>
              </a:spcAft>
              <a:buSzPts val="2800"/>
              <a:buFont typeface="Arial"/>
              <a:buChar char="•"/>
            </a:pPr>
            <a:r>
              <a:rPr lang="en-US" dirty="0">
                <a:solidFill>
                  <a:schemeClr val="lt1"/>
                </a:solidFill>
              </a:rPr>
              <a:t>professional organi</a:t>
            </a:r>
            <a:r>
              <a:rPr lang="en-US" dirty="0"/>
              <a:t>s</a:t>
            </a:r>
            <a:r>
              <a:rPr lang="en-US" dirty="0">
                <a:solidFill>
                  <a:schemeClr val="lt1"/>
                </a:solidFill>
              </a:rPr>
              <a:t>ations, </a:t>
            </a:r>
            <a:endParaRPr dirty="0"/>
          </a:p>
          <a:p>
            <a:pPr marL="719138" lvl="0" indent="-342900" algn="l" rtl="0">
              <a:lnSpc>
                <a:spcPct val="100000"/>
              </a:lnSpc>
              <a:spcBef>
                <a:spcPts val="0"/>
              </a:spcBef>
              <a:spcAft>
                <a:spcPts val="0"/>
              </a:spcAft>
              <a:buSzPts val="2800"/>
              <a:buFont typeface="Arial"/>
              <a:buChar char="•"/>
            </a:pPr>
            <a:r>
              <a:rPr lang="en-US" dirty="0">
                <a:solidFill>
                  <a:schemeClr val="lt1"/>
                </a:solidFill>
              </a:rPr>
              <a:t>private companies. </a:t>
            </a:r>
            <a:endParaRPr dirty="0"/>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r>
              <a:rPr lang="en-US" dirty="0">
                <a:solidFill>
                  <a:schemeClr val="lt1"/>
                </a:solidFill>
              </a:rPr>
              <a:t>They can </a:t>
            </a:r>
            <a:r>
              <a:rPr lang="en-US" dirty="0">
                <a:solidFill>
                  <a:srgbClr val="FFFF00"/>
                </a:solidFill>
              </a:rPr>
              <a:t>cover a range of subjects</a:t>
            </a:r>
            <a:r>
              <a:rPr lang="en-US" dirty="0">
                <a:solidFill>
                  <a:schemeClr val="lt1"/>
                </a:solidFill>
              </a:rPr>
              <a:t>, for example, business, technology, healthcare, education, digital marketing, project management, data analytics, etc.</a:t>
            </a:r>
            <a:endParaRPr dirty="0"/>
          </a:p>
        </p:txBody>
      </p:sp>
      <p:cxnSp>
        <p:nvCxnSpPr>
          <p:cNvPr id="197" name="Google Shape;197;p12"/>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98" name="Google Shape;198;p12"/>
          <p:cNvGrpSpPr/>
          <p:nvPr/>
        </p:nvGrpSpPr>
        <p:grpSpPr>
          <a:xfrm>
            <a:off x="4094400" y="4423496"/>
            <a:ext cx="808500" cy="92100"/>
            <a:chOff x="3570750" y="4704850"/>
            <a:chExt cx="808500" cy="92100"/>
          </a:xfrm>
        </p:grpSpPr>
        <p:sp>
          <p:nvSpPr>
            <p:cNvPr id="199" name="Google Shape;199;p12"/>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2"/>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2"/>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2"/>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03" name="Google Shape;203;p12"/>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2"/>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2"/>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09"/>
        <p:cNvGrpSpPr/>
        <p:nvPr/>
      </p:nvGrpSpPr>
      <p:grpSpPr>
        <a:xfrm>
          <a:off x="0" y="0"/>
          <a:ext cx="0" cy="0"/>
          <a:chOff x="0" y="0"/>
          <a:chExt cx="0" cy="0"/>
        </a:xfrm>
      </p:grpSpPr>
      <p:sp>
        <p:nvSpPr>
          <p:cNvPr id="210" name="Google Shape;210;p13"/>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chemeClr val="lt1"/>
                </a:solidFill>
              </a:rPr>
              <a:t>Concept of </a:t>
            </a:r>
            <a:r>
              <a:rPr lang="en-US" sz="1600" b="1">
                <a:solidFill>
                  <a:srgbClr val="FFFF00"/>
                </a:solidFill>
              </a:rPr>
              <a:t>digital badges</a:t>
            </a:r>
            <a:endParaRPr/>
          </a:p>
          <a:p>
            <a:pPr marL="457200" lvl="0" indent="-342900" algn="l" rtl="0">
              <a:lnSpc>
                <a:spcPct val="100000"/>
              </a:lnSpc>
              <a:spcBef>
                <a:spcPts val="0"/>
              </a:spcBef>
              <a:spcAft>
                <a:spcPts val="0"/>
              </a:spcAft>
              <a:buSzPts val="2800"/>
              <a:buNone/>
            </a:pPr>
            <a:r>
              <a:rPr lang="en-US" sz="1600" b="1">
                <a:solidFill>
                  <a:schemeClr val="lt1"/>
                </a:solidFill>
              </a:rPr>
              <a:t> </a:t>
            </a:r>
            <a:r>
              <a:rPr lang="en-US" b="1">
                <a:solidFill>
                  <a:schemeClr val="lt1"/>
                </a:solidFill>
              </a:rPr>
              <a:t> </a:t>
            </a:r>
            <a:endParaRPr b="1">
              <a:solidFill>
                <a:schemeClr val="lt1"/>
              </a:solidFill>
            </a:endParaRPr>
          </a:p>
          <a:p>
            <a:pPr marL="457200" lvl="0" indent="-342900" algn="l" rtl="0">
              <a:lnSpc>
                <a:spcPct val="100000"/>
              </a:lnSpc>
              <a:spcBef>
                <a:spcPts val="0"/>
              </a:spcBef>
              <a:spcAft>
                <a:spcPts val="0"/>
              </a:spcAft>
              <a:buSzPts val="2800"/>
              <a:buNone/>
            </a:pPr>
            <a:r>
              <a:rPr lang="en-US" b="1">
                <a:solidFill>
                  <a:srgbClr val="FFFF00"/>
                </a:solidFill>
              </a:rPr>
              <a:t>Digital badges </a:t>
            </a:r>
            <a:r>
              <a:rPr lang="en-US">
                <a:solidFill>
                  <a:schemeClr val="lt1"/>
                </a:solidFill>
              </a:rPr>
              <a:t>are digital representations of achievements or skills that individuals earn through various learning experiences. </a:t>
            </a:r>
            <a:endParaRPr/>
          </a:p>
          <a:p>
            <a:pPr marL="457200" lvl="0" indent="-342900" algn="l" rtl="0">
              <a:lnSpc>
                <a:spcPct val="100000"/>
              </a:lnSpc>
              <a:spcBef>
                <a:spcPts val="0"/>
              </a:spcBef>
              <a:spcAft>
                <a:spcPts val="0"/>
              </a:spcAft>
              <a:buSzPts val="2800"/>
              <a:buNone/>
            </a:pPr>
            <a:endParaRPr>
              <a:solidFill>
                <a:schemeClr val="lt1"/>
              </a:solidFill>
            </a:endParaRPr>
          </a:p>
          <a:p>
            <a:pPr marL="457200" lvl="0" indent="-342900" algn="l" rtl="0">
              <a:lnSpc>
                <a:spcPct val="100000"/>
              </a:lnSpc>
              <a:spcBef>
                <a:spcPts val="0"/>
              </a:spcBef>
              <a:spcAft>
                <a:spcPts val="0"/>
              </a:spcAft>
              <a:buSzPts val="2800"/>
              <a:buNone/>
            </a:pPr>
            <a:r>
              <a:rPr lang="en-US">
                <a:solidFill>
                  <a:schemeClr val="lt1"/>
                </a:solidFill>
              </a:rPr>
              <a:t>These badges can be displayed online, such as on social media profiles, online portfolios, or websites, to showcase one's accomplishments and skills.</a:t>
            </a:r>
            <a:endParaRPr/>
          </a:p>
          <a:p>
            <a:pPr marL="457200" lvl="0" indent="-342900" algn="l" rtl="0">
              <a:lnSpc>
                <a:spcPct val="100000"/>
              </a:lnSpc>
              <a:spcBef>
                <a:spcPts val="0"/>
              </a:spcBef>
              <a:spcAft>
                <a:spcPts val="0"/>
              </a:spcAft>
              <a:buSzPts val="2800"/>
              <a:buNone/>
            </a:pPr>
            <a:endParaRPr>
              <a:solidFill>
                <a:schemeClr val="lt1"/>
              </a:solidFill>
            </a:endParaRPr>
          </a:p>
          <a:p>
            <a:pPr marL="457200" lvl="0" indent="-342900" algn="l" rtl="0">
              <a:lnSpc>
                <a:spcPct val="100000"/>
              </a:lnSpc>
              <a:spcBef>
                <a:spcPts val="0"/>
              </a:spcBef>
              <a:spcAft>
                <a:spcPts val="0"/>
              </a:spcAft>
              <a:buSzPts val="2800"/>
              <a:buNone/>
            </a:pPr>
            <a:r>
              <a:rPr lang="en-US">
                <a:solidFill>
                  <a:schemeClr val="lt1"/>
                </a:solidFill>
              </a:rPr>
              <a:t> Digital badges can be earned through a variety of learning experiences, including online courses, training programmes, workshops, and other types of informal learning experiences.</a:t>
            </a:r>
            <a:endParaRPr>
              <a:solidFill>
                <a:schemeClr val="lt1"/>
              </a:solidFill>
            </a:endParaRPr>
          </a:p>
        </p:txBody>
      </p:sp>
      <p:cxnSp>
        <p:nvCxnSpPr>
          <p:cNvPr id="211" name="Google Shape;211;p13"/>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12" name="Google Shape;212;p13"/>
          <p:cNvGrpSpPr/>
          <p:nvPr/>
        </p:nvGrpSpPr>
        <p:grpSpPr>
          <a:xfrm>
            <a:off x="4094400" y="4423496"/>
            <a:ext cx="808500" cy="92100"/>
            <a:chOff x="3570750" y="4704850"/>
            <a:chExt cx="808500" cy="92100"/>
          </a:xfrm>
        </p:grpSpPr>
        <p:sp>
          <p:nvSpPr>
            <p:cNvPr id="213" name="Google Shape;213;p13"/>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3"/>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3"/>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3"/>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17" name="Google Shape;217;p13"/>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3"/>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3"/>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3"/>
          <p:cNvSpPr txBox="1"/>
          <p:nvPr/>
        </p:nvSpPr>
        <p:spPr>
          <a:xfrm>
            <a:off x="4664100" y="4054043"/>
            <a:ext cx="396962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https://link.springer.com/content/pdf/bfm:978-3-319-15425-1/1.pdf</a:t>
            </a:r>
            <a:r>
              <a:rPr lang="en-US" sz="1000" b="0" i="0" u="none" strike="noStrike" cap="none">
                <a:solidFill>
                  <a:schemeClr val="lt1"/>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24"/>
        <p:cNvGrpSpPr/>
        <p:nvPr/>
      </p:nvGrpSpPr>
      <p:grpSpPr>
        <a:xfrm>
          <a:off x="0" y="0"/>
          <a:ext cx="0" cy="0"/>
          <a:chOff x="0" y="0"/>
          <a:chExt cx="0" cy="0"/>
        </a:xfrm>
      </p:grpSpPr>
      <p:sp>
        <p:nvSpPr>
          <p:cNvPr id="225" name="Google Shape;225;p14"/>
          <p:cNvSpPr txBox="1">
            <a:spLocks noGrp="1"/>
          </p:cNvSpPr>
          <p:nvPr>
            <p:ph type="subTitle" idx="1"/>
          </p:nvPr>
        </p:nvSpPr>
        <p:spPr>
          <a:xfrm>
            <a:off x="753353" y="821817"/>
            <a:ext cx="7821493" cy="606436"/>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chemeClr val="lt1"/>
                </a:solidFill>
              </a:rPr>
              <a:t>Benefits of </a:t>
            </a:r>
            <a:r>
              <a:rPr lang="en-US" sz="1600" b="1">
                <a:solidFill>
                  <a:srgbClr val="FFFF00"/>
                </a:solidFill>
              </a:rPr>
              <a:t>digital badges</a:t>
            </a:r>
            <a:endParaRPr/>
          </a:p>
          <a:p>
            <a:pPr marL="457200" lvl="0" indent="-342900" algn="l" rtl="0">
              <a:lnSpc>
                <a:spcPct val="100000"/>
              </a:lnSpc>
              <a:spcBef>
                <a:spcPts val="0"/>
              </a:spcBef>
              <a:spcAft>
                <a:spcPts val="0"/>
              </a:spcAft>
              <a:buSzPts val="2800"/>
              <a:buNone/>
            </a:pPr>
            <a:r>
              <a:rPr lang="en-US" sz="1600" b="1">
                <a:solidFill>
                  <a:srgbClr val="FFFF00"/>
                </a:solidFill>
              </a:rPr>
              <a:t> </a:t>
            </a:r>
            <a:r>
              <a:rPr lang="en-US" b="1"/>
              <a:t> </a:t>
            </a:r>
            <a:endParaRPr b="1"/>
          </a:p>
        </p:txBody>
      </p:sp>
      <p:cxnSp>
        <p:nvCxnSpPr>
          <p:cNvPr id="226" name="Google Shape;226;p14"/>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27" name="Google Shape;227;p14"/>
          <p:cNvGrpSpPr/>
          <p:nvPr/>
        </p:nvGrpSpPr>
        <p:grpSpPr>
          <a:xfrm>
            <a:off x="4094400" y="4423496"/>
            <a:ext cx="808500" cy="92100"/>
            <a:chOff x="3570750" y="4704850"/>
            <a:chExt cx="808500" cy="92100"/>
          </a:xfrm>
        </p:grpSpPr>
        <p:sp>
          <p:nvSpPr>
            <p:cNvPr id="228" name="Google Shape;228;p1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32" name="Google Shape;232;p1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5" name="Google Shape;235;p14"/>
          <p:cNvGrpSpPr/>
          <p:nvPr/>
        </p:nvGrpSpPr>
        <p:grpSpPr>
          <a:xfrm>
            <a:off x="937580" y="1288819"/>
            <a:ext cx="7486419" cy="2969569"/>
            <a:chOff x="36" y="0"/>
            <a:chExt cx="7486419" cy="2969569"/>
          </a:xfrm>
        </p:grpSpPr>
        <p:sp>
          <p:nvSpPr>
            <p:cNvPr id="236" name="Google Shape;236;p14"/>
            <p:cNvSpPr/>
            <p:nvPr/>
          </p:nvSpPr>
          <p:spPr>
            <a:xfrm>
              <a:off x="36" y="1324"/>
              <a:ext cx="3498309" cy="6048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txBox="1"/>
            <p:nvPr/>
          </p:nvSpPr>
          <p:spPr>
            <a:xfrm>
              <a:off x="36" y="1324"/>
              <a:ext cx="3498309" cy="6048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For learners</a:t>
              </a:r>
              <a:endParaRPr/>
            </a:p>
          </p:txBody>
        </p:sp>
        <p:sp>
          <p:nvSpPr>
            <p:cNvPr id="238" name="Google Shape;238;p14"/>
            <p:cNvSpPr/>
            <p:nvPr/>
          </p:nvSpPr>
          <p:spPr>
            <a:xfrm>
              <a:off x="36" y="606124"/>
              <a:ext cx="3498309" cy="2363445"/>
            </a:xfrm>
            <a:prstGeom prst="rect">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txBox="1"/>
            <p:nvPr/>
          </p:nvSpPr>
          <p:spPr>
            <a:xfrm>
              <a:off x="36" y="606124"/>
              <a:ext cx="3498309" cy="2363445"/>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Way to showcase achievements and skills, which can help them stand out in the job market or when applying for further education or training programmes. </a:t>
              </a: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Sense of motivation and accomplishment, as learners can see their progress and earn recognition for their efforts.</a:t>
              </a:r>
              <a:endParaRPr sz="1600" b="0" i="0" u="none" strike="noStrike" cap="none">
                <a:solidFill>
                  <a:srgbClr val="000000"/>
                </a:solidFill>
                <a:latin typeface="Arial"/>
                <a:ea typeface="Arial"/>
                <a:cs typeface="Arial"/>
                <a:sym typeface="Arial"/>
              </a:endParaRPr>
            </a:p>
          </p:txBody>
        </p:sp>
        <p:sp>
          <p:nvSpPr>
            <p:cNvPr id="240" name="Google Shape;240;p14"/>
            <p:cNvSpPr/>
            <p:nvPr/>
          </p:nvSpPr>
          <p:spPr>
            <a:xfrm>
              <a:off x="3988146" y="0"/>
              <a:ext cx="3498309" cy="6048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txBox="1"/>
            <p:nvPr/>
          </p:nvSpPr>
          <p:spPr>
            <a:xfrm>
              <a:off x="3988146" y="0"/>
              <a:ext cx="3498309" cy="6048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For employers</a:t>
              </a:r>
              <a:endParaRPr sz="1600" b="0" i="0" u="none" strike="noStrike" cap="none">
                <a:solidFill>
                  <a:schemeClr val="lt1"/>
                </a:solidFill>
                <a:latin typeface="Arial"/>
                <a:ea typeface="Arial"/>
                <a:cs typeface="Arial"/>
                <a:sym typeface="Arial"/>
              </a:endParaRPr>
            </a:p>
          </p:txBody>
        </p:sp>
        <p:sp>
          <p:nvSpPr>
            <p:cNvPr id="242" name="Google Shape;242;p14"/>
            <p:cNvSpPr/>
            <p:nvPr/>
          </p:nvSpPr>
          <p:spPr>
            <a:xfrm>
              <a:off x="3988109" y="606124"/>
              <a:ext cx="3498309" cy="2363445"/>
            </a:xfrm>
            <a:prstGeom prst="rect">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txBox="1"/>
            <p:nvPr/>
          </p:nvSpPr>
          <p:spPr>
            <a:xfrm>
              <a:off x="3988109" y="606124"/>
              <a:ext cx="3498309" cy="2363445"/>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Way to verify the skills and knowledge of potential job candidates quickly. </a:t>
              </a: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Help to identify potential hires who have demonstrated a commitment to ongoing learning and development, which can be an important consideration for many job roles.</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47"/>
        <p:cNvGrpSpPr/>
        <p:nvPr/>
      </p:nvGrpSpPr>
      <p:grpSpPr>
        <a:xfrm>
          <a:off x="0" y="0"/>
          <a:ext cx="0" cy="0"/>
          <a:chOff x="0" y="0"/>
          <a:chExt cx="0" cy="0"/>
        </a:xfrm>
      </p:grpSpPr>
      <p:sp>
        <p:nvSpPr>
          <p:cNvPr id="248" name="Google Shape;248;p15"/>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chemeClr val="lt1"/>
                </a:solidFill>
              </a:rPr>
              <a:t>Digital badges and digital badging systems</a:t>
            </a:r>
            <a:endParaRPr sz="1600" b="1">
              <a:solidFill>
                <a:srgbClr val="FFFF00"/>
              </a:solidFill>
            </a:endParaRPr>
          </a:p>
          <a:p>
            <a:pPr marL="457200" lvl="0" indent="-342900" algn="l" rtl="0">
              <a:lnSpc>
                <a:spcPct val="100000"/>
              </a:lnSpc>
              <a:spcBef>
                <a:spcPts val="0"/>
              </a:spcBef>
              <a:spcAft>
                <a:spcPts val="0"/>
              </a:spcAft>
              <a:buSzPts val="2800"/>
              <a:buNone/>
            </a:pPr>
            <a:r>
              <a:rPr lang="en-US" sz="1600" b="1">
                <a:solidFill>
                  <a:srgbClr val="FFFF00"/>
                </a:solidFill>
              </a:rPr>
              <a:t> </a:t>
            </a:r>
            <a:r>
              <a:rPr lang="en-US" b="1"/>
              <a:t> </a:t>
            </a:r>
            <a:endParaRPr b="1"/>
          </a:p>
          <a:p>
            <a:pPr marL="457200" lvl="0" indent="-342900" algn="l" rtl="0">
              <a:lnSpc>
                <a:spcPct val="100000"/>
              </a:lnSpc>
              <a:spcBef>
                <a:spcPts val="0"/>
              </a:spcBef>
              <a:spcAft>
                <a:spcPts val="0"/>
              </a:spcAft>
              <a:buSzPts val="2800"/>
              <a:buNone/>
            </a:pPr>
            <a:r>
              <a:rPr lang="en-US">
                <a:solidFill>
                  <a:schemeClr val="lt1"/>
                </a:solidFill>
              </a:rPr>
              <a:t>Digital badging systems provide a standard framework for issuing and displaying badges, ensuring that badges are interoperable and can be shared across different platforms and systems.</a:t>
            </a:r>
            <a:endParaRPr/>
          </a:p>
          <a:p>
            <a:pPr marL="457200" lvl="0" indent="-342900" algn="l" rtl="0">
              <a:lnSpc>
                <a:spcPct val="100000"/>
              </a:lnSpc>
              <a:spcBef>
                <a:spcPts val="0"/>
              </a:spcBef>
              <a:spcAft>
                <a:spcPts val="0"/>
              </a:spcAft>
              <a:buSzPts val="2800"/>
              <a:buNone/>
            </a:pPr>
            <a:endParaRPr>
              <a:solidFill>
                <a:schemeClr val="lt1"/>
              </a:solidFill>
            </a:endParaRPr>
          </a:p>
          <a:p>
            <a:pPr marL="457200" lvl="0" indent="-342900" algn="l" rtl="0">
              <a:lnSpc>
                <a:spcPct val="100000"/>
              </a:lnSpc>
              <a:spcBef>
                <a:spcPts val="0"/>
              </a:spcBef>
              <a:spcAft>
                <a:spcPts val="0"/>
              </a:spcAft>
              <a:buSzPts val="2800"/>
              <a:buNone/>
            </a:pPr>
            <a:r>
              <a:rPr lang="en-US">
                <a:solidFill>
                  <a:schemeClr val="lt1"/>
                </a:solidFill>
              </a:rPr>
              <a:t> This allows learners to compile a portfolio of their digital badges.</a:t>
            </a:r>
            <a:endParaRPr>
              <a:solidFill>
                <a:schemeClr val="lt1"/>
              </a:solidFill>
            </a:endParaRPr>
          </a:p>
          <a:p>
            <a:pPr marL="457200" lvl="0" indent="-342900" algn="l" rtl="0">
              <a:lnSpc>
                <a:spcPct val="100000"/>
              </a:lnSpc>
              <a:spcBef>
                <a:spcPts val="0"/>
              </a:spcBef>
              <a:spcAft>
                <a:spcPts val="0"/>
              </a:spcAft>
              <a:buSzPts val="2800"/>
              <a:buNone/>
            </a:pPr>
            <a:endParaRPr/>
          </a:p>
          <a:p>
            <a:pPr marL="457200" lvl="0" indent="-342900" algn="l" rtl="0">
              <a:lnSpc>
                <a:spcPct val="100000"/>
              </a:lnSpc>
              <a:spcBef>
                <a:spcPts val="0"/>
              </a:spcBef>
              <a:spcAft>
                <a:spcPts val="0"/>
              </a:spcAft>
              <a:buSzPts val="2800"/>
              <a:buNone/>
            </a:pPr>
            <a:r>
              <a:rPr lang="en-US">
                <a:solidFill>
                  <a:schemeClr val="lt1"/>
                </a:solidFill>
              </a:rPr>
              <a:t>Examples of digital badging systems:</a:t>
            </a:r>
            <a:endParaRPr/>
          </a:p>
          <a:p>
            <a:pPr marL="457200" lvl="0" indent="-342900" algn="l" rtl="0">
              <a:lnSpc>
                <a:spcPct val="100000"/>
              </a:lnSpc>
              <a:spcBef>
                <a:spcPts val="0"/>
              </a:spcBef>
              <a:spcAft>
                <a:spcPts val="0"/>
              </a:spcAft>
              <a:buSzPts val="2800"/>
              <a:buFont typeface="Arial"/>
              <a:buChar char="•"/>
            </a:pPr>
            <a:r>
              <a:rPr lang="en-US">
                <a:solidFill>
                  <a:schemeClr val="lt1"/>
                </a:solidFill>
              </a:rPr>
              <a:t> Mozilla Open Badges </a:t>
            </a:r>
            <a:r>
              <a:rPr lang="en-US" sz="1200" u="sng">
                <a:solidFill>
                  <a:schemeClr val="lt1"/>
                </a:solidFill>
                <a:hlinkClick r:id="rId3">
                  <a:extLst>
                    <a:ext uri="{A12FA001-AC4F-418D-AE19-62706E023703}">
                      <ahyp:hlinkClr xmlns:ahyp="http://schemas.microsoft.com/office/drawing/2018/hyperlinkcolor" val="tx"/>
                    </a:ext>
                  </a:extLst>
                </a:hlinkClick>
              </a:rPr>
              <a:t>https://support.mozilla.org/en-US/kb/why-open-badges</a:t>
            </a:r>
            <a:r>
              <a:rPr lang="en-US" sz="1200">
                <a:solidFill>
                  <a:schemeClr val="lt1"/>
                </a:solidFill>
              </a:rPr>
              <a:t> </a:t>
            </a:r>
            <a:endParaRPr/>
          </a:p>
          <a:p>
            <a:pPr marL="457200" lvl="0" indent="-342900" algn="l" rtl="0">
              <a:lnSpc>
                <a:spcPct val="100000"/>
              </a:lnSpc>
              <a:spcBef>
                <a:spcPts val="0"/>
              </a:spcBef>
              <a:spcAft>
                <a:spcPts val="0"/>
              </a:spcAft>
              <a:buSzPts val="2800"/>
              <a:buFont typeface="Arial"/>
              <a:buChar char="•"/>
            </a:pPr>
            <a:r>
              <a:rPr lang="en-US">
                <a:solidFill>
                  <a:schemeClr val="lt1"/>
                </a:solidFill>
              </a:rPr>
              <a:t> Credly </a:t>
            </a:r>
            <a:r>
              <a:rPr lang="en-US" sz="1200" u="sng">
                <a:solidFill>
                  <a:schemeClr val="lt1"/>
                </a:solidFill>
                <a:hlinkClick r:id="rId4">
                  <a:extLst>
                    <a:ext uri="{A12FA001-AC4F-418D-AE19-62706E023703}">
                      <ahyp:hlinkClr xmlns:ahyp="http://schemas.microsoft.com/office/drawing/2018/hyperlinkcolor" val="tx"/>
                    </a:ext>
                  </a:extLst>
                </a:hlinkClick>
              </a:rPr>
              <a:t>https://info.credly.com/</a:t>
            </a:r>
            <a:r>
              <a:rPr lang="en-US" sz="1200">
                <a:solidFill>
                  <a:schemeClr val="lt1"/>
                </a:solidFill>
              </a:rPr>
              <a:t> </a:t>
            </a:r>
            <a:endParaRPr sz="1200"/>
          </a:p>
        </p:txBody>
      </p:sp>
      <p:cxnSp>
        <p:nvCxnSpPr>
          <p:cNvPr id="249" name="Google Shape;249;p15"/>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50" name="Google Shape;250;p15"/>
          <p:cNvGrpSpPr/>
          <p:nvPr/>
        </p:nvGrpSpPr>
        <p:grpSpPr>
          <a:xfrm>
            <a:off x="4094400" y="4423496"/>
            <a:ext cx="808500" cy="92100"/>
            <a:chOff x="3570750" y="4704850"/>
            <a:chExt cx="808500" cy="92100"/>
          </a:xfrm>
        </p:grpSpPr>
        <p:sp>
          <p:nvSpPr>
            <p:cNvPr id="251" name="Google Shape;251;p1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55" name="Google Shape;255;p1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ctrTitle"/>
          </p:nvPr>
        </p:nvSpPr>
        <p:spPr>
          <a:xfrm>
            <a:off x="724141" y="1401450"/>
            <a:ext cx="7695718"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a:solidFill>
                  <a:schemeClr val="lt1"/>
                </a:solidFill>
              </a:rPr>
              <a:t>A3:</a:t>
            </a:r>
            <a:br>
              <a:rPr lang="en-US" sz="3600">
                <a:solidFill>
                  <a:schemeClr val="lt1"/>
                </a:solidFill>
              </a:rPr>
            </a:br>
            <a:r>
              <a:rPr lang="en-US" sz="3600">
                <a:solidFill>
                  <a:srgbClr val="FFFF00"/>
                </a:solidFill>
              </a:rPr>
              <a:t>Models for the communication </a:t>
            </a:r>
            <a:r>
              <a:rPr lang="en-US" sz="3600">
                <a:solidFill>
                  <a:schemeClr val="lt1"/>
                </a:solidFill>
              </a:rPr>
              <a:t>of transversal skills within the workplace and labour market</a:t>
            </a:r>
            <a:endParaRPr sz="3600" b="1">
              <a:solidFill>
                <a:srgbClr val="FFFF00"/>
              </a:solidFill>
            </a:endParaRPr>
          </a:p>
        </p:txBody>
      </p:sp>
      <p:grpSp>
        <p:nvGrpSpPr>
          <p:cNvPr id="263" name="Google Shape;263;p16"/>
          <p:cNvGrpSpPr/>
          <p:nvPr/>
        </p:nvGrpSpPr>
        <p:grpSpPr>
          <a:xfrm>
            <a:off x="4094400" y="4423496"/>
            <a:ext cx="808500" cy="92100"/>
            <a:chOff x="3570750" y="4704850"/>
            <a:chExt cx="808500" cy="92100"/>
          </a:xfrm>
        </p:grpSpPr>
        <p:sp>
          <p:nvSpPr>
            <p:cNvPr id="264" name="Google Shape;264;p1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68" name="Google Shape;268;p1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74"/>
        <p:cNvGrpSpPr/>
        <p:nvPr/>
      </p:nvGrpSpPr>
      <p:grpSpPr>
        <a:xfrm>
          <a:off x="0" y="0"/>
          <a:ext cx="0" cy="0"/>
          <a:chOff x="0" y="0"/>
          <a:chExt cx="0" cy="0"/>
        </a:xfrm>
      </p:grpSpPr>
      <p:sp>
        <p:nvSpPr>
          <p:cNvPr id="275" name="Google Shape;275;p17"/>
          <p:cNvSpPr txBox="1">
            <a:spLocks noGrp="1"/>
          </p:cNvSpPr>
          <p:nvPr>
            <p:ph type="subTitle" idx="1"/>
          </p:nvPr>
        </p:nvSpPr>
        <p:spPr>
          <a:xfrm>
            <a:off x="753353" y="957284"/>
            <a:ext cx="7821493" cy="537882"/>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a:solidFill>
                  <a:srgbClr val="FFFF00"/>
                </a:solidFill>
              </a:rPr>
              <a:t>Models for communication</a:t>
            </a:r>
            <a:endParaRPr dirty="0"/>
          </a:p>
          <a:p>
            <a:pPr marL="457200" lvl="0" indent="-342900" algn="l" rtl="0">
              <a:lnSpc>
                <a:spcPct val="100000"/>
              </a:lnSpc>
              <a:spcBef>
                <a:spcPts val="0"/>
              </a:spcBef>
              <a:spcAft>
                <a:spcPts val="0"/>
              </a:spcAft>
              <a:buSzPts val="2800"/>
              <a:buNone/>
            </a:pPr>
            <a:r>
              <a:rPr lang="en-US" b="1" dirty="0"/>
              <a:t> </a:t>
            </a:r>
            <a:endParaRPr b="1" dirty="0"/>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endParaRPr dirty="0"/>
          </a:p>
        </p:txBody>
      </p:sp>
      <p:cxnSp>
        <p:nvCxnSpPr>
          <p:cNvPr id="276" name="Google Shape;276;p17"/>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77" name="Google Shape;277;p17"/>
          <p:cNvGrpSpPr/>
          <p:nvPr/>
        </p:nvGrpSpPr>
        <p:grpSpPr>
          <a:xfrm>
            <a:off x="4094400" y="4423496"/>
            <a:ext cx="808500" cy="92100"/>
            <a:chOff x="3570750" y="4704850"/>
            <a:chExt cx="808500" cy="92100"/>
          </a:xfrm>
        </p:grpSpPr>
        <p:sp>
          <p:nvSpPr>
            <p:cNvPr id="278" name="Google Shape;278;p1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82" name="Google Shape;282;p1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5" name="Google Shape;285;p17"/>
          <p:cNvGrpSpPr/>
          <p:nvPr/>
        </p:nvGrpSpPr>
        <p:grpSpPr>
          <a:xfrm>
            <a:off x="-2450703" y="944551"/>
            <a:ext cx="10517259" cy="3964142"/>
            <a:chOff x="-3324331" y="-511333"/>
            <a:chExt cx="10517259" cy="3964142"/>
          </a:xfrm>
        </p:grpSpPr>
        <p:sp>
          <p:nvSpPr>
            <p:cNvPr id="286" name="Google Shape;286;p17"/>
            <p:cNvSpPr/>
            <p:nvPr/>
          </p:nvSpPr>
          <p:spPr>
            <a:xfrm>
              <a:off x="-3324331" y="-511333"/>
              <a:ext cx="3964142" cy="3964142"/>
            </a:xfrm>
            <a:prstGeom prst="blockArc">
              <a:avLst>
                <a:gd name="adj1" fmla="val 18900000"/>
                <a:gd name="adj2" fmla="val 2700000"/>
                <a:gd name="adj3" fmla="val 545"/>
              </a:avLst>
            </a:prstGeom>
            <a:noFill/>
            <a:ln w="25400" cap="flat" cmpd="sng">
              <a:solidFill>
                <a:srgbClr val="3649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280810" y="183783"/>
              <a:ext cx="6912118"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txBox="1"/>
            <p:nvPr/>
          </p:nvSpPr>
          <p:spPr>
            <a:xfrm>
              <a:off x="280810" y="183783"/>
              <a:ext cx="6912118"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Linear model of communication</a:t>
              </a:r>
              <a:endParaRPr sz="1800" b="0" i="0" u="none" strike="noStrike" cap="none">
                <a:solidFill>
                  <a:schemeClr val="dk1"/>
                </a:solidFill>
                <a:latin typeface="Arial"/>
                <a:ea typeface="Arial"/>
                <a:cs typeface="Arial"/>
                <a:sym typeface="Arial"/>
              </a:endParaRPr>
            </a:p>
          </p:txBody>
        </p:sp>
        <p:sp>
          <p:nvSpPr>
            <p:cNvPr id="289" name="Google Shape;289;p17"/>
            <p:cNvSpPr/>
            <p:nvPr/>
          </p:nvSpPr>
          <p:spPr>
            <a:xfrm>
              <a:off x="50933" y="137808"/>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0" name="Google Shape;290;p17"/>
            <p:cNvSpPr/>
            <p:nvPr/>
          </p:nvSpPr>
          <p:spPr>
            <a:xfrm>
              <a:off x="544366" y="735309"/>
              <a:ext cx="6648562"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txBox="1"/>
            <p:nvPr/>
          </p:nvSpPr>
          <p:spPr>
            <a:xfrm>
              <a:off x="544366" y="735309"/>
              <a:ext cx="6648562"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Interactive model of communication</a:t>
              </a:r>
              <a:endParaRPr sz="1800" b="0" i="0" u="none" strike="noStrike" cap="none">
                <a:solidFill>
                  <a:schemeClr val="dk1"/>
                </a:solidFill>
                <a:latin typeface="Arial"/>
                <a:ea typeface="Arial"/>
                <a:cs typeface="Arial"/>
                <a:sym typeface="Arial"/>
              </a:endParaRPr>
            </a:p>
          </p:txBody>
        </p:sp>
        <p:sp>
          <p:nvSpPr>
            <p:cNvPr id="292" name="Google Shape;292;p17"/>
            <p:cNvSpPr/>
            <p:nvPr/>
          </p:nvSpPr>
          <p:spPr>
            <a:xfrm>
              <a:off x="314490" y="689334"/>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625256" y="1286836"/>
              <a:ext cx="6567671"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txBox="1"/>
            <p:nvPr/>
          </p:nvSpPr>
          <p:spPr>
            <a:xfrm>
              <a:off x="625256" y="1286836"/>
              <a:ext cx="6567671"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Transactional model of communication</a:t>
              </a:r>
              <a:endParaRPr sz="1800" b="0" i="0" u="none" strike="noStrike" cap="none">
                <a:solidFill>
                  <a:schemeClr val="dk1"/>
                </a:solidFill>
                <a:latin typeface="Arial"/>
                <a:ea typeface="Arial"/>
                <a:cs typeface="Arial"/>
                <a:sym typeface="Arial"/>
              </a:endParaRPr>
            </a:p>
          </p:txBody>
        </p:sp>
        <p:sp>
          <p:nvSpPr>
            <p:cNvPr id="295" name="Google Shape;295;p17"/>
            <p:cNvSpPr/>
            <p:nvPr/>
          </p:nvSpPr>
          <p:spPr>
            <a:xfrm>
              <a:off x="395380" y="1240861"/>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544366" y="1838363"/>
              <a:ext cx="6648562"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txBox="1"/>
            <p:nvPr/>
          </p:nvSpPr>
          <p:spPr>
            <a:xfrm>
              <a:off x="544366" y="1838363"/>
              <a:ext cx="6648562"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Constructivist model of communication</a:t>
              </a:r>
              <a:endParaRPr sz="1800" b="0" i="0" u="none" strike="noStrike" cap="none">
                <a:solidFill>
                  <a:schemeClr val="dk1"/>
                </a:solidFill>
                <a:latin typeface="Arial"/>
                <a:ea typeface="Arial"/>
                <a:cs typeface="Arial"/>
                <a:sym typeface="Arial"/>
              </a:endParaRPr>
            </a:p>
          </p:txBody>
        </p:sp>
        <p:sp>
          <p:nvSpPr>
            <p:cNvPr id="298" name="Google Shape;298;p17"/>
            <p:cNvSpPr/>
            <p:nvPr/>
          </p:nvSpPr>
          <p:spPr>
            <a:xfrm>
              <a:off x="314490" y="1792387"/>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280810" y="2389889"/>
              <a:ext cx="6912118"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txBox="1"/>
            <p:nvPr/>
          </p:nvSpPr>
          <p:spPr>
            <a:xfrm>
              <a:off x="280810" y="2389889"/>
              <a:ext cx="6912118"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Cultural model of communication</a:t>
              </a:r>
              <a:endParaRPr sz="1800" b="0" i="0" u="none" strike="noStrike" cap="none">
                <a:solidFill>
                  <a:schemeClr val="dk1"/>
                </a:solidFill>
                <a:latin typeface="Arial"/>
                <a:ea typeface="Arial"/>
                <a:cs typeface="Arial"/>
                <a:sym typeface="Arial"/>
              </a:endParaRPr>
            </a:p>
          </p:txBody>
        </p:sp>
        <p:sp>
          <p:nvSpPr>
            <p:cNvPr id="301" name="Google Shape;301;p17"/>
            <p:cNvSpPr/>
            <p:nvPr/>
          </p:nvSpPr>
          <p:spPr>
            <a:xfrm>
              <a:off x="50933" y="2343914"/>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05"/>
        <p:cNvGrpSpPr/>
        <p:nvPr/>
      </p:nvGrpSpPr>
      <p:grpSpPr>
        <a:xfrm>
          <a:off x="0" y="0"/>
          <a:ext cx="0" cy="0"/>
          <a:chOff x="0" y="0"/>
          <a:chExt cx="0" cy="0"/>
        </a:xfrm>
      </p:grpSpPr>
      <p:sp>
        <p:nvSpPr>
          <p:cNvPr id="306" name="Google Shape;306;p18"/>
          <p:cNvSpPr txBox="1">
            <a:spLocks noGrp="1"/>
          </p:cNvSpPr>
          <p:nvPr>
            <p:ph type="subTitle" idx="1"/>
          </p:nvPr>
        </p:nvSpPr>
        <p:spPr>
          <a:xfrm>
            <a:off x="773503" y="823943"/>
            <a:ext cx="7821600" cy="2359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rgbClr val="FFFF00"/>
                </a:solidFill>
              </a:rPr>
              <a:t>Linear model of communication</a:t>
            </a:r>
            <a:endParaRPr/>
          </a:p>
          <a:p>
            <a:pPr marL="457200" lvl="0" indent="-342900" algn="l" rtl="0">
              <a:lnSpc>
                <a:spcPct val="100000"/>
              </a:lnSpc>
              <a:spcBef>
                <a:spcPts val="0"/>
              </a:spcBef>
              <a:spcAft>
                <a:spcPts val="0"/>
              </a:spcAft>
              <a:buSzPts val="2800"/>
              <a:buNone/>
            </a:pPr>
            <a:r>
              <a:rPr lang="en-US" b="1"/>
              <a:t> </a:t>
            </a:r>
            <a:endParaRPr b="1"/>
          </a:p>
          <a:p>
            <a:pPr marL="457200" lvl="0" indent="-342900" algn="l" rtl="0">
              <a:lnSpc>
                <a:spcPct val="100000"/>
              </a:lnSpc>
              <a:spcBef>
                <a:spcPts val="0"/>
              </a:spcBef>
              <a:spcAft>
                <a:spcPts val="0"/>
              </a:spcAft>
              <a:buSzPts val="2800"/>
              <a:buNone/>
            </a:pPr>
            <a:r>
              <a:rPr lang="en-US">
                <a:solidFill>
                  <a:schemeClr val="lt1"/>
                </a:solidFill>
              </a:rPr>
              <a:t>Communication is a one-way process that involves a </a:t>
            </a:r>
            <a:r>
              <a:rPr lang="en-US"/>
              <a:t>sender</a:t>
            </a:r>
            <a:r>
              <a:rPr lang="en-US">
                <a:solidFill>
                  <a:schemeClr val="lt1"/>
                </a:solidFill>
              </a:rPr>
              <a:t> transmitting a message to a receiver through a channel. It assumes that the receiver passively receives the message and does not provide any feedback to the sender. Next are presented examples of</a:t>
            </a:r>
            <a:r>
              <a:rPr lang="en-US"/>
              <a:t> linear models of communication</a:t>
            </a:r>
            <a:r>
              <a:rPr lang="en-US">
                <a:solidFill>
                  <a:schemeClr val="lt1"/>
                </a:solidFill>
              </a:rPr>
              <a:t>.</a:t>
            </a:r>
            <a:endParaRPr/>
          </a:p>
          <a:p>
            <a:pPr marL="457200" lvl="0" indent="-342900" algn="l" rtl="0">
              <a:lnSpc>
                <a:spcPct val="100000"/>
              </a:lnSpc>
              <a:spcBef>
                <a:spcPts val="0"/>
              </a:spcBef>
              <a:spcAft>
                <a:spcPts val="0"/>
              </a:spcAft>
              <a:buSzPts val="2800"/>
              <a:buNone/>
            </a:pPr>
            <a:endParaRPr>
              <a:solidFill>
                <a:schemeClr val="lt1"/>
              </a:solidFill>
            </a:endParaRPr>
          </a:p>
          <a:p>
            <a:pPr marL="457200" lvl="0" indent="-342900" algn="l" rtl="0">
              <a:lnSpc>
                <a:spcPct val="100000"/>
              </a:lnSpc>
              <a:spcBef>
                <a:spcPts val="0"/>
              </a:spcBef>
              <a:spcAft>
                <a:spcPts val="0"/>
              </a:spcAft>
              <a:buSzPts val="2800"/>
              <a:buNone/>
            </a:pPr>
            <a:r>
              <a:rPr lang="en-US">
                <a:solidFill>
                  <a:schemeClr val="lt1"/>
                </a:solidFill>
              </a:rPr>
              <a:t>Examples:</a:t>
            </a:r>
            <a:endParaRPr/>
          </a:p>
          <a:p>
            <a:pPr marL="720725" lvl="0" indent="-263525" algn="l" rtl="0">
              <a:lnSpc>
                <a:spcPct val="100000"/>
              </a:lnSpc>
              <a:spcBef>
                <a:spcPts val="0"/>
              </a:spcBef>
              <a:spcAft>
                <a:spcPts val="0"/>
              </a:spcAft>
              <a:buSzPts val="2800"/>
              <a:buFont typeface="Arial"/>
              <a:buChar char="•"/>
            </a:pPr>
            <a:r>
              <a:rPr lang="en-US">
                <a:solidFill>
                  <a:schemeClr val="lt1"/>
                </a:solidFill>
              </a:rPr>
              <a:t>Aristotle’s model of communication</a:t>
            </a:r>
            <a:endParaRPr/>
          </a:p>
          <a:p>
            <a:pPr marL="720725" lvl="0" indent="-263525" algn="l" rtl="0">
              <a:lnSpc>
                <a:spcPct val="100000"/>
              </a:lnSpc>
              <a:spcBef>
                <a:spcPts val="0"/>
              </a:spcBef>
              <a:spcAft>
                <a:spcPts val="0"/>
              </a:spcAft>
              <a:buSzPts val="2800"/>
              <a:buFont typeface="Arial"/>
              <a:buChar char="•"/>
            </a:pPr>
            <a:r>
              <a:rPr lang="en-US">
                <a:solidFill>
                  <a:schemeClr val="lt1"/>
                </a:solidFill>
              </a:rPr>
              <a:t>Laswell’s model</a:t>
            </a:r>
            <a:endParaRPr/>
          </a:p>
          <a:p>
            <a:pPr marL="720725" lvl="0" indent="-263525" algn="l" rtl="0">
              <a:lnSpc>
                <a:spcPct val="100000"/>
              </a:lnSpc>
              <a:spcBef>
                <a:spcPts val="0"/>
              </a:spcBef>
              <a:spcAft>
                <a:spcPts val="0"/>
              </a:spcAft>
              <a:buSzPts val="2800"/>
              <a:buFont typeface="Arial"/>
              <a:buChar char="•"/>
            </a:pPr>
            <a:r>
              <a:rPr lang="en-US">
                <a:solidFill>
                  <a:schemeClr val="lt1"/>
                </a:solidFill>
              </a:rPr>
              <a:t>The Shannon-Weaver model</a:t>
            </a:r>
            <a:endParaRPr/>
          </a:p>
          <a:p>
            <a:pPr marL="720725" lvl="0" indent="-263525" algn="l" rtl="0">
              <a:lnSpc>
                <a:spcPct val="100000"/>
              </a:lnSpc>
              <a:spcBef>
                <a:spcPts val="0"/>
              </a:spcBef>
              <a:spcAft>
                <a:spcPts val="0"/>
              </a:spcAft>
              <a:buSzPts val="2800"/>
              <a:buFont typeface="Arial"/>
              <a:buChar char="•"/>
            </a:pPr>
            <a:r>
              <a:rPr lang="en-US">
                <a:solidFill>
                  <a:schemeClr val="lt1"/>
                </a:solidFill>
              </a:rPr>
              <a:t>Berlo’s S-M-C-R model</a:t>
            </a:r>
            <a:endParaRPr/>
          </a:p>
        </p:txBody>
      </p:sp>
      <p:cxnSp>
        <p:nvCxnSpPr>
          <p:cNvPr id="307" name="Google Shape;307;p18"/>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08" name="Google Shape;308;p18"/>
          <p:cNvGrpSpPr/>
          <p:nvPr/>
        </p:nvGrpSpPr>
        <p:grpSpPr>
          <a:xfrm>
            <a:off x="4094400" y="4423496"/>
            <a:ext cx="808500" cy="92100"/>
            <a:chOff x="3570750" y="4704850"/>
            <a:chExt cx="808500" cy="92100"/>
          </a:xfrm>
        </p:grpSpPr>
        <p:sp>
          <p:nvSpPr>
            <p:cNvPr id="309" name="Google Shape;309;p1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13" name="Google Shape;313;p1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19"/>
        <p:cNvGrpSpPr/>
        <p:nvPr/>
      </p:nvGrpSpPr>
      <p:grpSpPr>
        <a:xfrm>
          <a:off x="0" y="0"/>
          <a:ext cx="0" cy="0"/>
          <a:chOff x="0" y="0"/>
          <a:chExt cx="0" cy="0"/>
        </a:xfrm>
      </p:grpSpPr>
      <p:sp>
        <p:nvSpPr>
          <p:cNvPr id="320" name="Google Shape;320;p19"/>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rgbClr val="FFFF00"/>
                </a:solidFill>
              </a:rPr>
              <a:t>Interactive model of communication</a:t>
            </a:r>
            <a:endParaRPr/>
          </a:p>
          <a:p>
            <a:pPr marL="457200" lvl="0" indent="-342900" algn="l" rtl="0">
              <a:lnSpc>
                <a:spcPct val="100000"/>
              </a:lnSpc>
              <a:spcBef>
                <a:spcPts val="0"/>
              </a:spcBef>
              <a:spcAft>
                <a:spcPts val="0"/>
              </a:spcAft>
              <a:buSzPts val="2800"/>
              <a:buNone/>
            </a:pPr>
            <a:r>
              <a:rPr lang="en-US" b="1"/>
              <a:t> </a:t>
            </a:r>
            <a:endParaRPr b="1"/>
          </a:p>
          <a:p>
            <a:pPr marL="457200" lvl="0" indent="-342900" algn="l" rtl="0">
              <a:lnSpc>
                <a:spcPct val="100000"/>
              </a:lnSpc>
              <a:spcBef>
                <a:spcPts val="0"/>
              </a:spcBef>
              <a:spcAft>
                <a:spcPts val="0"/>
              </a:spcAft>
              <a:buSzPts val="2800"/>
              <a:buNone/>
            </a:pPr>
            <a:r>
              <a:rPr lang="en-US">
                <a:solidFill>
                  <a:schemeClr val="lt1"/>
                </a:solidFill>
              </a:rPr>
              <a:t>Emphasi</a:t>
            </a:r>
            <a:r>
              <a:rPr lang="en-US"/>
              <a:t>s</a:t>
            </a:r>
            <a:r>
              <a:rPr lang="en-US">
                <a:solidFill>
                  <a:schemeClr val="lt1"/>
                </a:solidFill>
              </a:rPr>
              <a:t>es the feedback loop between the sender and receiver. The sender encodes a message, which is then transmitted to the receiver through a channel. The receiver then decodes the message and provides feedback to the sender.</a:t>
            </a:r>
            <a:endParaRPr/>
          </a:p>
          <a:p>
            <a:pPr marL="457200" lvl="0" indent="-342900" algn="l" rtl="0">
              <a:lnSpc>
                <a:spcPct val="100000"/>
              </a:lnSpc>
              <a:spcBef>
                <a:spcPts val="0"/>
              </a:spcBef>
              <a:spcAft>
                <a:spcPts val="0"/>
              </a:spcAft>
              <a:buSzPts val="2800"/>
              <a:buNone/>
            </a:pPr>
            <a:endParaRPr>
              <a:solidFill>
                <a:schemeClr val="lt1"/>
              </a:solidFill>
            </a:endParaRPr>
          </a:p>
          <a:p>
            <a:pPr marL="457200" lvl="0" indent="-342900" algn="l" rtl="0">
              <a:lnSpc>
                <a:spcPct val="100000"/>
              </a:lnSpc>
              <a:spcBef>
                <a:spcPts val="0"/>
              </a:spcBef>
              <a:spcAft>
                <a:spcPts val="0"/>
              </a:spcAft>
              <a:buSzPts val="2800"/>
              <a:buNone/>
            </a:pPr>
            <a:r>
              <a:rPr lang="en-US">
                <a:solidFill>
                  <a:schemeClr val="lt1"/>
                </a:solidFill>
              </a:rPr>
              <a:t>Examples:</a:t>
            </a:r>
            <a:endParaRPr/>
          </a:p>
          <a:p>
            <a:pPr marL="720725" lvl="0" indent="-263525" algn="l" rtl="0">
              <a:lnSpc>
                <a:spcPct val="100000"/>
              </a:lnSpc>
              <a:spcBef>
                <a:spcPts val="0"/>
              </a:spcBef>
              <a:spcAft>
                <a:spcPts val="0"/>
              </a:spcAft>
              <a:buSzPts val="2800"/>
              <a:buFont typeface="Arial"/>
              <a:buChar char="•"/>
            </a:pPr>
            <a:r>
              <a:rPr lang="en-US">
                <a:solidFill>
                  <a:schemeClr val="lt1"/>
                </a:solidFill>
              </a:rPr>
              <a:t>The Osgood-Schramm model</a:t>
            </a:r>
            <a:endParaRPr/>
          </a:p>
          <a:p>
            <a:pPr marL="720725" lvl="0" indent="-263525" algn="l" rtl="0">
              <a:lnSpc>
                <a:spcPct val="100000"/>
              </a:lnSpc>
              <a:spcBef>
                <a:spcPts val="0"/>
              </a:spcBef>
              <a:spcAft>
                <a:spcPts val="0"/>
              </a:spcAft>
              <a:buSzPts val="2800"/>
              <a:buFont typeface="Arial"/>
              <a:buChar char="•"/>
            </a:pPr>
            <a:r>
              <a:rPr lang="en-US">
                <a:solidFill>
                  <a:schemeClr val="lt1"/>
                </a:solidFill>
              </a:rPr>
              <a:t>The Westley and Maclean model</a:t>
            </a:r>
            <a:endParaRPr/>
          </a:p>
        </p:txBody>
      </p:sp>
      <p:cxnSp>
        <p:nvCxnSpPr>
          <p:cNvPr id="321" name="Google Shape;321;p19"/>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22" name="Google Shape;322;p19"/>
          <p:cNvGrpSpPr/>
          <p:nvPr/>
        </p:nvGrpSpPr>
        <p:grpSpPr>
          <a:xfrm>
            <a:off x="4094400" y="4423496"/>
            <a:ext cx="808500" cy="92100"/>
            <a:chOff x="3570750" y="4704850"/>
            <a:chExt cx="808500" cy="92100"/>
          </a:xfrm>
        </p:grpSpPr>
        <p:sp>
          <p:nvSpPr>
            <p:cNvPr id="323" name="Google Shape;323;p1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27" name="Google Shape;327;p1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1560825" y="1587425"/>
            <a:ext cx="2164505" cy="4215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en-US" sz="1800"/>
              <a:t>Introduction</a:t>
            </a:r>
            <a:endParaRPr sz="1800"/>
          </a:p>
        </p:txBody>
      </p:sp>
      <p:sp>
        <p:nvSpPr>
          <p:cNvPr id="54" name="Google Shape;54;p2"/>
          <p:cNvSpPr txBox="1">
            <a:spLocks noGrp="1"/>
          </p:cNvSpPr>
          <p:nvPr>
            <p:ph type="title" idx="2"/>
          </p:nvPr>
        </p:nvSpPr>
        <p:spPr>
          <a:xfrm>
            <a:off x="4359600" y="1564175"/>
            <a:ext cx="4338600" cy="468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About the topic </a:t>
            </a:r>
            <a:br>
              <a:rPr lang="en-US"/>
            </a:br>
            <a:r>
              <a:rPr lang="en-US">
                <a:solidFill>
                  <a:srgbClr val="FFFF00"/>
                </a:solidFill>
              </a:rPr>
              <a:t>Models for the communication of transversal skills within the workplace and labour market</a:t>
            </a:r>
            <a:endParaRPr/>
          </a:p>
        </p:txBody>
      </p:sp>
      <p:sp>
        <p:nvSpPr>
          <p:cNvPr id="55" name="Google Shape;55;p2"/>
          <p:cNvSpPr txBox="1">
            <a:spLocks noGrp="1"/>
          </p:cNvSpPr>
          <p:nvPr>
            <p:ph type="title" idx="8"/>
          </p:nvPr>
        </p:nvSpPr>
        <p:spPr>
          <a:xfrm>
            <a:off x="628592" y="1363904"/>
            <a:ext cx="1028700" cy="55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t>A</a:t>
            </a:r>
            <a:endParaRPr/>
          </a:p>
        </p:txBody>
      </p:sp>
      <p:sp>
        <p:nvSpPr>
          <p:cNvPr id="56" name="Google Shape;56;p2"/>
          <p:cNvSpPr txBox="1">
            <a:spLocks noGrp="1"/>
          </p:cNvSpPr>
          <p:nvPr>
            <p:ph type="title" idx="9"/>
          </p:nvPr>
        </p:nvSpPr>
        <p:spPr>
          <a:xfrm>
            <a:off x="0" y="2143222"/>
            <a:ext cx="1028700" cy="5544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2400"/>
              <a:buNone/>
            </a:pPr>
            <a:r>
              <a:rPr lang="en-US"/>
              <a:t>B</a:t>
            </a:r>
            <a:endParaRPr/>
          </a:p>
        </p:txBody>
      </p:sp>
      <p:cxnSp>
        <p:nvCxnSpPr>
          <p:cNvPr id="57" name="Google Shape;57;p2"/>
          <p:cNvCxnSpPr/>
          <p:nvPr/>
        </p:nvCxnSpPr>
        <p:spPr>
          <a:xfrm rot="10800000">
            <a:off x="720000" y="2697622"/>
            <a:ext cx="1635900" cy="0"/>
          </a:xfrm>
          <a:prstGeom prst="straightConnector1">
            <a:avLst/>
          </a:prstGeom>
          <a:noFill/>
          <a:ln w="19050" cap="flat" cmpd="sng">
            <a:solidFill>
              <a:schemeClr val="lt1"/>
            </a:solidFill>
            <a:prstDash val="solid"/>
            <a:round/>
            <a:headEnd type="none" w="sm" len="sm"/>
            <a:tailEnd type="none" w="sm" len="sm"/>
          </a:ln>
        </p:spPr>
      </p:cxnSp>
      <p:cxnSp>
        <p:nvCxnSpPr>
          <p:cNvPr id="58" name="Google Shape;58;p2"/>
          <p:cNvCxnSpPr/>
          <p:nvPr/>
        </p:nvCxnSpPr>
        <p:spPr>
          <a:xfrm rot="10800000">
            <a:off x="720000" y="1892060"/>
            <a:ext cx="1635900" cy="0"/>
          </a:xfrm>
          <a:prstGeom prst="straightConnector1">
            <a:avLst/>
          </a:prstGeom>
          <a:noFill/>
          <a:ln w="19050" cap="flat" cmpd="sng">
            <a:solidFill>
              <a:schemeClr val="lt1"/>
            </a:solidFill>
            <a:prstDash val="solid"/>
            <a:round/>
            <a:headEnd type="none" w="sm" len="sm"/>
            <a:tailEnd type="none" w="sm" len="sm"/>
          </a:ln>
        </p:spPr>
      </p:cxnSp>
      <p:cxnSp>
        <p:nvCxnSpPr>
          <p:cNvPr id="59" name="Google Shape;59;p2"/>
          <p:cNvCxnSpPr/>
          <p:nvPr/>
        </p:nvCxnSpPr>
        <p:spPr>
          <a:xfrm>
            <a:off x="657614" y="1287444"/>
            <a:ext cx="0" cy="2662820"/>
          </a:xfrm>
          <a:prstGeom prst="straightConnector1">
            <a:avLst/>
          </a:prstGeom>
          <a:noFill/>
          <a:ln w="19050" cap="flat" cmpd="sng">
            <a:solidFill>
              <a:schemeClr val="lt1"/>
            </a:solidFill>
            <a:prstDash val="solid"/>
            <a:round/>
            <a:headEnd type="none" w="sm" len="sm"/>
            <a:tailEnd type="none" w="sm" len="sm"/>
          </a:ln>
        </p:spPr>
      </p:cxnSp>
      <p:sp>
        <p:nvSpPr>
          <p:cNvPr id="60" name="Google Shape;60;p2"/>
          <p:cNvSpPr txBox="1"/>
          <p:nvPr/>
        </p:nvSpPr>
        <p:spPr>
          <a:xfrm>
            <a:off x="1537949" y="2364694"/>
            <a:ext cx="2187378" cy="4215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400"/>
              <a:buFont typeface="Montserrat"/>
              <a:buNone/>
            </a:pPr>
            <a:r>
              <a:rPr lang="en-US" sz="1800" b="1" i="0" u="none" strike="noStrike" cap="none">
                <a:solidFill>
                  <a:schemeClr val="lt1"/>
                </a:solidFill>
                <a:latin typeface="Montserrat"/>
                <a:ea typeface="Montserrat"/>
                <a:cs typeface="Montserrat"/>
                <a:sym typeface="Montserrat"/>
              </a:rPr>
              <a:t>Training phase </a:t>
            </a:r>
            <a:endParaRPr/>
          </a:p>
        </p:txBody>
      </p:sp>
      <p:sp>
        <p:nvSpPr>
          <p:cNvPr id="61" name="Google Shape;61;p2"/>
          <p:cNvSpPr txBox="1"/>
          <p:nvPr/>
        </p:nvSpPr>
        <p:spPr>
          <a:xfrm>
            <a:off x="4359600" y="2786200"/>
            <a:ext cx="4539000" cy="1116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400"/>
              <a:buFont typeface="Montserrat"/>
              <a:buNone/>
            </a:pPr>
            <a:r>
              <a:rPr lang="en-US" sz="1400" b="1" i="0" u="none" strike="noStrike" cap="none" dirty="0">
                <a:solidFill>
                  <a:schemeClr val="lt1"/>
                </a:solidFill>
                <a:latin typeface="Montserrat"/>
                <a:ea typeface="Montserrat"/>
                <a:cs typeface="Montserrat"/>
                <a:sym typeface="Montserrat"/>
              </a:rPr>
              <a:t>Group work</a:t>
            </a:r>
            <a:br>
              <a:rPr lang="en-US" sz="1400" b="1" i="0" u="none" strike="noStrike" cap="none" dirty="0">
                <a:solidFill>
                  <a:schemeClr val="lt1"/>
                </a:solidFill>
                <a:latin typeface="Montserrat"/>
                <a:ea typeface="Montserrat"/>
                <a:cs typeface="Montserrat"/>
                <a:sym typeface="Montserrat"/>
              </a:rPr>
            </a:br>
            <a:r>
              <a:rPr lang="en-US" sz="1400" b="1" i="0" u="none" strike="noStrike" cap="none" dirty="0">
                <a:solidFill>
                  <a:srgbClr val="FFFF00"/>
                </a:solidFill>
                <a:latin typeface="Montserrat"/>
                <a:ea typeface="Montserrat"/>
                <a:cs typeface="Montserrat"/>
                <a:sym typeface="Montserrat"/>
              </a:rPr>
              <a:t>Recommend means of communication of transversal skills according to individual’s goals</a:t>
            </a:r>
            <a:endParaRPr sz="1400" b="1" i="0" u="none" strike="noStrike" cap="none" dirty="0">
              <a:solidFill>
                <a:srgbClr val="FFFF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endParaRPr b="1" dirty="0">
              <a:solidFill>
                <a:srgbClr val="FFFF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r>
              <a:rPr lang="en-US" sz="1400" b="1" i="0" u="none" strike="noStrike" cap="none" dirty="0">
                <a:solidFill>
                  <a:srgbClr val="FFFF00"/>
                </a:solidFill>
                <a:latin typeface="Montserrat"/>
                <a:ea typeface="Montserrat"/>
                <a:cs typeface="Montserrat"/>
                <a:sym typeface="Montserrat"/>
              </a:rPr>
              <a:t>Plan the creation of microcredentials and digital badges to promote the achievement </a:t>
            </a:r>
            <a:endParaRPr sz="1400" b="1" i="0" u="none" strike="noStrike" cap="none" dirty="0">
              <a:solidFill>
                <a:srgbClr val="FFFF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r>
              <a:rPr lang="en-US" sz="1400" b="1" i="0" u="none" strike="noStrike" cap="none" dirty="0">
                <a:solidFill>
                  <a:srgbClr val="FFFF00"/>
                </a:solidFill>
                <a:latin typeface="Montserrat"/>
                <a:ea typeface="Montserrat"/>
                <a:cs typeface="Montserrat"/>
                <a:sym typeface="Montserrat"/>
              </a:rPr>
              <a:t>of transversal skills</a:t>
            </a:r>
            <a:endParaRPr sz="1400" b="1" i="0" u="none" strike="noStrike" cap="none" dirty="0">
              <a:solidFill>
                <a:srgbClr val="FFFF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endParaRPr b="1" dirty="0">
              <a:solidFill>
                <a:srgbClr val="FFFF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r>
              <a:rPr lang="en-US" sz="1400" b="1" i="0" u="none" strike="noStrike" cap="none" dirty="0">
                <a:solidFill>
                  <a:srgbClr val="FFFF00"/>
                </a:solidFill>
                <a:latin typeface="Montserrat"/>
                <a:ea typeface="Montserrat"/>
                <a:cs typeface="Montserrat"/>
                <a:sym typeface="Montserrat"/>
              </a:rPr>
              <a:t>Design micro credentials and digital badges </a:t>
            </a:r>
            <a:endParaRPr sz="1400" b="1" i="0" u="none" strike="noStrike" cap="none" dirty="0">
              <a:solidFill>
                <a:srgbClr val="FFFF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r>
              <a:rPr lang="en-US" sz="1400" b="1" i="0" u="none" strike="noStrike" cap="none" dirty="0">
                <a:solidFill>
                  <a:srgbClr val="FFFF00"/>
                </a:solidFill>
                <a:latin typeface="Montserrat"/>
                <a:ea typeface="Montserrat"/>
                <a:cs typeface="Montserrat"/>
                <a:sym typeface="Montserrat"/>
              </a:rPr>
              <a:t>for the communication of transversal skills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33"/>
        <p:cNvGrpSpPr/>
        <p:nvPr/>
      </p:nvGrpSpPr>
      <p:grpSpPr>
        <a:xfrm>
          <a:off x="0" y="0"/>
          <a:ext cx="0" cy="0"/>
          <a:chOff x="0" y="0"/>
          <a:chExt cx="0" cy="0"/>
        </a:xfrm>
      </p:grpSpPr>
      <p:sp>
        <p:nvSpPr>
          <p:cNvPr id="334" name="Google Shape;334;p20"/>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rgbClr val="FFFF00"/>
                </a:solidFill>
              </a:rPr>
              <a:t>Transactional model of communication</a:t>
            </a:r>
            <a:endParaRPr/>
          </a:p>
          <a:p>
            <a:pPr marL="457200" lvl="0" indent="-342900" algn="l" rtl="0">
              <a:lnSpc>
                <a:spcPct val="100000"/>
              </a:lnSpc>
              <a:spcBef>
                <a:spcPts val="0"/>
              </a:spcBef>
              <a:spcAft>
                <a:spcPts val="0"/>
              </a:spcAft>
              <a:buSzPts val="2800"/>
              <a:buNone/>
            </a:pPr>
            <a:r>
              <a:rPr lang="en-US" b="1"/>
              <a:t> </a:t>
            </a:r>
            <a:endParaRPr b="1"/>
          </a:p>
          <a:p>
            <a:pPr marL="457200" lvl="0" indent="-342900" algn="l" rtl="0">
              <a:lnSpc>
                <a:spcPct val="100000"/>
              </a:lnSpc>
              <a:spcBef>
                <a:spcPts val="0"/>
              </a:spcBef>
              <a:spcAft>
                <a:spcPts val="0"/>
              </a:spcAft>
              <a:buSzPts val="2800"/>
              <a:buNone/>
            </a:pPr>
            <a:r>
              <a:rPr lang="en-US">
                <a:solidFill>
                  <a:schemeClr val="lt1"/>
                </a:solidFill>
              </a:rPr>
              <a:t>Views communication as a dynamic and interactive process that involves both the sender and receiver simultaneously encoding and decoding messages. It emphasi</a:t>
            </a:r>
            <a:r>
              <a:rPr lang="en-US"/>
              <a:t>s</a:t>
            </a:r>
            <a:r>
              <a:rPr lang="en-US">
                <a:solidFill>
                  <a:schemeClr val="lt1"/>
                </a:solidFill>
              </a:rPr>
              <a:t>es the importance of context in shaping the communication process.</a:t>
            </a:r>
            <a:endParaRPr/>
          </a:p>
          <a:p>
            <a:pPr marL="457200" lvl="0" indent="-342900" algn="l" rtl="0">
              <a:lnSpc>
                <a:spcPct val="100000"/>
              </a:lnSpc>
              <a:spcBef>
                <a:spcPts val="0"/>
              </a:spcBef>
              <a:spcAft>
                <a:spcPts val="0"/>
              </a:spcAft>
              <a:buSzPts val="2800"/>
              <a:buNone/>
            </a:pPr>
            <a:endParaRPr>
              <a:solidFill>
                <a:schemeClr val="lt1"/>
              </a:solidFill>
            </a:endParaRPr>
          </a:p>
          <a:p>
            <a:pPr marL="457200" lvl="0" indent="-342900" algn="l" rtl="0">
              <a:lnSpc>
                <a:spcPct val="100000"/>
              </a:lnSpc>
              <a:spcBef>
                <a:spcPts val="0"/>
              </a:spcBef>
              <a:spcAft>
                <a:spcPts val="0"/>
              </a:spcAft>
              <a:buSzPts val="2800"/>
              <a:buNone/>
            </a:pPr>
            <a:r>
              <a:rPr lang="en-US">
                <a:solidFill>
                  <a:schemeClr val="lt1"/>
                </a:solidFill>
              </a:rPr>
              <a:t>Examples:</a:t>
            </a:r>
            <a:endParaRPr/>
          </a:p>
          <a:p>
            <a:pPr marL="720725" lvl="0" indent="-263525" algn="l" rtl="0">
              <a:lnSpc>
                <a:spcPct val="100000"/>
              </a:lnSpc>
              <a:spcBef>
                <a:spcPts val="0"/>
              </a:spcBef>
              <a:spcAft>
                <a:spcPts val="0"/>
              </a:spcAft>
              <a:buSzPts val="2800"/>
              <a:buFont typeface="Arial"/>
              <a:buChar char="•"/>
            </a:pPr>
            <a:r>
              <a:rPr lang="en-US">
                <a:solidFill>
                  <a:schemeClr val="lt1"/>
                </a:solidFill>
              </a:rPr>
              <a:t>Barnlund’s transactional model</a:t>
            </a:r>
            <a:endParaRPr>
              <a:solidFill>
                <a:schemeClr val="lt1"/>
              </a:solidFill>
            </a:endParaRPr>
          </a:p>
          <a:p>
            <a:pPr marL="720725" lvl="0" indent="-263525" algn="l" rtl="0">
              <a:lnSpc>
                <a:spcPct val="100000"/>
              </a:lnSpc>
              <a:spcBef>
                <a:spcPts val="0"/>
              </a:spcBef>
              <a:spcAft>
                <a:spcPts val="0"/>
              </a:spcAft>
              <a:buSzPts val="2800"/>
              <a:buFont typeface="Arial"/>
              <a:buChar char="•"/>
            </a:pPr>
            <a:r>
              <a:rPr lang="en-US">
                <a:solidFill>
                  <a:schemeClr val="lt1"/>
                </a:solidFill>
              </a:rPr>
              <a:t>Dance’s helical model</a:t>
            </a:r>
            <a:endParaRPr>
              <a:solidFill>
                <a:schemeClr val="lt1"/>
              </a:solidFill>
            </a:endParaRPr>
          </a:p>
        </p:txBody>
      </p:sp>
      <p:cxnSp>
        <p:nvCxnSpPr>
          <p:cNvPr id="335" name="Google Shape;335;p20"/>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36" name="Google Shape;336;p20"/>
          <p:cNvGrpSpPr/>
          <p:nvPr/>
        </p:nvGrpSpPr>
        <p:grpSpPr>
          <a:xfrm>
            <a:off x="4094400" y="4423496"/>
            <a:ext cx="808500" cy="92100"/>
            <a:chOff x="3570750" y="4704850"/>
            <a:chExt cx="808500" cy="92100"/>
          </a:xfrm>
        </p:grpSpPr>
        <p:sp>
          <p:nvSpPr>
            <p:cNvPr id="337" name="Google Shape;337;p2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0"/>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0"/>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0"/>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41" name="Google Shape;341;p20"/>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0"/>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0"/>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47"/>
        <p:cNvGrpSpPr/>
        <p:nvPr/>
      </p:nvGrpSpPr>
      <p:grpSpPr>
        <a:xfrm>
          <a:off x="0" y="0"/>
          <a:ext cx="0" cy="0"/>
          <a:chOff x="0" y="0"/>
          <a:chExt cx="0" cy="0"/>
        </a:xfrm>
      </p:grpSpPr>
      <p:sp>
        <p:nvSpPr>
          <p:cNvPr id="348" name="Google Shape;348;p21"/>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rgbClr val="FFFF00"/>
                </a:solidFill>
              </a:rPr>
              <a:t>Constructivist model of communication</a:t>
            </a:r>
            <a:endParaRPr/>
          </a:p>
          <a:p>
            <a:pPr marL="457200" lvl="0" indent="-342900" algn="l" rtl="0">
              <a:lnSpc>
                <a:spcPct val="100000"/>
              </a:lnSpc>
              <a:spcBef>
                <a:spcPts val="0"/>
              </a:spcBef>
              <a:spcAft>
                <a:spcPts val="0"/>
              </a:spcAft>
              <a:buSzPts val="2800"/>
              <a:buNone/>
            </a:pPr>
            <a:r>
              <a:rPr lang="en-US" b="1"/>
              <a:t> </a:t>
            </a:r>
            <a:endParaRPr b="1"/>
          </a:p>
          <a:p>
            <a:pPr marL="457200" lvl="0" indent="-342900" algn="l" rtl="0">
              <a:lnSpc>
                <a:spcPct val="100000"/>
              </a:lnSpc>
              <a:spcBef>
                <a:spcPts val="0"/>
              </a:spcBef>
              <a:spcAft>
                <a:spcPts val="0"/>
              </a:spcAft>
              <a:buSzPts val="2800"/>
              <a:buNone/>
            </a:pPr>
            <a:r>
              <a:rPr lang="en-US">
                <a:solidFill>
                  <a:schemeClr val="lt1"/>
                </a:solidFill>
              </a:rPr>
              <a:t> Views communication as a process of meaning-making that involves the active interpretation and construction of messages by both the sender and receiver. It emphasi</a:t>
            </a:r>
            <a:r>
              <a:rPr lang="en-US"/>
              <a:t>s</a:t>
            </a:r>
            <a:r>
              <a:rPr lang="en-US">
                <a:solidFill>
                  <a:schemeClr val="lt1"/>
                </a:solidFill>
              </a:rPr>
              <a:t>es the role of individual and cultural differences in shaping communication.</a:t>
            </a:r>
            <a:endParaRPr/>
          </a:p>
          <a:p>
            <a:pPr marL="457200" lvl="0" indent="-342900" algn="l" rtl="0">
              <a:lnSpc>
                <a:spcPct val="100000"/>
              </a:lnSpc>
              <a:spcBef>
                <a:spcPts val="0"/>
              </a:spcBef>
              <a:spcAft>
                <a:spcPts val="0"/>
              </a:spcAft>
              <a:buSzPts val="2800"/>
              <a:buNone/>
            </a:pPr>
            <a:endParaRPr>
              <a:solidFill>
                <a:schemeClr val="lt1"/>
              </a:solidFill>
            </a:endParaRPr>
          </a:p>
        </p:txBody>
      </p:sp>
      <p:cxnSp>
        <p:nvCxnSpPr>
          <p:cNvPr id="349" name="Google Shape;349;p21"/>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50" name="Google Shape;350;p21"/>
          <p:cNvGrpSpPr/>
          <p:nvPr/>
        </p:nvGrpSpPr>
        <p:grpSpPr>
          <a:xfrm>
            <a:off x="4094400" y="4423496"/>
            <a:ext cx="808500" cy="92100"/>
            <a:chOff x="3570750" y="4704850"/>
            <a:chExt cx="808500" cy="92100"/>
          </a:xfrm>
        </p:grpSpPr>
        <p:sp>
          <p:nvSpPr>
            <p:cNvPr id="351" name="Google Shape;351;p21"/>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1"/>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1"/>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1"/>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55" name="Google Shape;355;p21"/>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1"/>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1"/>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61"/>
        <p:cNvGrpSpPr/>
        <p:nvPr/>
      </p:nvGrpSpPr>
      <p:grpSpPr>
        <a:xfrm>
          <a:off x="0" y="0"/>
          <a:ext cx="0" cy="0"/>
          <a:chOff x="0" y="0"/>
          <a:chExt cx="0" cy="0"/>
        </a:xfrm>
      </p:grpSpPr>
      <p:sp>
        <p:nvSpPr>
          <p:cNvPr id="362" name="Google Shape;362;p22"/>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a:solidFill>
                  <a:srgbClr val="FFFF00"/>
                </a:solidFill>
              </a:rPr>
              <a:t>Cultural model of communication</a:t>
            </a:r>
            <a:endParaRPr/>
          </a:p>
          <a:p>
            <a:pPr marL="457200" lvl="0" indent="-342900" algn="l" rtl="0">
              <a:lnSpc>
                <a:spcPct val="100000"/>
              </a:lnSpc>
              <a:spcBef>
                <a:spcPts val="0"/>
              </a:spcBef>
              <a:spcAft>
                <a:spcPts val="0"/>
              </a:spcAft>
              <a:buSzPts val="2800"/>
              <a:buNone/>
            </a:pPr>
            <a:r>
              <a:rPr lang="en-US" b="1"/>
              <a:t> </a:t>
            </a:r>
            <a:endParaRPr b="1"/>
          </a:p>
          <a:p>
            <a:pPr marL="457200" lvl="0" indent="-342900" algn="l" rtl="0">
              <a:lnSpc>
                <a:spcPct val="100000"/>
              </a:lnSpc>
              <a:spcBef>
                <a:spcPts val="0"/>
              </a:spcBef>
              <a:spcAft>
                <a:spcPts val="0"/>
              </a:spcAft>
              <a:buSzPts val="2800"/>
              <a:buNone/>
            </a:pPr>
            <a:r>
              <a:rPr lang="en-US">
                <a:solidFill>
                  <a:schemeClr val="lt1"/>
                </a:solidFill>
              </a:rPr>
              <a:t> Views communication as a process that is deeply rooted in cultural norms and values. It emphasi</a:t>
            </a:r>
            <a:r>
              <a:rPr lang="en-US"/>
              <a:t>s</a:t>
            </a:r>
            <a:r>
              <a:rPr lang="en-US">
                <a:solidFill>
                  <a:schemeClr val="lt1"/>
                </a:solidFill>
              </a:rPr>
              <a:t>es the importance of understanding cultural differences in communication in order to communicate effectively across cultures.</a:t>
            </a:r>
            <a:endParaRPr/>
          </a:p>
        </p:txBody>
      </p:sp>
      <p:cxnSp>
        <p:nvCxnSpPr>
          <p:cNvPr id="363" name="Google Shape;363;p22"/>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64" name="Google Shape;364;p22"/>
          <p:cNvGrpSpPr/>
          <p:nvPr/>
        </p:nvGrpSpPr>
        <p:grpSpPr>
          <a:xfrm>
            <a:off x="4094400" y="4423496"/>
            <a:ext cx="808500" cy="92100"/>
            <a:chOff x="3570750" y="4704850"/>
            <a:chExt cx="808500" cy="92100"/>
          </a:xfrm>
        </p:grpSpPr>
        <p:sp>
          <p:nvSpPr>
            <p:cNvPr id="365" name="Google Shape;365;p22"/>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2"/>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2"/>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2"/>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69" name="Google Shape;369;p22"/>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2"/>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2"/>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75"/>
        <p:cNvGrpSpPr/>
        <p:nvPr/>
      </p:nvGrpSpPr>
      <p:grpSpPr>
        <a:xfrm>
          <a:off x="0" y="0"/>
          <a:ext cx="0" cy="0"/>
          <a:chOff x="0" y="0"/>
          <a:chExt cx="0" cy="0"/>
        </a:xfrm>
      </p:grpSpPr>
      <p:sp>
        <p:nvSpPr>
          <p:cNvPr id="376" name="Google Shape;376;p23"/>
          <p:cNvSpPr txBox="1">
            <a:spLocks noGrp="1"/>
          </p:cNvSpPr>
          <p:nvPr>
            <p:ph type="ctrTitle"/>
          </p:nvPr>
        </p:nvSpPr>
        <p:spPr>
          <a:xfrm>
            <a:off x="890357" y="2167148"/>
            <a:ext cx="7363286"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dirty="0">
                <a:solidFill>
                  <a:schemeClr val="lt1"/>
                </a:solidFill>
              </a:rPr>
              <a:t>B:</a:t>
            </a:r>
            <a:br>
              <a:rPr lang="en-US" sz="3600" dirty="0">
                <a:solidFill>
                  <a:srgbClr val="FFFF00"/>
                </a:solidFill>
              </a:rPr>
            </a:br>
            <a:r>
              <a:rPr lang="en-US" sz="3600" dirty="0">
                <a:solidFill>
                  <a:schemeClr val="lt1"/>
                </a:solidFill>
              </a:rPr>
              <a:t>Group work</a:t>
            </a:r>
            <a:br>
              <a:rPr lang="en-US" sz="3600" dirty="0">
                <a:solidFill>
                  <a:schemeClr val="lt1"/>
                </a:solidFill>
              </a:rPr>
            </a:br>
            <a:r>
              <a:rPr lang="en-US" sz="3600" dirty="0">
                <a:solidFill>
                  <a:srgbClr val="FFFF00"/>
                </a:solidFill>
              </a:rPr>
              <a:t>Plan the creation of microcredentials and digital badges and recommend means of communication </a:t>
            </a:r>
            <a:endParaRPr sz="3600" dirty="0">
              <a:solidFill>
                <a:srgbClr val="FFFF00"/>
              </a:solidFill>
            </a:endParaRPr>
          </a:p>
          <a:p>
            <a:pPr marL="0" lvl="0" indent="0" algn="l" rtl="0">
              <a:lnSpc>
                <a:spcPct val="100000"/>
              </a:lnSpc>
              <a:spcBef>
                <a:spcPts val="0"/>
              </a:spcBef>
              <a:spcAft>
                <a:spcPts val="0"/>
              </a:spcAft>
              <a:buSzPts val="5200"/>
              <a:buNone/>
            </a:pPr>
            <a:r>
              <a:rPr lang="en-US" sz="3600" dirty="0">
                <a:solidFill>
                  <a:srgbClr val="FFFF00"/>
                </a:solidFill>
              </a:rPr>
              <a:t>of transversal skills</a:t>
            </a:r>
            <a:endParaRPr sz="3600" b="1"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4"/>
          <p:cNvSpPr txBox="1">
            <a:spLocks noGrp="1"/>
          </p:cNvSpPr>
          <p:nvPr>
            <p:ph type="ctrTitle"/>
          </p:nvPr>
        </p:nvSpPr>
        <p:spPr>
          <a:xfrm>
            <a:off x="724141" y="1401450"/>
            <a:ext cx="7695718"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a:solidFill>
                  <a:schemeClr val="lt1"/>
                </a:solidFill>
              </a:rPr>
              <a:t>B1:</a:t>
            </a:r>
            <a:br>
              <a:rPr lang="en-US" sz="3600">
                <a:solidFill>
                  <a:schemeClr val="lt1"/>
                </a:solidFill>
              </a:rPr>
            </a:br>
            <a:r>
              <a:rPr lang="en-US" sz="3600">
                <a:solidFill>
                  <a:srgbClr val="FFFF00"/>
                </a:solidFill>
              </a:rPr>
              <a:t>Compare models for the communication </a:t>
            </a:r>
            <a:r>
              <a:rPr lang="en-US" sz="3600">
                <a:solidFill>
                  <a:schemeClr val="lt1"/>
                </a:solidFill>
              </a:rPr>
              <a:t>of transversal skills within the workplace </a:t>
            </a:r>
            <a:endParaRPr sz="3600">
              <a:solidFill>
                <a:schemeClr val="lt1"/>
              </a:solidFill>
            </a:endParaRPr>
          </a:p>
          <a:p>
            <a:pPr marL="0" lvl="0" indent="0" algn="l" rtl="0">
              <a:lnSpc>
                <a:spcPct val="100000"/>
              </a:lnSpc>
              <a:spcBef>
                <a:spcPts val="0"/>
              </a:spcBef>
              <a:spcAft>
                <a:spcPts val="0"/>
              </a:spcAft>
              <a:buSzPts val="5200"/>
              <a:buNone/>
            </a:pPr>
            <a:r>
              <a:rPr lang="en-US" sz="3600">
                <a:solidFill>
                  <a:schemeClr val="lt1"/>
                </a:solidFill>
              </a:rPr>
              <a:t>and labour market</a:t>
            </a:r>
            <a:endParaRPr sz="3600" b="1">
              <a:solidFill>
                <a:srgbClr val="FFFF00"/>
              </a:solidFill>
            </a:endParaRPr>
          </a:p>
        </p:txBody>
      </p:sp>
      <p:grpSp>
        <p:nvGrpSpPr>
          <p:cNvPr id="382" name="Google Shape;382;p24"/>
          <p:cNvGrpSpPr/>
          <p:nvPr/>
        </p:nvGrpSpPr>
        <p:grpSpPr>
          <a:xfrm>
            <a:off x="4094400" y="4423496"/>
            <a:ext cx="808500" cy="92100"/>
            <a:chOff x="3570750" y="4704850"/>
            <a:chExt cx="808500" cy="92100"/>
          </a:xfrm>
        </p:grpSpPr>
        <p:sp>
          <p:nvSpPr>
            <p:cNvPr id="383" name="Google Shape;383;p2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87" name="Google Shape;387;p2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5"/>
          <p:cNvSpPr/>
          <p:nvPr/>
        </p:nvSpPr>
        <p:spPr>
          <a:xfrm>
            <a:off x="575734" y="1400169"/>
            <a:ext cx="5703144"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In this activity, you will deepen your knowledge about communication models. Join one of your colleagues and work together on the steps presented </a:t>
            </a:r>
            <a:r>
              <a:rPr lang="en-US" dirty="0">
                <a:solidFill>
                  <a:schemeClr val="lt1"/>
                </a:solidFill>
              </a:rPr>
              <a:t>below</a:t>
            </a:r>
            <a:r>
              <a:rPr lang="en-US" sz="1400" b="0" i="0" u="none" strike="noStrike" cap="none" dirty="0">
                <a:solidFill>
                  <a:schemeClr val="lt1"/>
                </a:solidFill>
                <a:latin typeface="Arial"/>
                <a:ea typeface="Arial"/>
                <a:cs typeface="Arial"/>
                <a:sym typeface="Arial"/>
              </a:rPr>
              <a:t>.</a:t>
            </a:r>
            <a:endParaRPr dirty="0"/>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You have 60 minutes to complete this activity.</a:t>
            </a:r>
            <a:br>
              <a:rPr lang="en-US" sz="1400" b="0" i="0" u="none" strike="noStrike" cap="none" dirty="0">
                <a:solidFill>
                  <a:schemeClr val="lt1"/>
                </a:solidFill>
                <a:latin typeface="Arial"/>
                <a:ea typeface="Arial"/>
                <a:cs typeface="Arial"/>
                <a:sym typeface="Arial"/>
              </a:rPr>
            </a:b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At the end of this activity, everyone must share with the group their conclusions about models of communication and their use for the communication of transversal skills within the workplace and labour market. </a:t>
            </a:r>
            <a:endParaRPr dirty="0"/>
          </a:p>
        </p:txBody>
      </p:sp>
      <p:pic>
        <p:nvPicPr>
          <p:cNvPr id="395" name="Google Shape;395;p25"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396" name="Google Shape;396;p25"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397" name="Google Shape;397;p25"/>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pic>
        <p:nvPicPr>
          <p:cNvPr id="398" name="Google Shape;398;p25"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399" name="Google Shape;399;p25"/>
          <p:cNvGrpSpPr/>
          <p:nvPr/>
        </p:nvGrpSpPr>
        <p:grpSpPr>
          <a:xfrm>
            <a:off x="4094400" y="4423496"/>
            <a:ext cx="808500" cy="92100"/>
            <a:chOff x="3570750" y="4704850"/>
            <a:chExt cx="808500" cy="92100"/>
          </a:xfrm>
        </p:grpSpPr>
        <p:sp>
          <p:nvSpPr>
            <p:cNvPr id="400" name="Google Shape;400;p2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04" name="Google Shape;404;p2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6"/>
          <p:cNvSpPr/>
          <p:nvPr/>
        </p:nvSpPr>
        <p:spPr>
          <a:xfrm>
            <a:off x="579120" y="1222387"/>
            <a:ext cx="7985760" cy="2800767"/>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0"/>
              </a:spcBef>
              <a:spcAft>
                <a:spcPts val="0"/>
              </a:spcAft>
              <a:buClr>
                <a:schemeClr val="lt1"/>
              </a:buClr>
              <a:buSzPts val="1600"/>
              <a:buFont typeface="Arial"/>
              <a:buAutoNum type="arabicPeriod"/>
            </a:pPr>
            <a:r>
              <a:rPr lang="en-US" sz="1600" b="1" i="0" u="none" strike="noStrike" cap="none">
                <a:solidFill>
                  <a:schemeClr val="lt1"/>
                </a:solidFill>
                <a:latin typeface="Arial"/>
                <a:ea typeface="Arial"/>
                <a:cs typeface="Arial"/>
                <a:sym typeface="Arial"/>
              </a:rPr>
              <a:t>Become familiar with models of communication</a:t>
            </a:r>
            <a:endParaRPr/>
          </a:p>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First, read the description of communication models. </a:t>
            </a:r>
            <a:r>
              <a:rPr lang="en-US" sz="1600">
                <a:solidFill>
                  <a:schemeClr val="lt1"/>
                </a:solidFill>
              </a:rPr>
              <a:t>You</a:t>
            </a:r>
            <a:r>
              <a:rPr lang="en-US" sz="1600" b="0" i="0" u="none" strike="noStrike" cap="none">
                <a:solidFill>
                  <a:schemeClr val="lt1"/>
                </a:solidFill>
                <a:latin typeface="Arial"/>
                <a:ea typeface="Arial"/>
                <a:cs typeface="Arial"/>
                <a:sym typeface="Arial"/>
              </a:rPr>
              <a:t> can find </a:t>
            </a:r>
            <a:r>
              <a:rPr lang="en-US" sz="1600">
                <a:solidFill>
                  <a:schemeClr val="lt1"/>
                </a:solidFill>
              </a:rPr>
              <a:t>them at </a:t>
            </a:r>
            <a:r>
              <a:rPr lang="en-US" sz="1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https://pumble.com/learn/communication/communication-models/#What_are_models_of_communication</a:t>
            </a:r>
            <a:r>
              <a:rPr lang="en-US" sz="1600" b="0" i="0" u="none" strike="noStrike" cap="none">
                <a:solidFill>
                  <a:schemeClr val="lt1"/>
                </a:solidFill>
                <a:latin typeface="Arial"/>
                <a:ea typeface="Arial"/>
                <a:cs typeface="Arial"/>
                <a:sym typeface="Arial"/>
              </a:rPr>
              <a:t> </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457200" marR="0" lvl="0" indent="-330200" algn="l" rtl="0">
              <a:lnSpc>
                <a:spcPct val="100000"/>
              </a:lnSpc>
              <a:spcBef>
                <a:spcPts val="0"/>
              </a:spcBef>
              <a:spcAft>
                <a:spcPts val="0"/>
              </a:spcAft>
              <a:buClr>
                <a:schemeClr val="lt1"/>
              </a:buClr>
              <a:buSzPts val="1600"/>
              <a:buFont typeface="Arial"/>
              <a:buAutoNum type="arabicPeriod"/>
            </a:pPr>
            <a:r>
              <a:rPr lang="en-US" sz="1600" b="1" i="0" u="none" strike="noStrike" cap="none">
                <a:solidFill>
                  <a:schemeClr val="lt1"/>
                </a:solidFill>
                <a:latin typeface="Arial"/>
                <a:ea typeface="Arial"/>
                <a:cs typeface="Arial"/>
                <a:sym typeface="Arial"/>
              </a:rPr>
              <a:t>Compare models to identify the more appropriate for communication of transversal skills within workplace and labour market</a:t>
            </a:r>
            <a:endParaRPr/>
          </a:p>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Find best models for different situations. These can be:</a:t>
            </a:r>
            <a:endParaRPr/>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Seeking </a:t>
            </a:r>
            <a:r>
              <a:rPr lang="en-US" sz="1600">
                <a:solidFill>
                  <a:schemeClr val="lt1"/>
                </a:solidFill>
              </a:rPr>
              <a:t>a</a:t>
            </a:r>
            <a:r>
              <a:rPr lang="en-US" sz="1600" b="0" i="0" u="none" strike="noStrike" cap="none">
                <a:solidFill>
                  <a:schemeClr val="lt1"/>
                </a:solidFill>
                <a:latin typeface="Arial"/>
                <a:ea typeface="Arial"/>
                <a:cs typeface="Arial"/>
                <a:sym typeface="Arial"/>
              </a:rPr>
              <a:t> job in creative industries.</a:t>
            </a:r>
            <a:endParaRPr/>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Applying for a higher position in the same workplace.</a:t>
            </a:r>
            <a:endParaRPr/>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Asking for a higher salary in the same workplace.</a:t>
            </a:r>
            <a:endParaRPr/>
          </a:p>
        </p:txBody>
      </p:sp>
      <p:grpSp>
        <p:nvGrpSpPr>
          <p:cNvPr id="412" name="Google Shape;412;p26"/>
          <p:cNvGrpSpPr/>
          <p:nvPr/>
        </p:nvGrpSpPr>
        <p:grpSpPr>
          <a:xfrm>
            <a:off x="4094400" y="4423496"/>
            <a:ext cx="808500" cy="92100"/>
            <a:chOff x="3570750" y="4704850"/>
            <a:chExt cx="808500" cy="92100"/>
          </a:xfrm>
        </p:grpSpPr>
        <p:sp>
          <p:nvSpPr>
            <p:cNvPr id="413" name="Google Shape;413;p2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2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17" name="Google Shape;417;p2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26"/>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7"/>
          <p:cNvSpPr txBox="1">
            <a:spLocks noGrp="1"/>
          </p:cNvSpPr>
          <p:nvPr>
            <p:ph type="ctrTitle"/>
          </p:nvPr>
        </p:nvSpPr>
        <p:spPr>
          <a:xfrm>
            <a:off x="724141" y="1345301"/>
            <a:ext cx="7695718" cy="25128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a:solidFill>
                  <a:schemeClr val="lt1"/>
                </a:solidFill>
              </a:rPr>
              <a:t>B2:</a:t>
            </a:r>
            <a:br>
              <a:rPr lang="en-US" sz="3600">
                <a:solidFill>
                  <a:schemeClr val="lt1"/>
                </a:solidFill>
              </a:rPr>
            </a:br>
            <a:r>
              <a:rPr lang="en-US" sz="3600">
                <a:solidFill>
                  <a:srgbClr val="FFFF00"/>
                </a:solidFill>
              </a:rPr>
              <a:t>Recommend means of communication </a:t>
            </a:r>
            <a:r>
              <a:rPr lang="en-US" sz="3600">
                <a:solidFill>
                  <a:schemeClr val="lt1"/>
                </a:solidFill>
              </a:rPr>
              <a:t>of transversal skills according to individual’s goals</a:t>
            </a:r>
            <a:endParaRPr sz="3600" b="1">
              <a:solidFill>
                <a:schemeClr val="lt1"/>
              </a:solidFill>
            </a:endParaRPr>
          </a:p>
        </p:txBody>
      </p:sp>
      <p:grpSp>
        <p:nvGrpSpPr>
          <p:cNvPr id="426" name="Google Shape;426;p27"/>
          <p:cNvGrpSpPr/>
          <p:nvPr/>
        </p:nvGrpSpPr>
        <p:grpSpPr>
          <a:xfrm>
            <a:off x="4094400" y="4423496"/>
            <a:ext cx="808500" cy="92100"/>
            <a:chOff x="3570750" y="4704850"/>
            <a:chExt cx="808500" cy="92100"/>
          </a:xfrm>
        </p:grpSpPr>
        <p:sp>
          <p:nvSpPr>
            <p:cNvPr id="427" name="Google Shape;427;p2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31" name="Google Shape;431;p2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2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2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8"/>
          <p:cNvSpPr/>
          <p:nvPr/>
        </p:nvSpPr>
        <p:spPr>
          <a:xfrm>
            <a:off x="575734" y="1400169"/>
            <a:ext cx="5703144" cy="28930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In this activity, you will develop your skill to be able to recommend a means of communication of transversal skills according to individual’s goals. Join one of your colleagues and work together on the steps presented next.</a:t>
            </a: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You have 60 minutes to complete this activity.</a:t>
            </a:r>
            <a:br>
              <a:rPr lang="en-US" sz="1400" b="0" i="0" u="none" strike="noStrike" cap="none" dirty="0">
                <a:solidFill>
                  <a:schemeClr val="lt1"/>
                </a:solidFill>
                <a:latin typeface="Arial"/>
                <a:ea typeface="Arial"/>
                <a:cs typeface="Arial"/>
                <a:sym typeface="Arial"/>
              </a:rPr>
            </a:b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At the end of this activity, you will be able to understand and use a recommended means of communication </a:t>
            </a:r>
            <a:r>
              <a:rPr lang="en-US" dirty="0">
                <a:solidFill>
                  <a:schemeClr val="lt1"/>
                </a:solidFill>
              </a:rPr>
              <a:t>with</a:t>
            </a:r>
            <a:r>
              <a:rPr lang="en-US" sz="1400" b="0" i="0" u="none" strike="noStrike" cap="none" dirty="0">
                <a:solidFill>
                  <a:schemeClr val="lt1"/>
                </a:solidFill>
                <a:latin typeface="Arial"/>
                <a:ea typeface="Arial"/>
                <a:cs typeface="Arial"/>
                <a:sym typeface="Arial"/>
              </a:rPr>
              <a:t> your colleague according to their goals, and to have  received recommendations from </a:t>
            </a:r>
            <a:r>
              <a:rPr lang="en-US" dirty="0">
                <a:solidFill>
                  <a:schemeClr val="lt1"/>
                </a:solidFill>
              </a:rPr>
              <a:t>your</a:t>
            </a:r>
            <a:r>
              <a:rPr lang="en-US" sz="1400" b="0" i="0" u="none" strike="noStrike" cap="none" dirty="0">
                <a:solidFill>
                  <a:schemeClr val="lt1"/>
                </a:solidFill>
                <a:latin typeface="Arial"/>
                <a:ea typeface="Arial"/>
                <a:cs typeface="Arial"/>
                <a:sym typeface="Arial"/>
              </a:rPr>
              <a:t> colleague about a means of communication according to your own goals.</a:t>
            </a:r>
            <a:endParaRPr sz="1400" b="0" i="0" u="none" strike="noStrike" cap="none" dirty="0">
              <a:solidFill>
                <a:schemeClr val="lt1"/>
              </a:solidFill>
              <a:latin typeface="Arial"/>
              <a:ea typeface="Arial"/>
              <a:cs typeface="Arial"/>
              <a:sym typeface="Arial"/>
            </a:endParaRPr>
          </a:p>
        </p:txBody>
      </p:sp>
      <p:pic>
        <p:nvPicPr>
          <p:cNvPr id="439" name="Google Shape;439;p28"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440" name="Google Shape;440;p28"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441" name="Google Shape;441;p28"/>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pic>
        <p:nvPicPr>
          <p:cNvPr id="442" name="Google Shape;442;p28"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443" name="Google Shape;443;p28"/>
          <p:cNvGrpSpPr/>
          <p:nvPr/>
        </p:nvGrpSpPr>
        <p:grpSpPr>
          <a:xfrm>
            <a:off x="4094400" y="4423496"/>
            <a:ext cx="808500" cy="92100"/>
            <a:chOff x="3570750" y="4704850"/>
            <a:chExt cx="808500" cy="92100"/>
          </a:xfrm>
        </p:grpSpPr>
        <p:sp>
          <p:nvSpPr>
            <p:cNvPr id="444" name="Google Shape;444;p2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48" name="Google Shape;448;p2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9"/>
          <p:cNvSpPr/>
          <p:nvPr/>
        </p:nvSpPr>
        <p:spPr>
          <a:xfrm>
            <a:off x="579120" y="1222387"/>
            <a:ext cx="7985760" cy="2554545"/>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0"/>
              </a:spcBef>
              <a:spcAft>
                <a:spcPts val="0"/>
              </a:spcAft>
              <a:buClr>
                <a:schemeClr val="lt1"/>
              </a:buClr>
              <a:buSzPts val="1600"/>
              <a:buFont typeface="Arial"/>
              <a:buAutoNum type="arabicPeriod"/>
            </a:pPr>
            <a:r>
              <a:rPr lang="en-US" sz="1600" b="1" i="0" u="none" strike="noStrike" cap="none" dirty="0">
                <a:solidFill>
                  <a:schemeClr val="lt1"/>
                </a:solidFill>
                <a:latin typeface="Arial"/>
                <a:ea typeface="Arial"/>
                <a:cs typeface="Arial"/>
                <a:sym typeface="Arial"/>
              </a:rPr>
              <a:t>Set your goals.</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Think about goals you want to achieve in your workplace:</a:t>
            </a:r>
            <a:endParaRPr dirty="0"/>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Arial"/>
                <a:ea typeface="Arial"/>
                <a:cs typeface="Arial"/>
                <a:sym typeface="Arial"/>
              </a:rPr>
              <a:t>Are you seeking </a:t>
            </a:r>
            <a:r>
              <a:rPr lang="en-US" sz="1600" dirty="0">
                <a:solidFill>
                  <a:schemeClr val="lt1"/>
                </a:solidFill>
              </a:rPr>
              <a:t>a</a:t>
            </a:r>
            <a:r>
              <a:rPr lang="en-US" sz="1600" b="0" i="0" u="none" strike="noStrike" cap="none" dirty="0">
                <a:solidFill>
                  <a:schemeClr val="lt1"/>
                </a:solidFill>
                <a:latin typeface="Arial"/>
                <a:ea typeface="Arial"/>
                <a:cs typeface="Arial"/>
                <a:sym typeface="Arial"/>
              </a:rPr>
              <a:t> job in the creative industries?</a:t>
            </a:r>
            <a:endParaRPr dirty="0"/>
          </a:p>
          <a:p>
            <a:pPr marL="285750" marR="0" lvl="0" indent="-285750" algn="l" rtl="0">
              <a:lnSpc>
                <a:spcPct val="100000"/>
              </a:lnSpc>
              <a:spcBef>
                <a:spcPts val="0"/>
              </a:spcBef>
              <a:spcAft>
                <a:spcPts val="0"/>
              </a:spcAft>
              <a:buClr>
                <a:schemeClr val="lt1"/>
              </a:buClr>
              <a:buSzPts val="1600"/>
              <a:buFont typeface="Arial"/>
              <a:buChar char="-"/>
            </a:pPr>
            <a:r>
              <a:rPr lang="en-US" sz="1600" dirty="0">
                <a:solidFill>
                  <a:schemeClr val="lt1"/>
                </a:solidFill>
              </a:rPr>
              <a:t>Or m</a:t>
            </a:r>
            <a:r>
              <a:rPr lang="en-US" sz="1600" b="0" i="0" u="none" strike="noStrike" cap="none" dirty="0">
                <a:solidFill>
                  <a:schemeClr val="lt1"/>
                </a:solidFill>
                <a:latin typeface="Arial"/>
                <a:ea typeface="Arial"/>
                <a:cs typeface="Arial"/>
                <a:sym typeface="Arial"/>
              </a:rPr>
              <a:t>aybe you want to apply for a higher position in the same workplace?</a:t>
            </a:r>
            <a:endParaRPr dirty="0"/>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Arial"/>
                <a:ea typeface="Arial"/>
                <a:cs typeface="Arial"/>
                <a:sym typeface="Arial"/>
              </a:rPr>
              <a:t>Or ask for a higher salary in the same workplace?</a:t>
            </a:r>
            <a:endParaRPr dirty="0"/>
          </a:p>
          <a:p>
            <a:pPr marL="0" marR="0" lvl="0" indent="0" algn="l" rtl="0">
              <a:lnSpc>
                <a:spcPct val="100000"/>
              </a:lnSpc>
              <a:spcBef>
                <a:spcPts val="0"/>
              </a:spcBef>
              <a:spcAft>
                <a:spcPts val="0"/>
              </a:spcAft>
              <a:buNone/>
            </a:pPr>
            <a:endParaRPr sz="1600" b="0" i="0" u="none" strike="noStrike" cap="none" dirty="0">
              <a:solidFill>
                <a:schemeClr val="lt1"/>
              </a:solidFill>
              <a:latin typeface="Arial"/>
              <a:ea typeface="Arial"/>
              <a:cs typeface="Arial"/>
              <a:sym typeface="Arial"/>
            </a:endParaRPr>
          </a:p>
          <a:p>
            <a:pPr marL="457200" marR="0" lvl="0" indent="-330200" algn="l" rtl="0">
              <a:lnSpc>
                <a:spcPct val="100000"/>
              </a:lnSpc>
              <a:spcBef>
                <a:spcPts val="0"/>
              </a:spcBef>
              <a:spcAft>
                <a:spcPts val="0"/>
              </a:spcAft>
              <a:buClr>
                <a:schemeClr val="lt1"/>
              </a:buClr>
              <a:buSzPts val="1600"/>
              <a:buAutoNum type="arabicPeriod"/>
            </a:pPr>
            <a:r>
              <a:rPr lang="en-US" sz="1600" b="1" i="0" u="none" strike="noStrike" cap="none" dirty="0">
                <a:solidFill>
                  <a:schemeClr val="lt1"/>
                </a:solidFill>
                <a:latin typeface="Arial"/>
                <a:ea typeface="Arial"/>
                <a:cs typeface="Arial"/>
                <a:sym typeface="Arial"/>
              </a:rPr>
              <a:t>Ask your </a:t>
            </a:r>
            <a:r>
              <a:rPr lang="en-US" sz="1600" b="1" dirty="0">
                <a:solidFill>
                  <a:schemeClr val="lt1"/>
                </a:solidFill>
              </a:rPr>
              <a:t>colleague</a:t>
            </a:r>
            <a:r>
              <a:rPr lang="en-US" sz="1600" b="1" i="0" u="none" strike="noStrike" cap="none" dirty="0">
                <a:solidFill>
                  <a:schemeClr val="lt1"/>
                </a:solidFill>
                <a:latin typeface="Arial"/>
                <a:ea typeface="Arial"/>
                <a:cs typeface="Arial"/>
                <a:sym typeface="Arial"/>
              </a:rPr>
              <a:t> </a:t>
            </a:r>
            <a:r>
              <a:rPr lang="en-US" sz="1600" b="1" dirty="0">
                <a:solidFill>
                  <a:schemeClr val="lt1"/>
                </a:solidFill>
              </a:rPr>
              <a:t>about</a:t>
            </a:r>
            <a:r>
              <a:rPr lang="en-US" sz="1600" b="1" i="0" u="none" strike="noStrike" cap="none" dirty="0">
                <a:solidFill>
                  <a:schemeClr val="lt1"/>
                </a:solidFill>
                <a:latin typeface="Arial"/>
                <a:ea typeface="Arial"/>
                <a:cs typeface="Arial"/>
                <a:sym typeface="Arial"/>
              </a:rPr>
              <a:t> his/her goals.</a:t>
            </a:r>
            <a:endParaRPr dirty="0"/>
          </a:p>
          <a:p>
            <a:pPr marL="0" marR="0" lvl="0" indent="0" algn="l" rtl="0">
              <a:lnSpc>
                <a:spcPct val="100000"/>
              </a:lnSpc>
              <a:spcBef>
                <a:spcPts val="0"/>
              </a:spcBef>
              <a:spcAft>
                <a:spcPts val="0"/>
              </a:spcAft>
              <a:buNone/>
            </a:pPr>
            <a:endParaRPr sz="1600" b="1" i="0" u="none" strike="noStrike" cap="none" dirty="0">
              <a:solidFill>
                <a:schemeClr val="lt1"/>
              </a:solidFill>
              <a:latin typeface="Arial"/>
              <a:ea typeface="Arial"/>
              <a:cs typeface="Arial"/>
              <a:sym typeface="Arial"/>
            </a:endParaRPr>
          </a:p>
          <a:p>
            <a:pPr marL="457200" marR="0" lvl="0" indent="-330200" algn="l" rtl="0">
              <a:lnSpc>
                <a:spcPct val="100000"/>
              </a:lnSpc>
              <a:spcBef>
                <a:spcPts val="0"/>
              </a:spcBef>
              <a:spcAft>
                <a:spcPts val="0"/>
              </a:spcAft>
              <a:buClr>
                <a:schemeClr val="lt1"/>
              </a:buClr>
              <a:buSzPts val="1600"/>
              <a:buFont typeface="Arial"/>
              <a:buAutoNum type="arabicPeriod"/>
            </a:pPr>
            <a:r>
              <a:rPr lang="en-US" sz="1600" b="1" i="0" u="none" strike="noStrike" cap="none" dirty="0">
                <a:solidFill>
                  <a:schemeClr val="lt1"/>
                </a:solidFill>
                <a:latin typeface="Arial"/>
                <a:ea typeface="Arial"/>
                <a:cs typeface="Arial"/>
                <a:sym typeface="Arial"/>
              </a:rPr>
              <a:t>Explore recommended means of communication of transversal skills</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See suggestions on next slides.</a:t>
            </a:r>
            <a:endParaRPr dirty="0"/>
          </a:p>
        </p:txBody>
      </p:sp>
      <p:grpSp>
        <p:nvGrpSpPr>
          <p:cNvPr id="456" name="Google Shape;456;p29"/>
          <p:cNvGrpSpPr/>
          <p:nvPr/>
        </p:nvGrpSpPr>
        <p:grpSpPr>
          <a:xfrm>
            <a:off x="4094400" y="4423496"/>
            <a:ext cx="808500" cy="92100"/>
            <a:chOff x="3570750" y="4704850"/>
            <a:chExt cx="808500" cy="92100"/>
          </a:xfrm>
        </p:grpSpPr>
        <p:sp>
          <p:nvSpPr>
            <p:cNvPr id="457" name="Google Shape;457;p2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61" name="Google Shape;461;p2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9"/>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65"/>
        <p:cNvGrpSpPr/>
        <p:nvPr/>
      </p:nvGrpSpPr>
      <p:grpSpPr>
        <a:xfrm>
          <a:off x="0" y="0"/>
          <a:ext cx="0" cy="0"/>
          <a:chOff x="0" y="0"/>
          <a:chExt cx="0" cy="0"/>
        </a:xfrm>
      </p:grpSpPr>
      <p:sp>
        <p:nvSpPr>
          <p:cNvPr id="66" name="Google Shape;66;p3"/>
          <p:cNvSpPr txBox="1">
            <a:spLocks noGrp="1"/>
          </p:cNvSpPr>
          <p:nvPr>
            <p:ph type="ctrTitle"/>
          </p:nvPr>
        </p:nvSpPr>
        <p:spPr>
          <a:xfrm>
            <a:off x="858223" y="751114"/>
            <a:ext cx="7794413" cy="430002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800">
                <a:solidFill>
                  <a:schemeClr val="lt1"/>
                </a:solidFill>
              </a:rPr>
              <a:t>A:</a:t>
            </a:r>
            <a:br>
              <a:rPr lang="en-US" sz="3800">
                <a:solidFill>
                  <a:srgbClr val="FFFF00"/>
                </a:solidFill>
              </a:rPr>
            </a:br>
            <a:r>
              <a:rPr lang="en-US" sz="3800">
                <a:solidFill>
                  <a:schemeClr val="lt1"/>
                </a:solidFill>
              </a:rPr>
              <a:t>About the topic </a:t>
            </a:r>
            <a:br>
              <a:rPr lang="en-US" sz="3800">
                <a:solidFill>
                  <a:schemeClr val="lt1"/>
                </a:solidFill>
              </a:rPr>
            </a:br>
            <a:r>
              <a:rPr lang="en-US" sz="3800">
                <a:solidFill>
                  <a:srgbClr val="FFFF00"/>
                </a:solidFill>
              </a:rPr>
              <a:t>Models for the communication of transversal skills within the workplace and labour market</a:t>
            </a:r>
            <a:br>
              <a:rPr lang="en-US" sz="3800">
                <a:solidFill>
                  <a:srgbClr val="FFFF00"/>
                </a:solidFill>
              </a:rPr>
            </a:br>
            <a:endParaRPr sz="3800" b="1">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30"/>
          <p:cNvGrpSpPr/>
          <p:nvPr/>
        </p:nvGrpSpPr>
        <p:grpSpPr>
          <a:xfrm>
            <a:off x="4094400" y="4423496"/>
            <a:ext cx="808500" cy="92100"/>
            <a:chOff x="3570750" y="4704850"/>
            <a:chExt cx="808500" cy="92100"/>
          </a:xfrm>
        </p:grpSpPr>
        <p:sp>
          <p:nvSpPr>
            <p:cNvPr id="470" name="Google Shape;470;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0"/>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0"/>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0"/>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74" name="Google Shape;474;p30"/>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0"/>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0"/>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0"/>
          <p:cNvSpPr txBox="1"/>
          <p:nvPr/>
        </p:nvSpPr>
        <p:spPr>
          <a:xfrm>
            <a:off x="701789" y="606718"/>
            <a:ext cx="77404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Recommended means of communication </a:t>
            </a:r>
            <a:endParaRPr sz="3200" b="0" i="0" u="none" strike="noStrike" cap="none">
              <a:solidFill>
                <a:schemeClr val="lt1"/>
              </a:solidFill>
              <a:latin typeface="Arial"/>
              <a:ea typeface="Arial"/>
              <a:cs typeface="Arial"/>
              <a:sym typeface="Arial"/>
            </a:endParaRPr>
          </a:p>
        </p:txBody>
      </p:sp>
      <p:grpSp>
        <p:nvGrpSpPr>
          <p:cNvPr id="478" name="Google Shape;478;p30"/>
          <p:cNvGrpSpPr/>
          <p:nvPr/>
        </p:nvGrpSpPr>
        <p:grpSpPr>
          <a:xfrm>
            <a:off x="362729" y="1192963"/>
            <a:ext cx="8418540" cy="3342488"/>
            <a:chOff x="214871" y="1470"/>
            <a:chExt cx="8418539" cy="3342488"/>
          </a:xfrm>
        </p:grpSpPr>
        <p:sp>
          <p:nvSpPr>
            <p:cNvPr id="479" name="Google Shape;479;p30"/>
            <p:cNvSpPr/>
            <p:nvPr/>
          </p:nvSpPr>
          <p:spPr>
            <a:xfrm rot="5400000">
              <a:off x="5225861" y="-2827603"/>
              <a:ext cx="514200" cy="63009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txBox="1"/>
            <p:nvPr/>
          </p:nvSpPr>
          <p:spPr>
            <a:xfrm>
              <a:off x="2332641" y="90848"/>
              <a:ext cx="62757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Resumes and cover letters are the first impression you will make on a potential employer, so it</a:t>
              </a:r>
              <a:r>
                <a:rPr lang="en-US" sz="900" dirty="0"/>
                <a:t> is</a:t>
              </a:r>
              <a:r>
                <a:rPr lang="en-US" sz="900" b="0" i="0" u="none" strike="noStrike" cap="none" dirty="0">
                  <a:solidFill>
                    <a:srgbClr val="000000"/>
                  </a:solidFill>
                  <a:latin typeface="Arial"/>
                  <a:ea typeface="Arial"/>
                  <a:cs typeface="Arial"/>
                  <a:sym typeface="Arial"/>
                </a:rPr>
                <a:t> important to make them stand out. Use active language to describe your skills and accomplishments, and tailor your resume and cover letter to the specific job you</a:t>
              </a:r>
              <a:r>
                <a:rPr lang="en-US" sz="900" dirty="0"/>
                <a:t> a</a:t>
              </a:r>
              <a:r>
                <a:rPr lang="en-US" sz="900" b="0" i="0" u="none" strike="noStrike" cap="none" dirty="0">
                  <a:solidFill>
                    <a:srgbClr val="000000"/>
                  </a:solidFill>
                  <a:latin typeface="Arial"/>
                  <a:ea typeface="Arial"/>
                  <a:cs typeface="Arial"/>
                  <a:sym typeface="Arial"/>
                </a:rPr>
                <a:t>re applying for.</a:t>
              </a:r>
              <a:endParaRPr dirty="0"/>
            </a:p>
          </p:txBody>
        </p:sp>
        <p:sp>
          <p:nvSpPr>
            <p:cNvPr id="481" name="Google Shape;481;p30"/>
            <p:cNvSpPr/>
            <p:nvPr/>
          </p:nvSpPr>
          <p:spPr>
            <a:xfrm>
              <a:off x="214871" y="1470"/>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0"/>
            <p:cNvSpPr/>
            <p:nvPr/>
          </p:nvSpPr>
          <p:spPr>
            <a:xfrm rot="5400000">
              <a:off x="5198114" y="-2124957"/>
              <a:ext cx="514200" cy="62454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0"/>
            <p:cNvSpPr txBox="1"/>
            <p:nvPr/>
          </p:nvSpPr>
          <p:spPr>
            <a:xfrm>
              <a:off x="2332641" y="765745"/>
              <a:ext cx="62202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In today's digital age, it</a:t>
              </a:r>
              <a:r>
                <a:rPr lang="en-US" sz="900"/>
                <a:t> is</a:t>
              </a:r>
              <a:r>
                <a:rPr lang="en-US" sz="900" b="0" i="0" u="none" strike="noStrike" cap="none">
                  <a:solidFill>
                    <a:srgbClr val="000000"/>
                  </a:solidFill>
                  <a:latin typeface="Arial"/>
                  <a:ea typeface="Arial"/>
                  <a:cs typeface="Arial"/>
                  <a:sym typeface="Arial"/>
                </a:rPr>
                <a:t> important to have a professional online presence. Create a LinkedIn profile and ensure that it is up-to-date and complete. Use social media platforms such as Twitter or Instagram to showcase your work and connect with others in your field.</a:t>
              </a:r>
              <a:endParaRPr/>
            </a:p>
          </p:txBody>
        </p:sp>
        <p:sp>
          <p:nvSpPr>
            <p:cNvPr id="484" name="Google Shape;484;p30"/>
            <p:cNvSpPr/>
            <p:nvPr/>
          </p:nvSpPr>
          <p:spPr>
            <a:xfrm>
              <a:off x="214871" y="676367"/>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0"/>
            <p:cNvSpPr txBox="1"/>
            <p:nvPr/>
          </p:nvSpPr>
          <p:spPr>
            <a:xfrm>
              <a:off x="246248" y="707744"/>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Develop a professional online presence</a:t>
              </a:r>
              <a:endParaRPr>
                <a:solidFill>
                  <a:schemeClr val="dk1"/>
                </a:solidFill>
              </a:endParaRPr>
            </a:p>
          </p:txBody>
        </p:sp>
        <p:sp>
          <p:nvSpPr>
            <p:cNvPr id="486" name="Google Shape;486;p30"/>
            <p:cNvSpPr/>
            <p:nvPr/>
          </p:nvSpPr>
          <p:spPr>
            <a:xfrm rot="5400000">
              <a:off x="5198114" y="-1450059"/>
              <a:ext cx="514200" cy="62454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0"/>
            <p:cNvSpPr txBox="1"/>
            <p:nvPr/>
          </p:nvSpPr>
          <p:spPr>
            <a:xfrm>
              <a:off x="2332641" y="1440643"/>
              <a:ext cx="62202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Networking is a powerful tool for advancing your career. Attend industry events, join professional organi</a:t>
              </a:r>
              <a:r>
                <a:rPr lang="en-US" sz="900"/>
                <a:t>s</a:t>
              </a:r>
              <a:r>
                <a:rPr lang="en-US" sz="900" b="0" i="0" u="none" strike="noStrike" cap="none">
                  <a:solidFill>
                    <a:srgbClr val="000000"/>
                  </a:solidFill>
                  <a:latin typeface="Arial"/>
                  <a:ea typeface="Arial"/>
                  <a:cs typeface="Arial"/>
                  <a:sym typeface="Arial"/>
                </a:rPr>
                <a:t>ations, and participate in online forums or groups related to your field. Be sure to communicate your skills and experience clearly and concisely when networking.</a:t>
              </a:r>
              <a:endParaRPr/>
            </a:p>
          </p:txBody>
        </p:sp>
        <p:sp>
          <p:nvSpPr>
            <p:cNvPr id="488" name="Google Shape;488;p30"/>
            <p:cNvSpPr/>
            <p:nvPr/>
          </p:nvSpPr>
          <p:spPr>
            <a:xfrm>
              <a:off x="214871" y="1351264"/>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0"/>
            <p:cNvSpPr txBox="1"/>
            <p:nvPr/>
          </p:nvSpPr>
          <p:spPr>
            <a:xfrm>
              <a:off x="246248" y="1382641"/>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Network with others in your field</a:t>
              </a:r>
              <a:endParaRPr>
                <a:solidFill>
                  <a:schemeClr val="dk1"/>
                </a:solidFill>
              </a:endParaRPr>
            </a:p>
          </p:txBody>
        </p:sp>
        <p:sp>
          <p:nvSpPr>
            <p:cNvPr id="490" name="Google Shape;490;p30"/>
            <p:cNvSpPr/>
            <p:nvPr/>
          </p:nvSpPr>
          <p:spPr>
            <a:xfrm rot="5400000">
              <a:off x="5198114" y="-775162"/>
              <a:ext cx="514200" cy="62454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txBox="1"/>
            <p:nvPr/>
          </p:nvSpPr>
          <p:spPr>
            <a:xfrm>
              <a:off x="2332641" y="2115540"/>
              <a:ext cx="62202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An elevator pitch is a brief, compelling statement that summari</a:t>
              </a:r>
              <a:r>
                <a:rPr lang="en-US" sz="900"/>
                <a:t>s</a:t>
              </a:r>
              <a:r>
                <a:rPr lang="en-US" sz="900" b="0" i="0" u="none" strike="noStrike" cap="none">
                  <a:solidFill>
                    <a:srgbClr val="000000"/>
                  </a:solidFill>
                  <a:latin typeface="Arial"/>
                  <a:ea typeface="Arial"/>
                  <a:cs typeface="Arial"/>
                  <a:sym typeface="Arial"/>
                </a:rPr>
                <a:t>e who you are, what you do, and what you can offer. Practice your elevator pitch so that you can communicate your skills and experience effectively in a short amount of time.</a:t>
              </a:r>
              <a:endParaRPr/>
            </a:p>
          </p:txBody>
        </p:sp>
        <p:sp>
          <p:nvSpPr>
            <p:cNvPr id="492" name="Google Shape;492;p30"/>
            <p:cNvSpPr/>
            <p:nvPr/>
          </p:nvSpPr>
          <p:spPr>
            <a:xfrm>
              <a:off x="214871" y="2026161"/>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0"/>
            <p:cNvSpPr txBox="1"/>
            <p:nvPr/>
          </p:nvSpPr>
          <p:spPr>
            <a:xfrm>
              <a:off x="246248" y="2057538"/>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Practice your elevator pitch</a:t>
              </a:r>
              <a:endParaRPr>
                <a:solidFill>
                  <a:schemeClr val="dk1"/>
                </a:solidFill>
              </a:endParaRPr>
            </a:p>
          </p:txBody>
        </p:sp>
        <p:sp>
          <p:nvSpPr>
            <p:cNvPr id="494" name="Google Shape;494;p30"/>
            <p:cNvSpPr/>
            <p:nvPr/>
          </p:nvSpPr>
          <p:spPr>
            <a:xfrm rot="5400000">
              <a:off x="5211929" y="-113915"/>
              <a:ext cx="514200" cy="62727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txBox="1"/>
            <p:nvPr/>
          </p:nvSpPr>
          <p:spPr>
            <a:xfrm>
              <a:off x="2332641" y="2790436"/>
              <a:ext cx="62475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When preparing for an interview, think about how you can communicate your skills and experience in a way that is relevant to the job you</a:t>
              </a:r>
              <a:r>
                <a:rPr lang="en-US" sz="900" dirty="0"/>
                <a:t> a</a:t>
              </a:r>
              <a:r>
                <a:rPr lang="en-US" sz="900" b="0" i="0" u="none" strike="noStrike" cap="none" dirty="0">
                  <a:solidFill>
                    <a:srgbClr val="000000"/>
                  </a:solidFill>
                  <a:latin typeface="Arial"/>
                  <a:ea typeface="Arial"/>
                  <a:cs typeface="Arial"/>
                  <a:sym typeface="Arial"/>
                </a:rPr>
                <a:t>re applying for. Use specific examples to demonstrate your skills and be prepared to answer questions about your strengths and weaknesses.</a:t>
              </a:r>
              <a:endParaRPr dirty="0"/>
            </a:p>
          </p:txBody>
        </p:sp>
        <p:sp>
          <p:nvSpPr>
            <p:cNvPr id="496" name="Google Shape;496;p30"/>
            <p:cNvSpPr/>
            <p:nvPr/>
          </p:nvSpPr>
          <p:spPr>
            <a:xfrm>
              <a:off x="214871" y="2701058"/>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txBox="1"/>
            <p:nvPr/>
          </p:nvSpPr>
          <p:spPr>
            <a:xfrm>
              <a:off x="246248" y="2732435"/>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Prepare for interviews</a:t>
              </a:r>
              <a:endParaRPr>
                <a:solidFill>
                  <a:schemeClr val="dk1"/>
                </a:solidFill>
              </a:endParaRPr>
            </a:p>
          </p:txBody>
        </p:sp>
        <p:sp>
          <p:nvSpPr>
            <p:cNvPr id="498" name="Google Shape;498;p30"/>
            <p:cNvSpPr txBox="1"/>
            <p:nvPr/>
          </p:nvSpPr>
          <p:spPr>
            <a:xfrm>
              <a:off x="214892" y="48232"/>
              <a:ext cx="21177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Create a strong resume and cover letter</a:t>
              </a:r>
              <a:endParaRPr>
                <a:solidFill>
                  <a:schemeClr val="dk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1"/>
          <p:cNvSpPr/>
          <p:nvPr/>
        </p:nvSpPr>
        <p:spPr>
          <a:xfrm>
            <a:off x="579120" y="1222387"/>
            <a:ext cx="7985760" cy="255450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Montserrat"/>
              <a:buAutoNum type="arabicPeriod" startAt="4"/>
            </a:pPr>
            <a:r>
              <a:rPr lang="en-US" sz="1600" b="1" i="0" u="none" strike="noStrike" cap="none" dirty="0">
                <a:solidFill>
                  <a:schemeClr val="lt1"/>
                </a:solidFill>
                <a:latin typeface="Arial"/>
                <a:ea typeface="Arial"/>
                <a:cs typeface="Arial"/>
                <a:sym typeface="Arial"/>
              </a:rPr>
              <a:t>Recommend means of communications of transversal skills to your </a:t>
            </a:r>
            <a:r>
              <a:rPr lang="en-US" sz="1600" b="1" dirty="0">
                <a:solidFill>
                  <a:schemeClr val="lt1"/>
                </a:solidFill>
              </a:rPr>
              <a:t>colleague</a:t>
            </a:r>
            <a:r>
              <a:rPr lang="en-US" sz="1600" b="1" i="0" u="none" strike="noStrike" cap="none" dirty="0">
                <a:solidFill>
                  <a:schemeClr val="lt1"/>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If you need additional information to </a:t>
            </a:r>
            <a:r>
              <a:rPr lang="en-US" sz="1600" dirty="0">
                <a:solidFill>
                  <a:schemeClr val="lt1"/>
                </a:solidFill>
              </a:rPr>
              <a:t>find</a:t>
            </a:r>
            <a:r>
              <a:rPr lang="en-US" sz="1600" b="0" i="0" u="none" strike="noStrike" cap="none" dirty="0">
                <a:solidFill>
                  <a:schemeClr val="lt1"/>
                </a:solidFill>
                <a:latin typeface="Arial"/>
                <a:ea typeface="Arial"/>
                <a:cs typeface="Arial"/>
                <a:sym typeface="Arial"/>
              </a:rPr>
              <a:t> the most appropriate </a:t>
            </a:r>
            <a:r>
              <a:rPr lang="en-US" sz="1600" dirty="0">
                <a:solidFill>
                  <a:schemeClr val="lt1"/>
                </a:solidFill>
              </a:rPr>
              <a:t>recommendations,</a:t>
            </a:r>
            <a:r>
              <a:rPr lang="en-US" sz="1600" b="0" i="0" u="none" strike="noStrike" cap="none" dirty="0">
                <a:solidFill>
                  <a:schemeClr val="lt1"/>
                </a:solidFill>
                <a:latin typeface="Arial"/>
                <a:ea typeface="Arial"/>
                <a:cs typeface="Arial"/>
                <a:sym typeface="Arial"/>
              </a:rPr>
              <a:t> you can seek ideas on the  internet.</a:t>
            </a:r>
            <a:endParaRPr dirty="0"/>
          </a:p>
          <a:p>
            <a:pPr marL="0" marR="0" lvl="0" indent="0" algn="l" rtl="0">
              <a:lnSpc>
                <a:spcPct val="100000"/>
              </a:lnSpc>
              <a:spcBef>
                <a:spcPts val="0"/>
              </a:spcBef>
              <a:spcAft>
                <a:spcPts val="0"/>
              </a:spcAft>
              <a:buNone/>
            </a:pPr>
            <a:endParaRPr sz="1600" b="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600"/>
              <a:buFont typeface="Montserrat"/>
              <a:buAutoNum type="arabicPeriod" startAt="5"/>
            </a:pPr>
            <a:r>
              <a:rPr lang="en-US" sz="1600" b="1" i="0" u="none" strike="noStrike" cap="none" dirty="0">
                <a:solidFill>
                  <a:schemeClr val="lt1"/>
                </a:solidFill>
                <a:latin typeface="Arial"/>
                <a:ea typeface="Arial"/>
                <a:cs typeface="Arial"/>
                <a:sym typeface="Arial"/>
              </a:rPr>
              <a:t>Ask your </a:t>
            </a:r>
            <a:r>
              <a:rPr lang="en-US" sz="1600" b="1" dirty="0">
                <a:solidFill>
                  <a:schemeClr val="lt1"/>
                </a:solidFill>
              </a:rPr>
              <a:t>colleague</a:t>
            </a:r>
            <a:r>
              <a:rPr lang="en-US" sz="1600" b="1" i="0" u="none" strike="noStrike" cap="none" dirty="0">
                <a:solidFill>
                  <a:schemeClr val="lt1"/>
                </a:solidFill>
                <a:latin typeface="Arial"/>
                <a:ea typeface="Arial"/>
                <a:cs typeface="Arial"/>
                <a:sym typeface="Arial"/>
              </a:rPr>
              <a:t> for his/her feedback about your </a:t>
            </a:r>
            <a:r>
              <a:rPr lang="en-US" sz="1600" b="1" dirty="0">
                <a:solidFill>
                  <a:schemeClr val="lt1"/>
                </a:solidFill>
              </a:rPr>
              <a:t>recommendation</a:t>
            </a:r>
            <a:r>
              <a:rPr lang="en-US" sz="1600" b="1" i="0" u="none" strike="noStrike" cap="none" dirty="0">
                <a:solidFill>
                  <a:schemeClr val="lt1"/>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Was it useful and appropriate to your </a:t>
            </a:r>
            <a:r>
              <a:rPr lang="en-US" sz="1600" dirty="0">
                <a:solidFill>
                  <a:schemeClr val="lt1"/>
                </a:solidFill>
              </a:rPr>
              <a:t>colleague`s</a:t>
            </a:r>
            <a:r>
              <a:rPr lang="en-US" sz="1600" b="0" i="0" u="none" strike="noStrike" cap="none" dirty="0">
                <a:solidFill>
                  <a:schemeClr val="lt1"/>
                </a:solidFill>
                <a:latin typeface="Arial"/>
                <a:ea typeface="Arial"/>
                <a:cs typeface="Arial"/>
                <a:sym typeface="Arial"/>
              </a:rPr>
              <a:t> goals? Was it realistic?</a:t>
            </a:r>
            <a:endParaRPr dirty="0"/>
          </a:p>
          <a:p>
            <a:pPr marL="0" marR="0" lvl="0" indent="0" algn="l" rtl="0">
              <a:lnSpc>
                <a:spcPct val="100000"/>
              </a:lnSpc>
              <a:spcBef>
                <a:spcPts val="0"/>
              </a:spcBef>
              <a:spcAft>
                <a:spcPts val="0"/>
              </a:spcAft>
              <a:buNone/>
            </a:pPr>
            <a:endParaRPr sz="1600" b="1"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600"/>
              <a:buFont typeface="Montserrat"/>
              <a:buAutoNum type="arabicPeriod" startAt="6"/>
            </a:pPr>
            <a:r>
              <a:rPr lang="en-US" sz="1600" b="1" i="0" u="none" strike="noStrike" cap="none" dirty="0">
                <a:solidFill>
                  <a:schemeClr val="lt1"/>
                </a:solidFill>
                <a:latin typeface="Arial"/>
                <a:ea typeface="Arial"/>
                <a:cs typeface="Arial"/>
                <a:sym typeface="Arial"/>
              </a:rPr>
              <a:t>Listen to the recommendations from your </a:t>
            </a:r>
            <a:r>
              <a:rPr lang="en-US" sz="1600" b="1" dirty="0">
                <a:solidFill>
                  <a:schemeClr val="lt1"/>
                </a:solidFill>
              </a:rPr>
              <a:t>colleague</a:t>
            </a:r>
            <a:r>
              <a:rPr lang="en-US" sz="1600" b="1" i="0" u="none" strike="noStrike" cap="none" dirty="0">
                <a:solidFill>
                  <a:schemeClr val="lt1"/>
                </a:solidFill>
                <a:latin typeface="Arial"/>
                <a:ea typeface="Arial"/>
                <a:cs typeface="Arial"/>
                <a:sym typeface="Arial"/>
              </a:rPr>
              <a:t> and give feedback on them.</a:t>
            </a:r>
            <a:endParaRPr dirty="0"/>
          </a:p>
        </p:txBody>
      </p:sp>
      <p:grpSp>
        <p:nvGrpSpPr>
          <p:cNvPr id="504" name="Google Shape;504;p31"/>
          <p:cNvGrpSpPr/>
          <p:nvPr/>
        </p:nvGrpSpPr>
        <p:grpSpPr>
          <a:xfrm>
            <a:off x="4094400" y="4423496"/>
            <a:ext cx="808500" cy="92100"/>
            <a:chOff x="3570750" y="4704850"/>
            <a:chExt cx="808500" cy="92100"/>
          </a:xfrm>
        </p:grpSpPr>
        <p:sp>
          <p:nvSpPr>
            <p:cNvPr id="505" name="Google Shape;505;p31"/>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1"/>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1"/>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1"/>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09" name="Google Shape;509;p31"/>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1"/>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1"/>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1"/>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2"/>
          <p:cNvSpPr txBox="1">
            <a:spLocks noGrp="1"/>
          </p:cNvSpPr>
          <p:nvPr>
            <p:ph type="ctrTitle"/>
          </p:nvPr>
        </p:nvSpPr>
        <p:spPr>
          <a:xfrm>
            <a:off x="724141" y="1813680"/>
            <a:ext cx="7695718"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dirty="0">
                <a:solidFill>
                  <a:schemeClr val="lt1"/>
                </a:solidFill>
              </a:rPr>
              <a:t>B3:</a:t>
            </a:r>
            <a:br>
              <a:rPr lang="en-US" sz="3600" dirty="0">
                <a:solidFill>
                  <a:schemeClr val="lt1"/>
                </a:solidFill>
              </a:rPr>
            </a:br>
            <a:r>
              <a:rPr lang="en-US" sz="3600" dirty="0">
                <a:solidFill>
                  <a:srgbClr val="FFFF00"/>
                </a:solidFill>
              </a:rPr>
              <a:t>Plan the creation </a:t>
            </a:r>
            <a:endParaRPr sz="3600" dirty="0">
              <a:solidFill>
                <a:srgbClr val="FFFF00"/>
              </a:solidFill>
            </a:endParaRPr>
          </a:p>
          <a:p>
            <a:pPr marL="0" lvl="0" indent="0" algn="l" rtl="0">
              <a:lnSpc>
                <a:spcPct val="100000"/>
              </a:lnSpc>
              <a:spcBef>
                <a:spcPts val="0"/>
              </a:spcBef>
              <a:spcAft>
                <a:spcPts val="0"/>
              </a:spcAft>
              <a:buSzPts val="5200"/>
              <a:buNone/>
            </a:pPr>
            <a:r>
              <a:rPr lang="en-US" sz="3600" dirty="0">
                <a:solidFill>
                  <a:srgbClr val="FFFF00"/>
                </a:solidFill>
              </a:rPr>
              <a:t>of microcredentials and digital badges </a:t>
            </a:r>
            <a:r>
              <a:rPr lang="en-US" sz="3600" dirty="0">
                <a:solidFill>
                  <a:schemeClr val="lt1"/>
                </a:solidFill>
              </a:rPr>
              <a:t>to promote </a:t>
            </a:r>
            <a:endParaRPr sz="3600" dirty="0">
              <a:solidFill>
                <a:schemeClr val="lt1"/>
              </a:solidFill>
            </a:endParaRPr>
          </a:p>
          <a:p>
            <a:pPr marL="0" lvl="0" indent="0" algn="l" rtl="0">
              <a:lnSpc>
                <a:spcPct val="100000"/>
              </a:lnSpc>
              <a:spcBef>
                <a:spcPts val="0"/>
              </a:spcBef>
              <a:spcAft>
                <a:spcPts val="0"/>
              </a:spcAft>
              <a:buSzPts val="5200"/>
              <a:buNone/>
            </a:pPr>
            <a:r>
              <a:rPr lang="en-US" sz="3600" dirty="0">
                <a:solidFill>
                  <a:schemeClr val="lt1"/>
                </a:solidFill>
              </a:rPr>
              <a:t>the achievement of </a:t>
            </a:r>
            <a:endParaRPr sz="3600" dirty="0">
              <a:solidFill>
                <a:schemeClr val="lt1"/>
              </a:solidFill>
            </a:endParaRPr>
          </a:p>
          <a:p>
            <a:pPr marL="0" lvl="0" indent="0" algn="l" rtl="0">
              <a:lnSpc>
                <a:spcPct val="100000"/>
              </a:lnSpc>
              <a:spcBef>
                <a:spcPts val="0"/>
              </a:spcBef>
              <a:spcAft>
                <a:spcPts val="0"/>
              </a:spcAft>
              <a:buSzPts val="5200"/>
              <a:buNone/>
            </a:pPr>
            <a:r>
              <a:rPr lang="en-US" sz="3600" dirty="0">
                <a:solidFill>
                  <a:schemeClr val="lt1"/>
                </a:solidFill>
              </a:rPr>
              <a:t>transversal skills</a:t>
            </a:r>
            <a:endParaRPr sz="3600" b="1" dirty="0">
              <a:solidFill>
                <a:schemeClr val="lt1"/>
              </a:solidFill>
            </a:endParaRPr>
          </a:p>
        </p:txBody>
      </p:sp>
      <p:grpSp>
        <p:nvGrpSpPr>
          <p:cNvPr id="518" name="Google Shape;518;p32"/>
          <p:cNvGrpSpPr/>
          <p:nvPr/>
        </p:nvGrpSpPr>
        <p:grpSpPr>
          <a:xfrm>
            <a:off x="4094400" y="4423496"/>
            <a:ext cx="808500" cy="92100"/>
            <a:chOff x="3570750" y="4704850"/>
            <a:chExt cx="808500" cy="92100"/>
          </a:xfrm>
        </p:grpSpPr>
        <p:sp>
          <p:nvSpPr>
            <p:cNvPr id="519" name="Google Shape;519;p32"/>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2"/>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2"/>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2"/>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23" name="Google Shape;523;p32"/>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2"/>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2"/>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3"/>
          <p:cNvSpPr/>
          <p:nvPr/>
        </p:nvSpPr>
        <p:spPr>
          <a:xfrm>
            <a:off x="575734" y="1400169"/>
            <a:ext cx="5703144" cy="26776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In this activity, you will deepen your knowledge about communication models. Make a group of 3 colleagues and work together on the steps presented </a:t>
            </a:r>
            <a:r>
              <a:rPr lang="en-US" dirty="0">
                <a:solidFill>
                  <a:schemeClr val="lt1"/>
                </a:solidFill>
              </a:rPr>
              <a:t>below</a:t>
            </a:r>
            <a:r>
              <a:rPr lang="en-US" sz="1400" b="0" i="0" u="none" strike="noStrike" cap="none" dirty="0">
                <a:solidFill>
                  <a:schemeClr val="lt1"/>
                </a:solidFill>
                <a:latin typeface="Arial"/>
                <a:ea typeface="Arial"/>
                <a:cs typeface="Arial"/>
                <a:sym typeface="Arial"/>
              </a:rPr>
              <a:t>.</a:t>
            </a:r>
            <a:endParaRPr dirty="0"/>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You have 90 minutes to complete this activity.</a:t>
            </a:r>
            <a:br>
              <a:rPr lang="en-US" sz="1400" b="0" i="0" u="none" strike="noStrike" cap="none" dirty="0">
                <a:solidFill>
                  <a:schemeClr val="lt1"/>
                </a:solidFill>
                <a:latin typeface="Arial"/>
                <a:ea typeface="Arial"/>
                <a:cs typeface="Arial"/>
                <a:sym typeface="Arial"/>
              </a:rPr>
            </a:b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At the end of this activity, everyone must share the results with the group – your ideal plan </a:t>
            </a:r>
            <a:r>
              <a:rPr lang="en-US" dirty="0">
                <a:solidFill>
                  <a:schemeClr val="lt1"/>
                </a:solidFill>
              </a:rPr>
              <a:t>on </a:t>
            </a:r>
            <a:r>
              <a:rPr lang="en-US" sz="1400" b="0" i="0" u="none" strike="noStrike" cap="none" dirty="0">
                <a:solidFill>
                  <a:schemeClr val="lt1"/>
                </a:solidFill>
                <a:latin typeface="Arial"/>
                <a:ea typeface="Arial"/>
                <a:cs typeface="Arial"/>
                <a:sym typeface="Arial"/>
              </a:rPr>
              <a:t>how to create micro credentials and digital badges in your organi</a:t>
            </a:r>
            <a:r>
              <a:rPr lang="en-US" dirty="0">
                <a:solidFill>
                  <a:schemeClr val="lt1"/>
                </a:solidFill>
              </a:rPr>
              <a:t>s</a:t>
            </a:r>
            <a:r>
              <a:rPr lang="en-US" sz="1400" b="0" i="0" u="none" strike="noStrike" cap="none" dirty="0">
                <a:solidFill>
                  <a:schemeClr val="lt1"/>
                </a:solidFill>
                <a:latin typeface="Arial"/>
                <a:ea typeface="Arial"/>
                <a:cs typeface="Arial"/>
                <a:sym typeface="Arial"/>
              </a:rPr>
              <a:t>ation to promote the achievement of transversal skills.</a:t>
            </a:r>
            <a:endParaRPr dirty="0"/>
          </a:p>
        </p:txBody>
      </p:sp>
      <p:pic>
        <p:nvPicPr>
          <p:cNvPr id="531" name="Google Shape;531;p33"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532" name="Google Shape;532;p33"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533" name="Google Shape;533;p33"/>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pic>
        <p:nvPicPr>
          <p:cNvPr id="534" name="Google Shape;534;p33"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535" name="Google Shape;535;p33"/>
          <p:cNvGrpSpPr/>
          <p:nvPr/>
        </p:nvGrpSpPr>
        <p:grpSpPr>
          <a:xfrm>
            <a:off x="4094400" y="4423496"/>
            <a:ext cx="808500" cy="92100"/>
            <a:chOff x="3570750" y="4704850"/>
            <a:chExt cx="808500" cy="92100"/>
          </a:xfrm>
        </p:grpSpPr>
        <p:sp>
          <p:nvSpPr>
            <p:cNvPr id="536" name="Google Shape;536;p33"/>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3"/>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3"/>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3"/>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40" name="Google Shape;540;p33"/>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3"/>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3"/>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4"/>
          <p:cNvSpPr/>
          <p:nvPr/>
        </p:nvSpPr>
        <p:spPr>
          <a:xfrm>
            <a:off x="625195" y="884109"/>
            <a:ext cx="7985700" cy="378561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Arial"/>
              <a:buAutoNum type="arabicPeriod"/>
            </a:pPr>
            <a:r>
              <a:rPr lang="en-US" sz="1600" b="1" i="0" u="none" strike="noStrike" cap="none" dirty="0">
                <a:solidFill>
                  <a:schemeClr val="lt1"/>
                </a:solidFill>
                <a:latin typeface="Arial"/>
                <a:ea typeface="Arial"/>
                <a:cs typeface="Arial"/>
                <a:sym typeface="Arial"/>
              </a:rPr>
              <a:t>Plan a system of microcredentials</a:t>
            </a: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Based on the learning results of the previous </a:t>
            </a:r>
            <a:r>
              <a:rPr lang="en-US" sz="1600" dirty="0">
                <a:solidFill>
                  <a:schemeClr val="lt1"/>
                </a:solidFill>
              </a:rPr>
              <a:t>activities</a:t>
            </a:r>
            <a:r>
              <a:rPr lang="en-US" sz="1600" b="0" i="0" u="none" strike="noStrike" cap="none" dirty="0">
                <a:solidFill>
                  <a:schemeClr val="lt1"/>
                </a:solidFill>
                <a:latin typeface="Arial"/>
                <a:ea typeface="Arial"/>
                <a:cs typeface="Arial"/>
                <a:sym typeface="Arial"/>
              </a:rPr>
              <a:t>, discuss how to identify the needs of employees and develop a learning system in you organi</a:t>
            </a:r>
            <a:r>
              <a:rPr lang="en-US" sz="1600" dirty="0">
                <a:solidFill>
                  <a:schemeClr val="lt1"/>
                </a:solidFill>
              </a:rPr>
              <a:t>s</a:t>
            </a:r>
            <a:r>
              <a:rPr lang="en-US" sz="1600" b="0" i="0" u="none" strike="noStrike" cap="none" dirty="0">
                <a:solidFill>
                  <a:schemeClr val="lt1"/>
                </a:solidFill>
                <a:latin typeface="Arial"/>
                <a:ea typeface="Arial"/>
                <a:cs typeface="Arial"/>
                <a:sym typeface="Arial"/>
              </a:rPr>
              <a:t>ation that </a:t>
            </a:r>
            <a:r>
              <a:rPr lang="en-US" sz="1600" dirty="0">
                <a:solidFill>
                  <a:schemeClr val="lt1"/>
                </a:solidFill>
              </a:rPr>
              <a:t>provides </a:t>
            </a:r>
            <a:r>
              <a:rPr lang="en-US" sz="1600" b="0" i="0" u="none" strike="noStrike" cap="none" dirty="0">
                <a:solidFill>
                  <a:schemeClr val="lt1"/>
                </a:solidFill>
                <a:latin typeface="Arial"/>
                <a:ea typeface="Arial"/>
                <a:cs typeface="Arial"/>
                <a:sym typeface="Arial"/>
              </a:rPr>
              <a:t>microcredentials about </a:t>
            </a:r>
            <a:r>
              <a:rPr lang="en-US" sz="1600" dirty="0">
                <a:solidFill>
                  <a:schemeClr val="lt1"/>
                </a:solidFill>
              </a:rPr>
              <a:t>developed </a:t>
            </a:r>
            <a:r>
              <a:rPr lang="en-US" sz="1600" b="0" i="0" u="none" strike="noStrike" cap="none" dirty="0">
                <a:solidFill>
                  <a:schemeClr val="lt1"/>
                </a:solidFill>
                <a:latin typeface="Arial"/>
                <a:ea typeface="Arial"/>
                <a:cs typeface="Arial"/>
                <a:sym typeface="Arial"/>
              </a:rPr>
              <a:t>transversal skills.</a:t>
            </a:r>
            <a:endParaRPr dirty="0"/>
          </a:p>
          <a:p>
            <a:pPr marL="555625"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Arial"/>
                <a:ea typeface="Arial"/>
                <a:cs typeface="Arial"/>
                <a:sym typeface="Arial"/>
              </a:rPr>
              <a:t>Use this </a:t>
            </a:r>
            <a:r>
              <a:rPr lang="en-US" sz="1600" dirty="0">
                <a:solidFill>
                  <a:schemeClr val="lt1"/>
                </a:solidFill>
              </a:rPr>
              <a:t>Guide</a:t>
            </a:r>
            <a:r>
              <a:rPr lang="en-US" sz="1600" b="0" i="0" u="none" strike="noStrike" cap="none" dirty="0">
                <a:solidFill>
                  <a:schemeClr val="lt1"/>
                </a:solidFill>
                <a:latin typeface="Arial"/>
                <a:ea typeface="Arial"/>
                <a:cs typeface="Arial"/>
                <a:sym typeface="Arial"/>
              </a:rPr>
              <a:t> to gain inspiration and deepen your understanding: </a:t>
            </a:r>
            <a:r>
              <a:rPr lang="en-US" sz="16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https://oasis.col.org/colserver/api/core/bitstreams/770ff842-9a5e-424b-a253-0757fa539086/content</a:t>
            </a:r>
            <a:r>
              <a:rPr lang="en-US" sz="1600" b="0" i="0" u="none" strike="noStrike" cap="none" dirty="0">
                <a:solidFill>
                  <a:schemeClr val="lt1"/>
                </a:solidFill>
                <a:latin typeface="Arial"/>
                <a:ea typeface="Arial"/>
                <a:cs typeface="Arial"/>
                <a:sym typeface="Arial"/>
              </a:rPr>
              <a:t> </a:t>
            </a:r>
            <a:endParaRPr dirty="0"/>
          </a:p>
          <a:p>
            <a:pPr marL="555625"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Arial"/>
                <a:ea typeface="Arial"/>
                <a:cs typeface="Arial"/>
                <a:sym typeface="Arial"/>
              </a:rPr>
              <a:t>Explore an  European approach to micro-credentials: </a:t>
            </a:r>
            <a:r>
              <a:rPr lang="en-US" sz="1600" b="0" i="0" u="sng" strike="noStrike" cap="none"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https://education.ec.europa.eu/education-levels/higher-education/micro-credentials</a:t>
            </a:r>
            <a:r>
              <a:rPr lang="en-US" sz="1600" b="0" i="0" u="none" strike="noStrike" cap="none" dirty="0">
                <a:solidFill>
                  <a:schemeClr val="lt1"/>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600" b="1" dirty="0">
                <a:solidFill>
                  <a:schemeClr val="lt1"/>
                </a:solidFill>
              </a:rPr>
              <a:t>2.   Discuss the idea of digital badges</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Discuss the idea of digital badges and how to use them. Share your experience </a:t>
            </a:r>
            <a:r>
              <a:rPr lang="en-US" sz="1600" dirty="0">
                <a:solidFill>
                  <a:schemeClr val="lt1"/>
                </a:solidFill>
              </a:rPr>
              <a:t>of using</a:t>
            </a:r>
            <a:r>
              <a:rPr lang="en-US" sz="1600" b="0" i="0" u="none" strike="noStrike" cap="none" dirty="0">
                <a:solidFill>
                  <a:schemeClr val="lt1"/>
                </a:solidFill>
                <a:latin typeface="Arial"/>
                <a:ea typeface="Arial"/>
                <a:cs typeface="Arial"/>
                <a:sym typeface="Arial"/>
              </a:rPr>
              <a:t> digital badges, f</a:t>
            </a:r>
            <a:r>
              <a:rPr lang="en-US" sz="1600" dirty="0">
                <a:solidFill>
                  <a:schemeClr val="lt1"/>
                </a:solidFill>
              </a:rPr>
              <a:t>or </a:t>
            </a:r>
            <a:r>
              <a:rPr lang="en-US" sz="1600" b="0" i="0" u="none" strike="noStrike" cap="none" dirty="0">
                <a:solidFill>
                  <a:schemeClr val="lt1"/>
                </a:solidFill>
                <a:latin typeface="Arial"/>
                <a:ea typeface="Arial"/>
                <a:cs typeface="Arial"/>
                <a:sym typeface="Arial"/>
              </a:rPr>
              <a:t>example, from computer games, Facebook or other social </a:t>
            </a:r>
            <a:r>
              <a:rPr lang="en-US" sz="1600" dirty="0">
                <a:solidFill>
                  <a:schemeClr val="lt1"/>
                </a:solidFill>
              </a:rPr>
              <a:t>media</a:t>
            </a:r>
            <a:r>
              <a:rPr lang="en-US" sz="1600" b="0" i="0" u="none" strike="noStrike" cap="none" dirty="0">
                <a:solidFill>
                  <a:schemeClr val="lt1"/>
                </a:solidFill>
                <a:latin typeface="Arial"/>
                <a:ea typeface="Arial"/>
                <a:cs typeface="Arial"/>
                <a:sym typeface="Arial"/>
              </a:rPr>
              <a:t>.</a:t>
            </a:r>
            <a:endParaRPr dirty="0"/>
          </a:p>
        </p:txBody>
      </p:sp>
      <p:grpSp>
        <p:nvGrpSpPr>
          <p:cNvPr id="548" name="Google Shape;548;p34"/>
          <p:cNvGrpSpPr/>
          <p:nvPr/>
        </p:nvGrpSpPr>
        <p:grpSpPr>
          <a:xfrm>
            <a:off x="4094400" y="4423496"/>
            <a:ext cx="808500" cy="92100"/>
            <a:chOff x="3570750" y="4704850"/>
            <a:chExt cx="808500" cy="92100"/>
          </a:xfrm>
        </p:grpSpPr>
        <p:sp>
          <p:nvSpPr>
            <p:cNvPr id="549" name="Google Shape;549;p3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53" name="Google Shape;553;p3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4"/>
          <p:cNvSpPr txBox="1"/>
          <p:nvPr/>
        </p:nvSpPr>
        <p:spPr>
          <a:xfrm>
            <a:off x="2842222" y="335516"/>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5"/>
          <p:cNvSpPr/>
          <p:nvPr/>
        </p:nvSpPr>
        <p:spPr>
          <a:xfrm>
            <a:off x="579120" y="1329653"/>
            <a:ext cx="7985760" cy="378561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Montserrat"/>
              <a:buAutoNum type="arabicPeriod" startAt="3"/>
            </a:pPr>
            <a:r>
              <a:rPr lang="en-US" sz="1600" b="1" i="0" u="none" strike="noStrike" cap="none" dirty="0">
                <a:solidFill>
                  <a:schemeClr val="lt1"/>
                </a:solidFill>
                <a:latin typeface="Arial"/>
                <a:ea typeface="Arial"/>
                <a:cs typeface="Arial"/>
                <a:sym typeface="Arial"/>
              </a:rPr>
              <a:t>Explore an example of issuing digital badges</a:t>
            </a:r>
            <a:endParaRPr dirty="0"/>
          </a:p>
          <a:p>
            <a:pPr marL="0" marR="0" lvl="0" indent="0" algn="l" rtl="0">
              <a:lnSpc>
                <a:spcPct val="100000"/>
              </a:lnSpc>
              <a:spcBef>
                <a:spcPts val="0"/>
              </a:spcBef>
              <a:spcAft>
                <a:spcPts val="0"/>
              </a:spcAft>
              <a:buNone/>
            </a:pPr>
            <a:r>
              <a:rPr lang="en-US" sz="1600" dirty="0">
                <a:solidFill>
                  <a:schemeClr val="lt1"/>
                </a:solidFill>
              </a:rPr>
              <a:t>Watch the</a:t>
            </a:r>
            <a:r>
              <a:rPr lang="en-US" sz="1600" b="0" i="0" u="none" strike="noStrike" cap="none" dirty="0">
                <a:solidFill>
                  <a:schemeClr val="lt1"/>
                </a:solidFill>
                <a:latin typeface="Arial"/>
                <a:ea typeface="Arial"/>
                <a:cs typeface="Arial"/>
                <a:sym typeface="Arial"/>
              </a:rPr>
              <a:t> video below on how a teacher created a system of digital badges for their students </a:t>
            </a:r>
            <a:r>
              <a:rPr lang="en-US" sz="16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www.youtube.com/watch?v=szMMx6L7LhY</a:t>
            </a:r>
            <a:r>
              <a:rPr lang="en-US" sz="1600" b="0" i="0" u="none" strike="noStrike" cap="none" dirty="0">
                <a:solidFill>
                  <a:schemeClr val="lt1"/>
                </a:solidFill>
                <a:latin typeface="Arial"/>
                <a:ea typeface="Arial"/>
                <a:cs typeface="Arial"/>
                <a:sym typeface="Arial"/>
              </a:rPr>
              <a:t> and explore a description on how she implemented her system </a:t>
            </a:r>
            <a:r>
              <a:rPr lang="en-US" sz="1600" b="0" i="0" u="sng" strike="noStrike" cap="none"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www.flippity.net/BadgeTracker.htm</a:t>
            </a:r>
            <a:r>
              <a:rPr lang="en-US" sz="1600" b="0" i="0" u="none" strike="noStrike" cap="none" dirty="0">
                <a:solidFill>
                  <a:schemeClr val="lt1"/>
                </a:solidFill>
                <a:latin typeface="Arial"/>
                <a:ea typeface="Arial"/>
                <a:cs typeface="Arial"/>
                <a:sym typeface="Arial"/>
              </a:rPr>
              <a:t> </a:t>
            </a:r>
            <a:endParaRPr dirty="0"/>
          </a:p>
          <a:p>
            <a:pPr marL="342900" marR="0" lvl="0" indent="-241300" algn="l" rtl="0">
              <a:lnSpc>
                <a:spcPct val="100000"/>
              </a:lnSpc>
              <a:spcBef>
                <a:spcPts val="0"/>
              </a:spcBef>
              <a:spcAft>
                <a:spcPts val="0"/>
              </a:spcAft>
              <a:buClr>
                <a:schemeClr val="lt1"/>
              </a:buClr>
              <a:buSzPts val="1600"/>
              <a:buFont typeface="Montserrat"/>
              <a:buNone/>
            </a:pPr>
            <a:endParaRPr sz="1600" b="1" i="0" u="none" strike="noStrike" cap="none" dirty="0">
              <a:solidFill>
                <a:schemeClr val="lt1"/>
              </a:solidFill>
              <a:latin typeface="Arial"/>
              <a:ea typeface="Arial"/>
              <a:cs typeface="Arial"/>
              <a:sym typeface="Arial"/>
            </a:endParaRPr>
          </a:p>
          <a:p>
            <a:pPr marL="342900" marR="0" lvl="0" indent="-241300" algn="l" rtl="0">
              <a:lnSpc>
                <a:spcPct val="100000"/>
              </a:lnSpc>
              <a:spcBef>
                <a:spcPts val="0"/>
              </a:spcBef>
              <a:spcAft>
                <a:spcPts val="0"/>
              </a:spcAft>
              <a:buClr>
                <a:schemeClr val="lt1"/>
              </a:buClr>
              <a:buSzPts val="1600"/>
              <a:buFont typeface="Montserrat"/>
              <a:buNone/>
            </a:pPr>
            <a:endParaRPr sz="1600" b="1"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600"/>
              <a:buFont typeface="Montserrat"/>
              <a:buAutoNum type="arabicPeriod" startAt="4"/>
            </a:pPr>
            <a:r>
              <a:rPr lang="en-US" sz="1600" b="1" i="0" u="none" strike="noStrike" cap="none" dirty="0">
                <a:solidFill>
                  <a:schemeClr val="lt1"/>
                </a:solidFill>
                <a:latin typeface="Arial"/>
                <a:ea typeface="Arial"/>
                <a:cs typeface="Arial"/>
                <a:sym typeface="Arial"/>
              </a:rPr>
              <a:t>Plan a system for using digital badges in your organi</a:t>
            </a:r>
            <a:r>
              <a:rPr lang="en-US" sz="1600" b="1" dirty="0">
                <a:solidFill>
                  <a:schemeClr val="lt1"/>
                </a:solidFill>
              </a:rPr>
              <a:t>s</a:t>
            </a:r>
            <a:r>
              <a:rPr lang="en-US" sz="1600" b="1" i="0" u="none" strike="noStrike" cap="none" dirty="0">
                <a:solidFill>
                  <a:schemeClr val="lt1"/>
                </a:solidFill>
                <a:latin typeface="Arial"/>
                <a:ea typeface="Arial"/>
                <a:cs typeface="Arial"/>
                <a:sym typeface="Arial"/>
              </a:rPr>
              <a:t>ation</a:t>
            </a:r>
            <a:endParaRPr dirty="0"/>
          </a:p>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Plan a system for using digital badges:</a:t>
            </a:r>
            <a:endParaRPr dirty="0"/>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Arial"/>
                <a:ea typeface="Arial"/>
                <a:cs typeface="Arial"/>
                <a:sym typeface="Arial"/>
              </a:rPr>
              <a:t>What skills are needed to acquire</a:t>
            </a:r>
            <a:r>
              <a:rPr lang="en-US" sz="1600" dirty="0">
                <a:solidFill>
                  <a:schemeClr val="lt1"/>
                </a:solidFill>
              </a:rPr>
              <a:t> a</a:t>
            </a:r>
            <a:r>
              <a:rPr lang="en-US" sz="1600" b="0" i="0" u="none" strike="noStrike" cap="none" dirty="0">
                <a:solidFill>
                  <a:schemeClr val="lt1"/>
                </a:solidFill>
                <a:latin typeface="Arial"/>
                <a:ea typeface="Arial"/>
                <a:cs typeface="Arial"/>
                <a:sym typeface="Arial"/>
              </a:rPr>
              <a:t> digital badge and how do you achieve a </a:t>
            </a:r>
            <a:r>
              <a:rPr lang="en-US" sz="1600" dirty="0">
                <a:solidFill>
                  <a:schemeClr val="lt1"/>
                </a:solidFill>
              </a:rPr>
              <a:t>digital badge</a:t>
            </a:r>
            <a:r>
              <a:rPr lang="en-US" sz="1600" b="0" i="0" u="none" strike="noStrike" cap="none" dirty="0">
                <a:solidFill>
                  <a:schemeClr val="lt1"/>
                </a:solidFill>
                <a:latin typeface="Arial"/>
                <a:ea typeface="Arial"/>
                <a:cs typeface="Arial"/>
                <a:sym typeface="Arial"/>
              </a:rPr>
              <a:t>? </a:t>
            </a:r>
          </a:p>
          <a:p>
            <a:pPr marL="285750" marR="0" lvl="0" indent="-285750" algn="l" rtl="0">
              <a:lnSpc>
                <a:spcPct val="100000"/>
              </a:lnSpc>
              <a:spcBef>
                <a:spcPts val="0"/>
              </a:spcBef>
              <a:spcAft>
                <a:spcPts val="0"/>
              </a:spcAft>
              <a:buClr>
                <a:schemeClr val="lt1"/>
              </a:buClr>
              <a:buSzPts val="1600"/>
              <a:buFont typeface="Arial"/>
              <a:buChar char="•"/>
            </a:pPr>
            <a:r>
              <a:rPr lang="en-US" sz="1600" dirty="0">
                <a:solidFill>
                  <a:schemeClr val="lt1"/>
                </a:solidFill>
              </a:rPr>
              <a:t>W</a:t>
            </a:r>
            <a:r>
              <a:rPr lang="en-US" sz="1600" b="0" i="0" u="none" strike="noStrike" cap="none" dirty="0">
                <a:solidFill>
                  <a:schemeClr val="lt1"/>
                </a:solidFill>
                <a:latin typeface="Arial"/>
                <a:ea typeface="Arial"/>
                <a:cs typeface="Arial"/>
                <a:sym typeface="Arial"/>
              </a:rPr>
              <a:t>here could it be displayed?</a:t>
            </a:r>
            <a:endParaRPr dirty="0"/>
          </a:p>
          <a:p>
            <a:pPr marL="285750" marR="0" lvl="0" indent="-285750" algn="l" rtl="0">
              <a:lnSpc>
                <a:spcPct val="100000"/>
              </a:lnSpc>
              <a:spcBef>
                <a:spcPts val="0"/>
              </a:spcBef>
              <a:spcAft>
                <a:spcPts val="0"/>
              </a:spcAft>
              <a:buClr>
                <a:schemeClr val="lt1"/>
              </a:buClr>
              <a:buSzPts val="1600"/>
              <a:buFont typeface="Arial"/>
              <a:buChar char="•"/>
            </a:pPr>
            <a:r>
              <a:rPr lang="en-US" sz="1600" b="0" i="0" u="none" strike="noStrike" cap="none" dirty="0">
                <a:solidFill>
                  <a:schemeClr val="lt1"/>
                </a:solidFill>
                <a:latin typeface="Arial"/>
                <a:ea typeface="Arial"/>
                <a:cs typeface="Arial"/>
                <a:sym typeface="Arial"/>
              </a:rPr>
              <a:t>Will there be a process </a:t>
            </a:r>
            <a:r>
              <a:rPr lang="en-US" sz="1600" dirty="0">
                <a:solidFill>
                  <a:schemeClr val="lt1"/>
                </a:solidFill>
              </a:rPr>
              <a:t>to allow</a:t>
            </a:r>
            <a:r>
              <a:rPr lang="en-US" sz="1600" b="0" i="0" u="none" strike="noStrike" cap="none" dirty="0">
                <a:solidFill>
                  <a:schemeClr val="lt1"/>
                </a:solidFill>
                <a:latin typeface="Arial"/>
                <a:ea typeface="Arial"/>
                <a:cs typeface="Arial"/>
                <a:sym typeface="Arial"/>
              </a:rPr>
              <a:t> people from outside your organi</a:t>
            </a:r>
            <a:r>
              <a:rPr lang="en-US" sz="1600" dirty="0">
                <a:solidFill>
                  <a:schemeClr val="lt1"/>
                </a:solidFill>
              </a:rPr>
              <a:t>s</a:t>
            </a:r>
            <a:r>
              <a:rPr lang="en-US" sz="1600" b="0" i="0" u="none" strike="noStrike" cap="none" dirty="0">
                <a:solidFill>
                  <a:schemeClr val="lt1"/>
                </a:solidFill>
                <a:latin typeface="Arial"/>
                <a:ea typeface="Arial"/>
                <a:cs typeface="Arial"/>
                <a:sym typeface="Arial"/>
              </a:rPr>
              <a:t>ation to check the authentication of the badges?</a:t>
            </a:r>
            <a:endParaRPr dirty="0"/>
          </a:p>
          <a:p>
            <a:pPr marL="0" marR="0" lvl="0" indent="0" algn="l" rtl="0">
              <a:lnSpc>
                <a:spcPct val="100000"/>
              </a:lnSpc>
              <a:spcBef>
                <a:spcPts val="0"/>
              </a:spcBef>
              <a:spcAft>
                <a:spcPts val="0"/>
              </a:spcAft>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solidFill>
                <a:schemeClr val="lt1"/>
              </a:solidFill>
              <a:latin typeface="Arial"/>
              <a:ea typeface="Arial"/>
              <a:cs typeface="Arial"/>
              <a:sym typeface="Arial"/>
            </a:endParaRPr>
          </a:p>
        </p:txBody>
      </p:sp>
      <p:grpSp>
        <p:nvGrpSpPr>
          <p:cNvPr id="562" name="Google Shape;562;p35"/>
          <p:cNvGrpSpPr/>
          <p:nvPr/>
        </p:nvGrpSpPr>
        <p:grpSpPr>
          <a:xfrm>
            <a:off x="4094400" y="4423496"/>
            <a:ext cx="808500" cy="92100"/>
            <a:chOff x="3570750" y="4704850"/>
            <a:chExt cx="808500" cy="92100"/>
          </a:xfrm>
        </p:grpSpPr>
        <p:sp>
          <p:nvSpPr>
            <p:cNvPr id="563" name="Google Shape;563;p3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67" name="Google Shape;567;p3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5"/>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Group work</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6"/>
          <p:cNvSpPr txBox="1">
            <a:spLocks noGrp="1"/>
          </p:cNvSpPr>
          <p:nvPr>
            <p:ph type="ctrTitle"/>
          </p:nvPr>
        </p:nvSpPr>
        <p:spPr>
          <a:xfrm>
            <a:off x="724141" y="1345301"/>
            <a:ext cx="7695718" cy="25128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a:solidFill>
                  <a:schemeClr val="lt1"/>
                </a:solidFill>
              </a:rPr>
              <a:t>B4:</a:t>
            </a:r>
            <a:br>
              <a:rPr lang="en-US" sz="3600">
                <a:solidFill>
                  <a:schemeClr val="lt1"/>
                </a:solidFill>
              </a:rPr>
            </a:br>
            <a:r>
              <a:rPr lang="en-US" sz="3600">
                <a:solidFill>
                  <a:srgbClr val="FFFF00"/>
                </a:solidFill>
              </a:rPr>
              <a:t>Design micro credentials </a:t>
            </a:r>
            <a:endParaRPr sz="3600">
              <a:solidFill>
                <a:srgbClr val="FFFF00"/>
              </a:solidFill>
            </a:endParaRPr>
          </a:p>
          <a:p>
            <a:pPr marL="0" lvl="0" indent="0" algn="l" rtl="0">
              <a:lnSpc>
                <a:spcPct val="100000"/>
              </a:lnSpc>
              <a:spcBef>
                <a:spcPts val="0"/>
              </a:spcBef>
              <a:spcAft>
                <a:spcPts val="0"/>
              </a:spcAft>
              <a:buSzPts val="5200"/>
              <a:buNone/>
            </a:pPr>
            <a:r>
              <a:rPr lang="en-US" sz="3600">
                <a:solidFill>
                  <a:srgbClr val="FFFF00"/>
                </a:solidFill>
              </a:rPr>
              <a:t>and digital badges </a:t>
            </a:r>
            <a:endParaRPr sz="3600">
              <a:solidFill>
                <a:srgbClr val="FFFF00"/>
              </a:solidFill>
            </a:endParaRPr>
          </a:p>
          <a:p>
            <a:pPr marL="0" lvl="0" indent="0" algn="l" rtl="0">
              <a:lnSpc>
                <a:spcPct val="100000"/>
              </a:lnSpc>
              <a:spcBef>
                <a:spcPts val="0"/>
              </a:spcBef>
              <a:spcAft>
                <a:spcPts val="0"/>
              </a:spcAft>
              <a:buSzPts val="5200"/>
              <a:buNone/>
            </a:pPr>
            <a:r>
              <a:rPr lang="en-US" sz="3600">
                <a:solidFill>
                  <a:schemeClr val="lt1"/>
                </a:solidFill>
              </a:rPr>
              <a:t>for the communication of transversal skills</a:t>
            </a:r>
            <a:endParaRPr sz="3600" b="1">
              <a:solidFill>
                <a:schemeClr val="lt1"/>
              </a:solidFill>
            </a:endParaRPr>
          </a:p>
        </p:txBody>
      </p:sp>
      <p:grpSp>
        <p:nvGrpSpPr>
          <p:cNvPr id="576" name="Google Shape;576;p36"/>
          <p:cNvGrpSpPr/>
          <p:nvPr/>
        </p:nvGrpSpPr>
        <p:grpSpPr>
          <a:xfrm>
            <a:off x="4094400" y="4423496"/>
            <a:ext cx="808500" cy="92100"/>
            <a:chOff x="3570750" y="4704850"/>
            <a:chExt cx="808500" cy="92100"/>
          </a:xfrm>
        </p:grpSpPr>
        <p:sp>
          <p:nvSpPr>
            <p:cNvPr id="577" name="Google Shape;577;p3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81" name="Google Shape;581;p3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7"/>
          <p:cNvSpPr/>
          <p:nvPr/>
        </p:nvSpPr>
        <p:spPr>
          <a:xfrm>
            <a:off x="575734" y="1400169"/>
            <a:ext cx="5703144"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In this activity, you will try out different online design tools for designing digital badges and microcredentials.</a:t>
            </a:r>
            <a:endParaRPr dirty="0"/>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You have 60 minutes to complete this activity.</a:t>
            </a:r>
            <a:br>
              <a:rPr lang="en-US" sz="1400" b="0" i="0" u="none" strike="noStrike" cap="none" dirty="0">
                <a:solidFill>
                  <a:schemeClr val="lt1"/>
                </a:solidFill>
                <a:latin typeface="Arial"/>
                <a:ea typeface="Arial"/>
                <a:cs typeface="Arial"/>
                <a:sym typeface="Arial"/>
              </a:rPr>
            </a:b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dirty="0">
                <a:solidFill>
                  <a:schemeClr val="lt1"/>
                </a:solidFill>
                <a:latin typeface="Arial"/>
                <a:ea typeface="Arial"/>
                <a:cs typeface="Arial"/>
                <a:sym typeface="Arial"/>
              </a:rPr>
              <a:t>At the end of this activity, you can share </a:t>
            </a:r>
            <a:r>
              <a:rPr lang="en-US" dirty="0">
                <a:solidFill>
                  <a:schemeClr val="lt1"/>
                </a:solidFill>
              </a:rPr>
              <a:t>the</a:t>
            </a:r>
            <a:r>
              <a:rPr lang="en-US" sz="1400" b="0" i="0" u="none" strike="noStrike" cap="none" dirty="0">
                <a:solidFill>
                  <a:schemeClr val="lt1"/>
                </a:solidFill>
                <a:latin typeface="Arial"/>
                <a:ea typeface="Arial"/>
                <a:cs typeface="Arial"/>
                <a:sym typeface="Arial"/>
              </a:rPr>
              <a:t> results with your </a:t>
            </a:r>
            <a:r>
              <a:rPr lang="en-US" dirty="0">
                <a:solidFill>
                  <a:schemeClr val="lt1"/>
                </a:solidFill>
              </a:rPr>
              <a:t>colleagues</a:t>
            </a:r>
            <a:r>
              <a:rPr lang="en-US" sz="1400" b="0" i="0" u="none" strike="noStrike" cap="none" dirty="0">
                <a:solidFill>
                  <a:schemeClr val="lt1"/>
                </a:solidFill>
                <a:latin typeface="Arial"/>
                <a:ea typeface="Arial"/>
                <a:cs typeface="Arial"/>
                <a:sym typeface="Arial"/>
              </a:rPr>
              <a:t> to receive feedback.</a:t>
            </a:r>
            <a:endParaRPr dirty="0"/>
          </a:p>
        </p:txBody>
      </p:sp>
      <p:pic>
        <p:nvPicPr>
          <p:cNvPr id="589" name="Google Shape;589;p37"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590" name="Google Shape;590;p37"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591" name="Google Shape;591;p37"/>
          <p:cNvSpPr txBox="1"/>
          <p:nvPr/>
        </p:nvSpPr>
        <p:spPr>
          <a:xfrm>
            <a:off x="1997836" y="669768"/>
            <a:ext cx="419312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Self-directed learning</a:t>
            </a:r>
            <a:endParaRPr sz="3200" b="0" i="0" u="none" strike="noStrike" cap="none">
              <a:solidFill>
                <a:schemeClr val="lt1"/>
              </a:solidFill>
              <a:latin typeface="Arial"/>
              <a:ea typeface="Arial"/>
              <a:cs typeface="Arial"/>
              <a:sym typeface="Arial"/>
            </a:endParaRPr>
          </a:p>
        </p:txBody>
      </p:sp>
      <p:pic>
        <p:nvPicPr>
          <p:cNvPr id="592" name="Google Shape;592;p37"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593" name="Google Shape;593;p37"/>
          <p:cNvGrpSpPr/>
          <p:nvPr/>
        </p:nvGrpSpPr>
        <p:grpSpPr>
          <a:xfrm>
            <a:off x="4094400" y="4423496"/>
            <a:ext cx="808500" cy="92100"/>
            <a:chOff x="3570750" y="4704850"/>
            <a:chExt cx="808500" cy="92100"/>
          </a:xfrm>
        </p:grpSpPr>
        <p:sp>
          <p:nvSpPr>
            <p:cNvPr id="594" name="Google Shape;594;p3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98" name="Google Shape;598;p3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8"/>
          <p:cNvSpPr/>
          <p:nvPr/>
        </p:nvSpPr>
        <p:spPr>
          <a:xfrm>
            <a:off x="432420" y="1294302"/>
            <a:ext cx="7985760" cy="30469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Montserrat"/>
              <a:buAutoNum type="arabicPeriod"/>
            </a:pPr>
            <a:r>
              <a:rPr lang="en-US" sz="1600" b="1" i="0" u="none" strike="noStrike" cap="none">
                <a:solidFill>
                  <a:schemeClr val="lt1"/>
                </a:solidFill>
                <a:latin typeface="Arial"/>
                <a:ea typeface="Arial"/>
                <a:cs typeface="Arial"/>
                <a:sym typeface="Arial"/>
              </a:rPr>
              <a:t>Think about the design of a prototype of a digital badge</a:t>
            </a:r>
            <a:endParaRPr/>
          </a:p>
          <a:p>
            <a:pPr marL="630238" marR="0" lvl="0" indent="-180975"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The design of the badge should reflect the brand of the issuing organisation. </a:t>
            </a:r>
            <a:endParaRPr/>
          </a:p>
          <a:p>
            <a:pPr marL="630238" marR="0" lvl="0" indent="-180975"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The shape, colour, font and use of iconography to represent a skill are influential factors but should be chosen in the context of institutional brand guidelines and with a critical eye to determining whether these elements will contribute positively to the impact of the badge.</a:t>
            </a:r>
            <a:endParaRPr/>
          </a:p>
          <a:p>
            <a:pPr marL="630238" marR="0" lvl="0" indent="-180975"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Badge design can also reflect the taxonomy or structure of the micro-credential portfolio. For example, the badge design may represent — through colour, shape, the use of icons or logos, etc. — the skills, the weighting or the levels of competency indicated by a microcredential, or the relationship with industry partners. </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nvGrpSpPr>
          <p:cNvPr id="606" name="Google Shape;606;p38"/>
          <p:cNvGrpSpPr/>
          <p:nvPr/>
        </p:nvGrpSpPr>
        <p:grpSpPr>
          <a:xfrm>
            <a:off x="4094400" y="4423496"/>
            <a:ext cx="808500" cy="92100"/>
            <a:chOff x="3570750" y="4704850"/>
            <a:chExt cx="808500" cy="92100"/>
          </a:xfrm>
        </p:grpSpPr>
        <p:sp>
          <p:nvSpPr>
            <p:cNvPr id="607" name="Google Shape;607;p3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11" name="Google Shape;611;p3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8"/>
          <p:cNvSpPr txBox="1"/>
          <p:nvPr/>
        </p:nvSpPr>
        <p:spPr>
          <a:xfrm>
            <a:off x="1936683" y="586183"/>
            <a:ext cx="44996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Self-direceted learning</a:t>
            </a:r>
            <a:endParaRPr sz="3200" b="0" i="0" u="none" strike="noStrike" cap="none">
              <a:solidFill>
                <a:schemeClr val="lt1"/>
              </a:solidFill>
              <a:latin typeface="Arial"/>
              <a:ea typeface="Arial"/>
              <a:cs typeface="Arial"/>
              <a:sym typeface="Arial"/>
            </a:endParaRPr>
          </a:p>
        </p:txBody>
      </p:sp>
      <p:sp>
        <p:nvSpPr>
          <p:cNvPr id="615" name="Google Shape;615;p38"/>
          <p:cNvSpPr txBox="1"/>
          <p:nvPr/>
        </p:nvSpPr>
        <p:spPr>
          <a:xfrm>
            <a:off x="2343570" y="3979561"/>
            <a:ext cx="648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Designing &amp; Implementing Micro-Credentials: A Guide for Practitioners.</a:t>
            </a:r>
            <a:endParaRPr/>
          </a:p>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Available at </a:t>
            </a:r>
            <a:r>
              <a:rPr lang="en-US" sz="1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https://oasis.col.org/colserver/api/core/bitstreams/770ff842-9a5e-424b-a253-0757fa539086/content</a:t>
            </a:r>
            <a:r>
              <a:rPr lang="en-US" sz="10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9"/>
          <p:cNvSpPr/>
          <p:nvPr/>
        </p:nvSpPr>
        <p:spPr>
          <a:xfrm>
            <a:off x="432420" y="1294302"/>
            <a:ext cx="7985760" cy="13234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Montserrat"/>
              <a:buAutoNum type="arabicPeriod" startAt="2"/>
            </a:pPr>
            <a:r>
              <a:rPr lang="en-US" sz="1600" b="1" i="0" u="none" strike="noStrike" cap="none">
                <a:solidFill>
                  <a:schemeClr val="lt1"/>
                </a:solidFill>
                <a:latin typeface="Arial"/>
                <a:ea typeface="Arial"/>
                <a:cs typeface="Arial"/>
                <a:sym typeface="Arial"/>
              </a:rPr>
              <a:t>Try to make a real badge</a:t>
            </a:r>
            <a:endParaRPr/>
          </a:p>
          <a:p>
            <a:pPr marL="630238" marR="0" lvl="0" indent="-180975" algn="l" rtl="0">
              <a:lnSpc>
                <a:spcPct val="10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Open this tool to design digital badges </a:t>
            </a:r>
            <a:r>
              <a:rPr lang="en-US" sz="1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https://badge.design/</a:t>
            </a:r>
            <a:r>
              <a:rPr lang="en-US" sz="1600" b="0" i="0" u="none" strike="noStrike" cap="none">
                <a:solidFill>
                  <a:schemeClr val="lt1"/>
                </a:solidFill>
                <a:latin typeface="Arial"/>
                <a:ea typeface="Arial"/>
                <a:cs typeface="Arial"/>
                <a:sym typeface="Arial"/>
              </a:rPr>
              <a:t> </a:t>
            </a:r>
            <a:endParaRPr/>
          </a:p>
          <a:p>
            <a:pPr marL="630238" marR="0" lvl="0" indent="-180975" algn="l" rtl="0">
              <a:lnSpc>
                <a:spcPct val="100000"/>
              </a:lnSpc>
              <a:spcBef>
                <a:spcPts val="0"/>
              </a:spcBef>
              <a:spcAft>
                <a:spcPts val="0"/>
              </a:spcAft>
              <a:buClr>
                <a:schemeClr val="lt1"/>
              </a:buClr>
              <a:buSzPts val="1600"/>
              <a:buFont typeface="Arial"/>
              <a:buChar char="-"/>
            </a:pPr>
            <a:r>
              <a:rPr lang="en-US" sz="1600">
                <a:solidFill>
                  <a:schemeClr val="lt1"/>
                </a:solidFill>
              </a:rPr>
              <a:t>A more generalist t</a:t>
            </a:r>
            <a:r>
              <a:rPr lang="en-US" sz="1600" b="0" i="0" u="none" strike="noStrike" cap="none">
                <a:solidFill>
                  <a:schemeClr val="lt1"/>
                </a:solidFill>
                <a:latin typeface="Arial"/>
                <a:ea typeface="Arial"/>
                <a:cs typeface="Arial"/>
                <a:sym typeface="Arial"/>
              </a:rPr>
              <a:t>ool to design badges, </a:t>
            </a:r>
            <a:r>
              <a:rPr lang="en-US" sz="1600">
                <a:solidFill>
                  <a:schemeClr val="lt1"/>
                </a:solidFill>
              </a:rPr>
              <a:t>c</a:t>
            </a:r>
            <a:r>
              <a:rPr lang="en-US" sz="1600" b="0" i="0" u="none" strike="noStrike" cap="none">
                <a:solidFill>
                  <a:schemeClr val="lt1"/>
                </a:solidFill>
                <a:latin typeface="Arial"/>
                <a:ea typeface="Arial"/>
                <a:cs typeface="Arial"/>
                <a:sym typeface="Arial"/>
              </a:rPr>
              <a:t>ertificates and other visual</a:t>
            </a:r>
            <a:r>
              <a:rPr lang="en-US" sz="1600">
                <a:solidFill>
                  <a:schemeClr val="lt1"/>
                </a:solidFill>
              </a:rPr>
              <a:t>s is available at</a:t>
            </a:r>
            <a:r>
              <a:rPr lang="en-US" sz="1600" b="0" i="0" u="none" strike="noStrike" cap="none">
                <a:solidFill>
                  <a:schemeClr val="lt1"/>
                </a:solidFill>
                <a:latin typeface="Arial"/>
                <a:ea typeface="Arial"/>
                <a:cs typeface="Arial"/>
                <a:sym typeface="Arial"/>
              </a:rPr>
              <a:t> </a:t>
            </a:r>
            <a:r>
              <a:rPr lang="en-US" sz="16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https://www.canva.com</a:t>
            </a:r>
            <a:r>
              <a:rPr lang="en-US" sz="1600" b="0" i="0" u="none" strike="noStrike" cap="none">
                <a:solidFill>
                  <a:schemeClr val="lt1"/>
                </a:solidFill>
                <a:latin typeface="Arial"/>
                <a:ea typeface="Arial"/>
                <a:cs typeface="Arial"/>
                <a:sym typeface="Arial"/>
              </a:rPr>
              <a:t> </a:t>
            </a:r>
            <a:endParaRPr/>
          </a:p>
          <a:p>
            <a:pPr marL="0" marR="0" lvl="0" indent="0" algn="l" rtl="0">
              <a:lnSpc>
                <a:spcPct val="100000"/>
              </a:lnSpc>
              <a:spcBef>
                <a:spcPts val="0"/>
              </a:spcBef>
              <a:spcAft>
                <a:spcPts val="0"/>
              </a:spcAft>
              <a:buNone/>
            </a:pPr>
            <a:endParaRPr sz="1600">
              <a:solidFill>
                <a:schemeClr val="lt1"/>
              </a:solidFill>
            </a:endParaRPr>
          </a:p>
          <a:p>
            <a:pPr marL="342900" marR="0" lvl="0" indent="-342900" algn="l" rtl="0">
              <a:lnSpc>
                <a:spcPct val="100000"/>
              </a:lnSpc>
              <a:spcBef>
                <a:spcPts val="0"/>
              </a:spcBef>
              <a:spcAft>
                <a:spcPts val="0"/>
              </a:spcAft>
              <a:buClr>
                <a:schemeClr val="lt1"/>
              </a:buClr>
              <a:buSzPts val="1600"/>
              <a:buFont typeface="Montserrat"/>
              <a:buAutoNum type="arabicPeriod" startAt="2"/>
            </a:pPr>
            <a:r>
              <a:rPr lang="en-US" sz="1600" b="1" i="0" u="none" strike="noStrike" cap="none">
                <a:solidFill>
                  <a:schemeClr val="lt1"/>
                </a:solidFill>
                <a:latin typeface="Arial"/>
                <a:ea typeface="Arial"/>
                <a:cs typeface="Arial"/>
                <a:sym typeface="Arial"/>
              </a:rPr>
              <a:t>Share the designs developed by you with your colegues and receive their feedback.</a:t>
            </a:r>
            <a:endParaRPr/>
          </a:p>
        </p:txBody>
      </p:sp>
      <p:grpSp>
        <p:nvGrpSpPr>
          <p:cNvPr id="621" name="Google Shape;621;p39"/>
          <p:cNvGrpSpPr/>
          <p:nvPr/>
        </p:nvGrpSpPr>
        <p:grpSpPr>
          <a:xfrm>
            <a:off x="4094400" y="4423496"/>
            <a:ext cx="808500" cy="92100"/>
            <a:chOff x="3570750" y="4704850"/>
            <a:chExt cx="808500" cy="92100"/>
          </a:xfrm>
        </p:grpSpPr>
        <p:sp>
          <p:nvSpPr>
            <p:cNvPr id="622" name="Google Shape;622;p3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26" name="Google Shape;626;p3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9"/>
          <p:cNvSpPr txBox="1"/>
          <p:nvPr/>
        </p:nvSpPr>
        <p:spPr>
          <a:xfrm>
            <a:off x="1936683" y="586183"/>
            <a:ext cx="44996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Self-direceted learning</a:t>
            </a:r>
            <a:endParaRPr sz="3200" b="0" i="0" u="none" strike="noStrike" cap="none">
              <a:solidFill>
                <a:schemeClr val="lt1"/>
              </a:solidFill>
              <a:latin typeface="Arial"/>
              <a:ea typeface="Arial"/>
              <a:cs typeface="Arial"/>
              <a:sym typeface="Arial"/>
            </a:endParaRPr>
          </a:p>
        </p:txBody>
      </p:sp>
      <p:sp>
        <p:nvSpPr>
          <p:cNvPr id="630" name="Google Shape;630;p39"/>
          <p:cNvSpPr txBox="1"/>
          <p:nvPr/>
        </p:nvSpPr>
        <p:spPr>
          <a:xfrm>
            <a:off x="2343570" y="3979561"/>
            <a:ext cx="648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Designing &amp; Implementing Micro-Credentials: A Guide for Practitioners.</a:t>
            </a:r>
            <a:endParaRPr/>
          </a:p>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Available at </a:t>
            </a:r>
            <a:r>
              <a:rPr lang="en-US" sz="1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https://oasis.col.org/colserver/api/core/bitstreams/770ff842-9a5e-424b-a253-0757fa539086/content</a:t>
            </a:r>
            <a:r>
              <a:rPr lang="en-US" sz="10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ctrTitle"/>
          </p:nvPr>
        </p:nvSpPr>
        <p:spPr>
          <a:xfrm>
            <a:off x="725603" y="1471693"/>
            <a:ext cx="7876994" cy="260228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4000">
                <a:solidFill>
                  <a:schemeClr val="lt1"/>
                </a:solidFill>
              </a:rPr>
              <a:t>A1:</a:t>
            </a:r>
            <a:br>
              <a:rPr lang="en-US" sz="4000">
                <a:solidFill>
                  <a:schemeClr val="lt1"/>
                </a:solidFill>
              </a:rPr>
            </a:br>
            <a:r>
              <a:rPr lang="en-US" sz="4000">
                <a:solidFill>
                  <a:schemeClr val="lt1"/>
                </a:solidFill>
              </a:rPr>
              <a:t>Why are</a:t>
            </a:r>
            <a:br>
              <a:rPr lang="en-US" sz="4000">
                <a:solidFill>
                  <a:schemeClr val="lt1"/>
                </a:solidFill>
              </a:rPr>
            </a:br>
            <a:r>
              <a:rPr lang="en-US" sz="4000">
                <a:solidFill>
                  <a:srgbClr val="FFFF00"/>
                </a:solidFill>
              </a:rPr>
              <a:t>transversal skills important within the workplace </a:t>
            </a:r>
            <a:endParaRPr sz="4000">
              <a:solidFill>
                <a:srgbClr val="FFFF00"/>
              </a:solidFill>
            </a:endParaRPr>
          </a:p>
          <a:p>
            <a:pPr marL="0" lvl="0" indent="0" algn="l" rtl="0">
              <a:lnSpc>
                <a:spcPct val="100000"/>
              </a:lnSpc>
              <a:spcBef>
                <a:spcPts val="0"/>
              </a:spcBef>
              <a:spcAft>
                <a:spcPts val="0"/>
              </a:spcAft>
              <a:buSzPts val="5200"/>
              <a:buNone/>
            </a:pPr>
            <a:r>
              <a:rPr lang="en-US" sz="4000">
                <a:solidFill>
                  <a:srgbClr val="FFFF00"/>
                </a:solidFill>
              </a:rPr>
              <a:t>and labour market?</a:t>
            </a:r>
            <a:endParaRPr sz="4000" b="1">
              <a:solidFill>
                <a:srgbClr val="FFFF00"/>
              </a:solidFill>
            </a:endParaRPr>
          </a:p>
        </p:txBody>
      </p:sp>
      <p:grpSp>
        <p:nvGrpSpPr>
          <p:cNvPr id="72" name="Google Shape;72;p4"/>
          <p:cNvGrpSpPr/>
          <p:nvPr/>
        </p:nvGrpSpPr>
        <p:grpSpPr>
          <a:xfrm>
            <a:off x="4094400" y="4423496"/>
            <a:ext cx="808500" cy="92100"/>
            <a:chOff x="3570750" y="4704850"/>
            <a:chExt cx="808500" cy="92100"/>
          </a:xfrm>
        </p:grpSpPr>
        <p:sp>
          <p:nvSpPr>
            <p:cNvPr id="73" name="Google Shape;73;p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77" name="Google Shape;77;p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0"/>
          <p:cNvSpPr txBox="1"/>
          <p:nvPr/>
        </p:nvSpPr>
        <p:spPr>
          <a:xfrm>
            <a:off x="720505" y="792060"/>
            <a:ext cx="8035078" cy="15303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Montserrat"/>
              <a:buNone/>
            </a:pPr>
            <a:r>
              <a:rPr lang="en-US" sz="6000" b="1" i="0" u="none" strike="noStrike" cap="none" dirty="0">
                <a:solidFill>
                  <a:schemeClr val="lt1"/>
                </a:solidFill>
                <a:latin typeface="Montserrat"/>
                <a:ea typeface="Montserrat"/>
                <a:cs typeface="Montserrat"/>
                <a:sym typeface="Montserrat"/>
              </a:rPr>
              <a:t>Congratulation!</a:t>
            </a:r>
            <a:endParaRPr dirty="0"/>
          </a:p>
          <a:p>
            <a:pPr marL="0" marR="0" lvl="0" indent="0" algn="l" rtl="0">
              <a:lnSpc>
                <a:spcPct val="100000"/>
              </a:lnSpc>
              <a:spcBef>
                <a:spcPts val="0"/>
              </a:spcBef>
              <a:spcAft>
                <a:spcPts val="0"/>
              </a:spcAft>
              <a:buClr>
                <a:schemeClr val="lt1"/>
              </a:buClr>
              <a:buSzPts val="4800"/>
              <a:buFont typeface="Montserrat"/>
              <a:buNone/>
            </a:pPr>
            <a:endParaRPr sz="12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4800"/>
              <a:buFont typeface="Montserrat"/>
              <a:buNone/>
            </a:pPr>
            <a:r>
              <a:rPr lang="en-US" sz="3600" b="1" i="0" u="none" strike="noStrike" cap="none" dirty="0">
                <a:solidFill>
                  <a:schemeClr val="lt1"/>
                </a:solidFill>
                <a:latin typeface="Montserrat"/>
                <a:ea typeface="Montserrat"/>
                <a:cs typeface="Montserrat"/>
                <a:sym typeface="Montserrat"/>
              </a:rPr>
              <a:t>You have mastered part B - module C </a:t>
            </a:r>
            <a:endParaRPr dirty="0"/>
          </a:p>
          <a:p>
            <a:pPr marL="0" marR="0" lvl="0" indent="0" algn="l" rtl="0">
              <a:lnSpc>
                <a:spcPct val="100000"/>
              </a:lnSpc>
              <a:spcBef>
                <a:spcPts val="0"/>
              </a:spcBef>
              <a:spcAft>
                <a:spcPts val="0"/>
              </a:spcAft>
              <a:buClr>
                <a:schemeClr val="lt1"/>
              </a:buClr>
              <a:buSzPts val="4800"/>
              <a:buFont typeface="Montserrat"/>
              <a:buNone/>
            </a:pPr>
            <a:r>
              <a:rPr lang="en-US" sz="3600" b="1" i="0" u="none" strike="noStrike" cap="none" dirty="0">
                <a:solidFill>
                  <a:schemeClr val="lt1"/>
                </a:solidFill>
                <a:latin typeface="Montserrat"/>
                <a:ea typeface="Montserrat"/>
                <a:cs typeface="Montserrat"/>
                <a:sym typeface="Montserrat"/>
              </a:rPr>
              <a:t>Models for the communication of transversal skills within the workplace and labour market!</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41"/>
          <p:cNvPicPr preferRelativeResize="0"/>
          <p:nvPr/>
        </p:nvPicPr>
        <p:blipFill rotWithShape="1">
          <a:blip r:embed="rId3">
            <a:alphaModFix/>
          </a:blip>
          <a:srcRect/>
          <a:stretch/>
        </p:blipFill>
        <p:spPr>
          <a:xfrm>
            <a:off x="2344057" y="535202"/>
            <a:ext cx="4455886" cy="1020958"/>
          </a:xfrm>
          <a:prstGeom prst="rect">
            <a:avLst/>
          </a:prstGeom>
          <a:noFill/>
          <a:ln>
            <a:noFill/>
          </a:ln>
        </p:spPr>
      </p:pic>
      <p:pic>
        <p:nvPicPr>
          <p:cNvPr id="641" name="Google Shape;641;p41" descr="Graphical user interface, application&#10;&#10;Description automatically generated"/>
          <p:cNvPicPr preferRelativeResize="0"/>
          <p:nvPr/>
        </p:nvPicPr>
        <p:blipFill rotWithShape="1">
          <a:blip r:embed="rId4">
            <a:alphaModFix/>
          </a:blip>
          <a:srcRect/>
          <a:stretch/>
        </p:blipFill>
        <p:spPr>
          <a:xfrm>
            <a:off x="1545773" y="2571750"/>
            <a:ext cx="6052456" cy="1620140"/>
          </a:xfrm>
          <a:prstGeom prst="rect">
            <a:avLst/>
          </a:prstGeom>
          <a:noFill/>
          <a:ln>
            <a:noFill/>
          </a:ln>
        </p:spPr>
      </p:pic>
      <p:pic>
        <p:nvPicPr>
          <p:cNvPr id="642" name="Google Shape;642;p41"/>
          <p:cNvPicPr preferRelativeResize="0"/>
          <p:nvPr/>
        </p:nvPicPr>
        <p:blipFill rotWithShape="1">
          <a:blip r:embed="rId5">
            <a:alphaModFix/>
          </a:blip>
          <a:srcRect/>
          <a:stretch/>
        </p:blipFill>
        <p:spPr>
          <a:xfrm>
            <a:off x="3167803" y="3594778"/>
            <a:ext cx="1496985" cy="597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83"/>
        <p:cNvGrpSpPr/>
        <p:nvPr/>
      </p:nvGrpSpPr>
      <p:grpSpPr>
        <a:xfrm>
          <a:off x="0" y="0"/>
          <a:ext cx="0" cy="0"/>
          <a:chOff x="0" y="0"/>
          <a:chExt cx="0" cy="0"/>
        </a:xfrm>
      </p:grpSpPr>
      <p:sp>
        <p:nvSpPr>
          <p:cNvPr id="84" name="Google Shape;84;p5"/>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a:solidFill>
                  <a:schemeClr val="lt1"/>
                </a:solidFill>
              </a:rPr>
              <a:t>Why are </a:t>
            </a:r>
            <a:r>
              <a:rPr lang="en-US" sz="1600" b="1" dirty="0">
                <a:solidFill>
                  <a:srgbClr val="FFFF00"/>
                </a:solidFill>
              </a:rPr>
              <a:t>transversal skills important within the workplace and labour market? </a:t>
            </a:r>
            <a:r>
              <a:rPr lang="en-US" b="1" dirty="0"/>
              <a:t> </a:t>
            </a:r>
            <a:endParaRPr dirty="0"/>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r>
              <a:rPr lang="en-US" dirty="0">
                <a:solidFill>
                  <a:schemeClr val="lt1"/>
                </a:solidFill>
              </a:rPr>
              <a:t>Transversal skills refer to a set of abilities that are not specific to a particular job or industry but are valuable across various professions and work environments. These skills relate to how individuals interact with others, approach problems, manage their time, and generally navigate their work environment. </a:t>
            </a:r>
            <a:endParaRPr dirty="0"/>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r>
              <a:rPr lang="en-US" dirty="0">
                <a:solidFill>
                  <a:schemeClr val="lt1"/>
                </a:solidFill>
              </a:rPr>
              <a:t>Transversal skills are essential in the workplace and labor market because they contribute to career success, workplace productivity, adaptability, and career mobility.</a:t>
            </a:r>
            <a:endParaRPr dirty="0"/>
          </a:p>
        </p:txBody>
      </p:sp>
      <p:cxnSp>
        <p:nvCxnSpPr>
          <p:cNvPr id="85" name="Google Shape;85;p5"/>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86" name="Google Shape;86;p5"/>
          <p:cNvGrpSpPr/>
          <p:nvPr/>
        </p:nvGrpSpPr>
        <p:grpSpPr>
          <a:xfrm>
            <a:off x="4094400" y="4423496"/>
            <a:ext cx="808500" cy="92100"/>
            <a:chOff x="3570750" y="4704850"/>
            <a:chExt cx="808500" cy="92100"/>
          </a:xfrm>
        </p:grpSpPr>
        <p:sp>
          <p:nvSpPr>
            <p:cNvPr id="87" name="Google Shape;87;p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1" name="Google Shape;91;p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97"/>
        <p:cNvGrpSpPr/>
        <p:nvPr/>
      </p:nvGrpSpPr>
      <p:grpSpPr>
        <a:xfrm>
          <a:off x="0" y="0"/>
          <a:ext cx="0" cy="0"/>
          <a:chOff x="0" y="0"/>
          <a:chExt cx="0" cy="0"/>
        </a:xfrm>
      </p:grpSpPr>
      <p:grpSp>
        <p:nvGrpSpPr>
          <p:cNvPr id="98" name="Google Shape;98;p6"/>
          <p:cNvGrpSpPr/>
          <p:nvPr/>
        </p:nvGrpSpPr>
        <p:grpSpPr>
          <a:xfrm>
            <a:off x="4094400" y="4423496"/>
            <a:ext cx="808500" cy="92100"/>
            <a:chOff x="3570750" y="4704850"/>
            <a:chExt cx="808500" cy="92100"/>
          </a:xfrm>
        </p:grpSpPr>
        <p:sp>
          <p:nvSpPr>
            <p:cNvPr id="99" name="Google Shape;99;p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3" name="Google Shape;103;p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 name="Google Shape;106;p6"/>
          <p:cNvGrpSpPr/>
          <p:nvPr/>
        </p:nvGrpSpPr>
        <p:grpSpPr>
          <a:xfrm>
            <a:off x="544285" y="564540"/>
            <a:ext cx="8011886" cy="3897715"/>
            <a:chOff x="0" y="1952"/>
            <a:chExt cx="8011886" cy="3897715"/>
          </a:xfrm>
        </p:grpSpPr>
        <p:sp>
          <p:nvSpPr>
            <p:cNvPr id="107" name="Google Shape;107;p6"/>
            <p:cNvSpPr/>
            <p:nvPr/>
          </p:nvSpPr>
          <p:spPr>
            <a:xfrm rot="5400000">
              <a:off x="5072399" y="-2092246"/>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txBox="1"/>
            <p:nvPr/>
          </p:nvSpPr>
          <p:spPr>
            <a:xfrm>
              <a:off x="2884279" y="132553"/>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Having transversal skills can lead to career success. Individuals who possess these skills are often seen as more valuable to employers, and they may have more opportunities for career advancement.</a:t>
              </a:r>
              <a:endParaRPr sz="1100" b="0" i="0" u="none" strike="noStrike" cap="none">
                <a:solidFill>
                  <a:srgbClr val="000000"/>
                </a:solidFill>
                <a:latin typeface="Arial"/>
                <a:ea typeface="Arial"/>
                <a:cs typeface="Arial"/>
                <a:sym typeface="Arial"/>
              </a:endParaRPr>
            </a:p>
          </p:txBody>
        </p:sp>
        <p:sp>
          <p:nvSpPr>
            <p:cNvPr id="109" name="Google Shape;109;p6"/>
            <p:cNvSpPr/>
            <p:nvPr/>
          </p:nvSpPr>
          <p:spPr>
            <a:xfrm>
              <a:off x="0" y="1952"/>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txBox="1"/>
            <p:nvPr/>
          </p:nvSpPr>
          <p:spPr>
            <a:xfrm>
              <a:off x="45848" y="47800"/>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Career Success</a:t>
              </a:r>
              <a:endParaRPr sz="2600" b="0" i="0" u="none" strike="noStrike" cap="none">
                <a:solidFill>
                  <a:schemeClr val="lt1"/>
                </a:solidFill>
                <a:latin typeface="Arial"/>
                <a:ea typeface="Arial"/>
                <a:cs typeface="Arial"/>
                <a:sym typeface="Arial"/>
              </a:endParaRPr>
            </a:p>
          </p:txBody>
        </p:sp>
        <p:sp>
          <p:nvSpPr>
            <p:cNvPr id="111" name="Google Shape;111;p6"/>
            <p:cNvSpPr/>
            <p:nvPr/>
          </p:nvSpPr>
          <p:spPr>
            <a:xfrm rot="5400000">
              <a:off x="5072399" y="-1106077"/>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txBox="1"/>
            <p:nvPr/>
          </p:nvSpPr>
          <p:spPr>
            <a:xfrm>
              <a:off x="2884279" y="1118722"/>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Transversal skills help individuals work more efficiently and effectively in their job roles, leading to increased productivity. Effective communication, time management, and teamwork skills, for example, can lead to better collaboration and smoother workflow in the workplace.</a:t>
              </a:r>
              <a:endParaRPr sz="1100" b="0" i="0" u="none" strike="noStrike" cap="none">
                <a:solidFill>
                  <a:srgbClr val="000000"/>
                </a:solidFill>
                <a:latin typeface="Arial"/>
                <a:ea typeface="Arial"/>
                <a:cs typeface="Arial"/>
                <a:sym typeface="Arial"/>
              </a:endParaRPr>
            </a:p>
          </p:txBody>
        </p:sp>
        <p:sp>
          <p:nvSpPr>
            <p:cNvPr id="113" name="Google Shape;113;p6"/>
            <p:cNvSpPr/>
            <p:nvPr/>
          </p:nvSpPr>
          <p:spPr>
            <a:xfrm>
              <a:off x="0" y="988121"/>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p:nvPr/>
          </p:nvSpPr>
          <p:spPr>
            <a:xfrm>
              <a:off x="45848" y="1033969"/>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Workplace Productivity</a:t>
              </a:r>
              <a:endParaRPr sz="2600" b="0" i="0" u="none" strike="noStrike" cap="none">
                <a:solidFill>
                  <a:schemeClr val="lt1"/>
                </a:solidFill>
                <a:latin typeface="Arial"/>
                <a:ea typeface="Arial"/>
                <a:cs typeface="Arial"/>
                <a:sym typeface="Arial"/>
              </a:endParaRPr>
            </a:p>
          </p:txBody>
        </p:sp>
        <p:sp>
          <p:nvSpPr>
            <p:cNvPr id="115" name="Google Shape;115;p6"/>
            <p:cNvSpPr/>
            <p:nvPr/>
          </p:nvSpPr>
          <p:spPr>
            <a:xfrm rot="5400000">
              <a:off x="5072399" y="-119908"/>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txBox="1"/>
            <p:nvPr/>
          </p:nvSpPr>
          <p:spPr>
            <a:xfrm>
              <a:off x="2884279" y="2104891"/>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The labor market is constantly changing, and transversal skills are crucial for individuals to remain competitive and adapt to new challenges. Adaptability, creativity, and problem-solving skills, for example, are essential for individuals to be able to navigate change and uncertainty in the workplace.</a:t>
              </a:r>
              <a:endParaRPr sz="1100" b="0" i="0" u="none" strike="noStrike" cap="none">
                <a:solidFill>
                  <a:srgbClr val="000000"/>
                </a:solidFill>
                <a:latin typeface="Arial"/>
                <a:ea typeface="Arial"/>
                <a:cs typeface="Arial"/>
                <a:sym typeface="Arial"/>
              </a:endParaRPr>
            </a:p>
          </p:txBody>
        </p:sp>
        <p:sp>
          <p:nvSpPr>
            <p:cNvPr id="117" name="Google Shape;117;p6"/>
            <p:cNvSpPr/>
            <p:nvPr/>
          </p:nvSpPr>
          <p:spPr>
            <a:xfrm>
              <a:off x="0" y="1974290"/>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txBox="1"/>
            <p:nvPr/>
          </p:nvSpPr>
          <p:spPr>
            <a:xfrm>
              <a:off x="45848" y="2020138"/>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Adaptability</a:t>
              </a:r>
              <a:endParaRPr sz="2600" b="0" i="0" u="none" strike="noStrike" cap="none">
                <a:solidFill>
                  <a:schemeClr val="lt1"/>
                </a:solidFill>
                <a:latin typeface="Arial"/>
                <a:ea typeface="Arial"/>
                <a:cs typeface="Arial"/>
                <a:sym typeface="Arial"/>
              </a:endParaRPr>
            </a:p>
          </p:txBody>
        </p:sp>
        <p:sp>
          <p:nvSpPr>
            <p:cNvPr id="119" name="Google Shape;119;p6"/>
            <p:cNvSpPr/>
            <p:nvPr/>
          </p:nvSpPr>
          <p:spPr>
            <a:xfrm rot="5400000">
              <a:off x="5072399" y="866260"/>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txBox="1"/>
            <p:nvPr/>
          </p:nvSpPr>
          <p:spPr>
            <a:xfrm>
              <a:off x="2884279" y="3091060"/>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Transversal skills allow individuals to move more easily between different jobs and industries. They provide individuals with a solid foundation of skills that can be applied in various contexts, making them more versatile and attractive to potential employers.</a:t>
              </a:r>
              <a:endParaRPr sz="1100" b="0" i="0" u="none" strike="noStrike" cap="none">
                <a:solidFill>
                  <a:srgbClr val="000000"/>
                </a:solidFill>
                <a:latin typeface="Arial"/>
                <a:ea typeface="Arial"/>
                <a:cs typeface="Arial"/>
                <a:sym typeface="Arial"/>
              </a:endParaRPr>
            </a:p>
          </p:txBody>
        </p:sp>
        <p:sp>
          <p:nvSpPr>
            <p:cNvPr id="121" name="Google Shape;121;p6"/>
            <p:cNvSpPr/>
            <p:nvPr/>
          </p:nvSpPr>
          <p:spPr>
            <a:xfrm>
              <a:off x="0" y="2960459"/>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txBox="1"/>
            <p:nvPr/>
          </p:nvSpPr>
          <p:spPr>
            <a:xfrm>
              <a:off x="45848" y="3006307"/>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Career Mobility</a:t>
              </a:r>
              <a:endParaRPr sz="2600" b="0" i="0" u="none" strike="noStrike" cap="non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26"/>
        <p:cNvGrpSpPr/>
        <p:nvPr/>
      </p:nvGrpSpPr>
      <p:grpSpPr>
        <a:xfrm>
          <a:off x="0" y="0"/>
          <a:ext cx="0" cy="0"/>
          <a:chOff x="0" y="0"/>
          <a:chExt cx="0" cy="0"/>
        </a:xfrm>
      </p:grpSpPr>
      <p:sp>
        <p:nvSpPr>
          <p:cNvPr id="127" name="Google Shape;127;p7"/>
          <p:cNvSpPr txBox="1">
            <a:spLocks noGrp="1"/>
          </p:cNvSpPr>
          <p:nvPr>
            <p:ph type="subTitle" idx="1"/>
          </p:nvPr>
        </p:nvSpPr>
        <p:spPr>
          <a:xfrm>
            <a:off x="900053" y="993764"/>
            <a:ext cx="7821493" cy="2359291"/>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FFFFFF"/>
              </a:buClr>
              <a:buSzPts val="2800"/>
              <a:buFont typeface="Arial"/>
              <a:buNone/>
            </a:pPr>
            <a:r>
              <a:rPr lang="en-US" sz="1600" b="1" i="0" u="none" strike="noStrike" cap="none" dirty="0">
                <a:solidFill>
                  <a:srgbClr val="FFFFFF"/>
                </a:solidFill>
                <a:latin typeface="Open Sans"/>
                <a:ea typeface="Open Sans"/>
                <a:cs typeface="Open Sans"/>
                <a:sym typeface="Open Sans"/>
              </a:rPr>
              <a:t>Why are </a:t>
            </a:r>
            <a:r>
              <a:rPr lang="en-US" sz="1600" b="1" i="0" u="none" strike="noStrike" cap="none" dirty="0">
                <a:solidFill>
                  <a:srgbClr val="FFFF00"/>
                </a:solidFill>
                <a:latin typeface="Open Sans"/>
                <a:ea typeface="Open Sans"/>
                <a:cs typeface="Open Sans"/>
                <a:sym typeface="Open Sans"/>
              </a:rPr>
              <a:t>transversal skills important within the workplace and labour market? </a:t>
            </a:r>
            <a:r>
              <a:rPr lang="en-US" sz="1600" b="1" i="0" u="none" strike="noStrike" cap="none" dirty="0">
                <a:solidFill>
                  <a:srgbClr val="FFFFFF"/>
                </a:solidFill>
                <a:latin typeface="Open Sans"/>
                <a:ea typeface="Open Sans"/>
                <a:cs typeface="Open Sans"/>
                <a:sym typeface="Open Sans"/>
              </a:rPr>
              <a:t> </a:t>
            </a:r>
            <a:endParaRPr dirty="0"/>
          </a:p>
          <a:p>
            <a:pPr marL="457200" lvl="0" indent="-342900" algn="l" rtl="0">
              <a:lnSpc>
                <a:spcPct val="100000"/>
              </a:lnSpc>
              <a:spcBef>
                <a:spcPts val="0"/>
              </a:spcBef>
              <a:spcAft>
                <a:spcPts val="0"/>
              </a:spcAft>
              <a:buSzPts val="2800"/>
              <a:buNone/>
            </a:pPr>
            <a:endParaRPr b="0" i="0" dirty="0">
              <a:solidFill>
                <a:schemeClr val="lt1"/>
              </a:solidFill>
            </a:endParaRPr>
          </a:p>
          <a:p>
            <a:pPr marL="457200" lvl="0" indent="-165100" algn="l" rtl="0">
              <a:lnSpc>
                <a:spcPct val="100000"/>
              </a:lnSpc>
              <a:spcBef>
                <a:spcPts val="0"/>
              </a:spcBef>
              <a:spcAft>
                <a:spcPts val="0"/>
              </a:spcAft>
              <a:buSzPts val="2800"/>
              <a:buFont typeface="Arial"/>
              <a:buNone/>
            </a:pPr>
            <a:endParaRPr dirty="0"/>
          </a:p>
          <a:p>
            <a:pPr marL="457200" lvl="0" indent="-342900" algn="l" rtl="0">
              <a:lnSpc>
                <a:spcPct val="100000"/>
              </a:lnSpc>
              <a:spcBef>
                <a:spcPts val="0"/>
              </a:spcBef>
              <a:spcAft>
                <a:spcPts val="0"/>
              </a:spcAft>
              <a:buSzPts val="2800"/>
              <a:buFont typeface="Arial"/>
              <a:buChar char="•"/>
            </a:pPr>
            <a:r>
              <a:rPr lang="en-US" b="1" dirty="0">
                <a:solidFill>
                  <a:schemeClr val="lt1"/>
                </a:solidFill>
              </a:rPr>
              <a:t>Think about your experience of trans</a:t>
            </a:r>
            <a:r>
              <a:rPr lang="en-US" b="1" dirty="0"/>
              <a:t>v</a:t>
            </a:r>
            <a:r>
              <a:rPr lang="en-US" b="1" dirty="0">
                <a:solidFill>
                  <a:schemeClr val="lt1"/>
                </a:solidFill>
              </a:rPr>
              <a:t>ersal skills in the workplace and in the labour market!</a:t>
            </a:r>
            <a:endParaRPr b="1" i="0" dirty="0">
              <a:solidFill>
                <a:schemeClr val="lt1"/>
              </a:solidFill>
            </a:endParaRPr>
          </a:p>
          <a:p>
            <a:pPr marL="457200" lvl="0" indent="-165100" algn="l" rtl="0">
              <a:lnSpc>
                <a:spcPct val="100000"/>
              </a:lnSpc>
              <a:spcBef>
                <a:spcPts val="0"/>
              </a:spcBef>
              <a:spcAft>
                <a:spcPts val="0"/>
              </a:spcAft>
              <a:buSzPts val="2800"/>
              <a:buFont typeface="Arial"/>
              <a:buNone/>
            </a:pPr>
            <a:endParaRPr b="1" dirty="0"/>
          </a:p>
          <a:p>
            <a:pPr marL="457200" lvl="0" indent="-342900" algn="l" rtl="0">
              <a:lnSpc>
                <a:spcPct val="100000"/>
              </a:lnSpc>
              <a:spcBef>
                <a:spcPts val="0"/>
              </a:spcBef>
              <a:spcAft>
                <a:spcPts val="0"/>
              </a:spcAft>
              <a:buSzPts val="2800"/>
              <a:buFont typeface="Arial"/>
              <a:buChar char="•"/>
            </a:pPr>
            <a:r>
              <a:rPr lang="en-US" b="1" dirty="0">
                <a:solidFill>
                  <a:schemeClr val="lt1"/>
                </a:solidFill>
              </a:rPr>
              <a:t>Discuss in small groups, good examples </a:t>
            </a:r>
            <a:r>
              <a:rPr lang="en-US" b="1" dirty="0"/>
              <a:t>of the</a:t>
            </a:r>
            <a:r>
              <a:rPr lang="en-US" b="1" dirty="0">
                <a:solidFill>
                  <a:schemeClr val="lt1"/>
                </a:solidFill>
              </a:rPr>
              <a:t> importance of transversal skills in the workplace and in the labour market!</a:t>
            </a:r>
            <a:endParaRPr b="1" dirty="0">
              <a:solidFill>
                <a:schemeClr val="lt1"/>
              </a:solidFill>
            </a:endParaRPr>
          </a:p>
          <a:p>
            <a:pPr marL="457200" lvl="0" indent="-342900" algn="l" rtl="0">
              <a:lnSpc>
                <a:spcPct val="100000"/>
              </a:lnSpc>
              <a:spcBef>
                <a:spcPts val="0"/>
              </a:spcBef>
              <a:spcAft>
                <a:spcPts val="0"/>
              </a:spcAft>
              <a:buSzPts val="2800"/>
              <a:buNone/>
            </a:pPr>
            <a:endParaRPr dirty="0">
              <a:solidFill>
                <a:srgbClr val="FF0000"/>
              </a:solidFill>
            </a:endParaRPr>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r>
              <a:rPr lang="en-US" sz="1200" dirty="0">
                <a:solidFill>
                  <a:srgbClr val="FF0000"/>
                </a:solidFill>
              </a:rPr>
              <a:t>https://www.merriam-webster.com/dictionary/escape%20room</a:t>
            </a:r>
            <a:endParaRPr sz="1200" dirty="0">
              <a:solidFill>
                <a:srgbClr val="FF0000"/>
              </a:solidFill>
            </a:endParaRPr>
          </a:p>
        </p:txBody>
      </p:sp>
      <p:cxnSp>
        <p:nvCxnSpPr>
          <p:cNvPr id="128" name="Google Shape;128;p7"/>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29" name="Google Shape;129;p7"/>
          <p:cNvGrpSpPr/>
          <p:nvPr/>
        </p:nvGrpSpPr>
        <p:grpSpPr>
          <a:xfrm>
            <a:off x="4094400" y="4423496"/>
            <a:ext cx="808500" cy="92100"/>
            <a:chOff x="3570750" y="4704850"/>
            <a:chExt cx="808500" cy="92100"/>
          </a:xfrm>
        </p:grpSpPr>
        <p:sp>
          <p:nvSpPr>
            <p:cNvPr id="130" name="Google Shape;130;p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34" name="Google Shape;134;p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ctrTitle"/>
          </p:nvPr>
        </p:nvSpPr>
        <p:spPr>
          <a:xfrm>
            <a:off x="724141" y="1667781"/>
            <a:ext cx="7695718"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4000">
                <a:solidFill>
                  <a:schemeClr val="lt1"/>
                </a:solidFill>
              </a:rPr>
              <a:t>A2:</a:t>
            </a:r>
            <a:br>
              <a:rPr lang="en-US" sz="4000">
                <a:solidFill>
                  <a:schemeClr val="lt1"/>
                </a:solidFill>
              </a:rPr>
            </a:br>
            <a:r>
              <a:rPr lang="en-US" sz="4000">
                <a:solidFill>
                  <a:schemeClr val="lt1"/>
                </a:solidFill>
              </a:rPr>
              <a:t>Concepts of </a:t>
            </a:r>
            <a:br>
              <a:rPr lang="en-US" sz="4000">
                <a:solidFill>
                  <a:schemeClr val="lt1"/>
                </a:solidFill>
              </a:rPr>
            </a:br>
            <a:r>
              <a:rPr lang="en-US" sz="4000">
                <a:solidFill>
                  <a:srgbClr val="FFFF00"/>
                </a:solidFill>
              </a:rPr>
              <a:t>micro credentials </a:t>
            </a:r>
            <a:endParaRPr sz="4000">
              <a:solidFill>
                <a:srgbClr val="FFFF00"/>
              </a:solidFill>
            </a:endParaRPr>
          </a:p>
          <a:p>
            <a:pPr marL="0" lvl="0" indent="0" algn="l" rtl="0">
              <a:lnSpc>
                <a:spcPct val="100000"/>
              </a:lnSpc>
              <a:spcBef>
                <a:spcPts val="0"/>
              </a:spcBef>
              <a:spcAft>
                <a:spcPts val="0"/>
              </a:spcAft>
              <a:buSzPts val="5200"/>
              <a:buNone/>
            </a:pPr>
            <a:r>
              <a:rPr lang="en-US" sz="4000">
                <a:solidFill>
                  <a:srgbClr val="FFFF00"/>
                </a:solidFill>
              </a:rPr>
              <a:t>and digital badges</a:t>
            </a:r>
            <a:endParaRPr sz="4000" b="1">
              <a:solidFill>
                <a:srgbClr val="FFFF00"/>
              </a:solidFill>
            </a:endParaRPr>
          </a:p>
        </p:txBody>
      </p:sp>
      <p:grpSp>
        <p:nvGrpSpPr>
          <p:cNvPr id="142" name="Google Shape;142;p8"/>
          <p:cNvGrpSpPr/>
          <p:nvPr/>
        </p:nvGrpSpPr>
        <p:grpSpPr>
          <a:xfrm>
            <a:off x="4094400" y="4423496"/>
            <a:ext cx="808500" cy="92100"/>
            <a:chOff x="3570750" y="4704850"/>
            <a:chExt cx="808500" cy="92100"/>
          </a:xfrm>
        </p:grpSpPr>
        <p:sp>
          <p:nvSpPr>
            <p:cNvPr id="143" name="Google Shape;143;p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47" name="Google Shape;147;p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53"/>
        <p:cNvGrpSpPr/>
        <p:nvPr/>
      </p:nvGrpSpPr>
      <p:grpSpPr>
        <a:xfrm>
          <a:off x="0" y="0"/>
          <a:ext cx="0" cy="0"/>
          <a:chOff x="0" y="0"/>
          <a:chExt cx="0" cy="0"/>
        </a:xfrm>
      </p:grpSpPr>
      <p:sp>
        <p:nvSpPr>
          <p:cNvPr id="154" name="Google Shape;154;p9"/>
          <p:cNvSpPr txBox="1">
            <a:spLocks noGrp="1"/>
          </p:cNvSpPr>
          <p:nvPr>
            <p:ph type="subTitle" idx="1"/>
          </p:nvPr>
        </p:nvSpPr>
        <p:spPr>
          <a:xfrm>
            <a:off x="821474" y="1059079"/>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a:solidFill>
                  <a:schemeClr val="lt1"/>
                </a:solidFill>
              </a:rPr>
              <a:t>Concept of </a:t>
            </a:r>
            <a:r>
              <a:rPr lang="en-US" sz="1600" b="1" dirty="0">
                <a:solidFill>
                  <a:srgbClr val="FFFF00"/>
                </a:solidFill>
              </a:rPr>
              <a:t>micro credentials</a:t>
            </a:r>
            <a:endParaRPr dirty="0"/>
          </a:p>
          <a:p>
            <a:pPr marL="457200" lvl="0" indent="-342900" algn="l" rtl="0">
              <a:lnSpc>
                <a:spcPct val="100000"/>
              </a:lnSpc>
              <a:spcBef>
                <a:spcPts val="0"/>
              </a:spcBef>
              <a:spcAft>
                <a:spcPts val="0"/>
              </a:spcAft>
              <a:buSzPts val="2800"/>
              <a:buNone/>
            </a:pPr>
            <a:r>
              <a:rPr lang="en-US" sz="1600" b="1" dirty="0">
                <a:solidFill>
                  <a:srgbClr val="FFFF00"/>
                </a:solidFill>
              </a:rPr>
              <a:t> </a:t>
            </a:r>
            <a:r>
              <a:rPr lang="en-US" b="1" dirty="0"/>
              <a:t> </a:t>
            </a:r>
            <a:endParaRPr b="1" dirty="0"/>
          </a:p>
          <a:p>
            <a:pPr marL="457200" lvl="0" indent="-342900" algn="l" rtl="0">
              <a:lnSpc>
                <a:spcPct val="100000"/>
              </a:lnSpc>
              <a:spcBef>
                <a:spcPts val="0"/>
              </a:spcBef>
              <a:spcAft>
                <a:spcPts val="0"/>
              </a:spcAft>
              <a:buSzPts val="2800"/>
              <a:buNone/>
            </a:pPr>
            <a:r>
              <a:rPr lang="en-US" dirty="0">
                <a:solidFill>
                  <a:schemeClr val="lt1"/>
                </a:solidFill>
              </a:rPr>
              <a:t>Microcredentials are short, focused, and speciali</a:t>
            </a:r>
            <a:r>
              <a:rPr lang="en-US" dirty="0"/>
              <a:t>s</a:t>
            </a:r>
            <a:r>
              <a:rPr lang="en-US" dirty="0">
                <a:solidFill>
                  <a:schemeClr val="lt1"/>
                </a:solidFill>
              </a:rPr>
              <a:t>ed certification </a:t>
            </a:r>
            <a:r>
              <a:rPr lang="en-US" dirty="0"/>
              <a:t>programmes</a:t>
            </a:r>
            <a:r>
              <a:rPr lang="en-US" dirty="0">
                <a:solidFill>
                  <a:schemeClr val="lt1"/>
                </a:solidFill>
              </a:rPr>
              <a:t> designed to provide learners with specific skills and knowledge that are relevant to their professional development. </a:t>
            </a:r>
            <a:endParaRPr dirty="0"/>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r>
              <a:rPr lang="en-US" dirty="0">
                <a:solidFill>
                  <a:schemeClr val="lt1"/>
                </a:solidFill>
              </a:rPr>
              <a:t>They are often delivered </a:t>
            </a:r>
            <a:r>
              <a:rPr lang="en-US" dirty="0">
                <a:solidFill>
                  <a:srgbClr val="FFFF00"/>
                </a:solidFill>
              </a:rPr>
              <a:t>online</a:t>
            </a:r>
            <a:r>
              <a:rPr lang="en-US" dirty="0">
                <a:solidFill>
                  <a:schemeClr val="lt1"/>
                </a:solidFill>
              </a:rPr>
              <a:t> and can be completed in a relatively </a:t>
            </a:r>
            <a:r>
              <a:rPr lang="en-US" dirty="0">
                <a:solidFill>
                  <a:srgbClr val="FFFF00"/>
                </a:solidFill>
              </a:rPr>
              <a:t>short period</a:t>
            </a:r>
            <a:r>
              <a:rPr lang="en-US" dirty="0">
                <a:solidFill>
                  <a:schemeClr val="lt1"/>
                </a:solidFill>
              </a:rPr>
              <a:t>, typically ranging from a few weeks to several months.</a:t>
            </a:r>
            <a:endParaRPr dirty="0"/>
          </a:p>
          <a:p>
            <a:pPr marL="457200" lvl="0" indent="-342900" algn="l" rtl="0">
              <a:lnSpc>
                <a:spcPct val="100000"/>
              </a:lnSpc>
              <a:spcBef>
                <a:spcPts val="0"/>
              </a:spcBef>
              <a:spcAft>
                <a:spcPts val="0"/>
              </a:spcAft>
              <a:buSzPts val="2800"/>
              <a:buNone/>
            </a:pPr>
            <a:endParaRPr dirty="0">
              <a:solidFill>
                <a:schemeClr val="lt1"/>
              </a:solidFill>
            </a:endParaRPr>
          </a:p>
          <a:p>
            <a:pPr marL="457200" lvl="0" indent="-342900" algn="l" rtl="0">
              <a:lnSpc>
                <a:spcPct val="100000"/>
              </a:lnSpc>
              <a:spcBef>
                <a:spcPts val="0"/>
              </a:spcBef>
              <a:spcAft>
                <a:spcPts val="0"/>
              </a:spcAft>
              <a:buSzPts val="2800"/>
              <a:buNone/>
            </a:pPr>
            <a:r>
              <a:rPr lang="en-US" dirty="0">
                <a:solidFill>
                  <a:schemeClr val="lt1"/>
                </a:solidFill>
              </a:rPr>
              <a:t>Unlike traditional degree programmes, microcredentials focus on a specific set of </a:t>
            </a:r>
            <a:r>
              <a:rPr lang="en-US" dirty="0">
                <a:solidFill>
                  <a:srgbClr val="FFFF00"/>
                </a:solidFill>
              </a:rPr>
              <a:t>skills</a:t>
            </a:r>
            <a:r>
              <a:rPr lang="en-US" dirty="0">
                <a:solidFill>
                  <a:schemeClr val="lt1"/>
                </a:solidFill>
              </a:rPr>
              <a:t> or competences that learners can </a:t>
            </a:r>
            <a:r>
              <a:rPr lang="en-US" dirty="0">
                <a:solidFill>
                  <a:srgbClr val="FFFF00"/>
                </a:solidFill>
              </a:rPr>
              <a:t>apply immediately in their workplace</a:t>
            </a:r>
            <a:r>
              <a:rPr lang="en-US" dirty="0">
                <a:solidFill>
                  <a:schemeClr val="lt1"/>
                </a:solidFill>
              </a:rPr>
              <a:t>. </a:t>
            </a:r>
            <a:endParaRPr sz="1200" dirty="0">
              <a:solidFill>
                <a:srgbClr val="FF0000"/>
              </a:solidFill>
            </a:endParaRPr>
          </a:p>
        </p:txBody>
      </p:sp>
      <p:cxnSp>
        <p:nvCxnSpPr>
          <p:cNvPr id="155" name="Google Shape;155;p9"/>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56" name="Google Shape;156;p9"/>
          <p:cNvGrpSpPr/>
          <p:nvPr/>
        </p:nvGrpSpPr>
        <p:grpSpPr>
          <a:xfrm>
            <a:off x="4094400" y="4423496"/>
            <a:ext cx="808500" cy="92100"/>
            <a:chOff x="3570750" y="4704850"/>
            <a:chExt cx="808500" cy="92100"/>
          </a:xfrm>
        </p:grpSpPr>
        <p:sp>
          <p:nvSpPr>
            <p:cNvPr id="157" name="Google Shape;157;p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61" name="Google Shape;161;p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2730</Words>
  <Application>Microsoft Office PowerPoint</Application>
  <PresentationFormat>On-screen Show (16:9)</PresentationFormat>
  <Paragraphs>257</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Open Sans</vt:lpstr>
      <vt:lpstr>Noto Sans</vt:lpstr>
      <vt:lpstr>Arial</vt:lpstr>
      <vt:lpstr>Josefin Sans</vt:lpstr>
      <vt:lpstr>Montserrat</vt:lpstr>
      <vt:lpstr>Professional Company Report by Slidesgo</vt:lpstr>
      <vt:lpstr>PowerPoint Presentation</vt:lpstr>
      <vt:lpstr>Introduction</vt:lpstr>
      <vt:lpstr>A: About the topic  Models for the communication of transversal skills within the workplace and labour market </vt:lpstr>
      <vt:lpstr>A1: Why are transversal skills important within the workplace  and labour market?</vt:lpstr>
      <vt:lpstr>PowerPoint Presentation</vt:lpstr>
      <vt:lpstr>PowerPoint Presentation</vt:lpstr>
      <vt:lpstr>PowerPoint Presentation</vt:lpstr>
      <vt:lpstr>A2: Concepts of  micro credentials  and digital badges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A3: Models for the communication of transversal skills within the workplace and labour market</vt:lpstr>
      <vt:lpstr>PowerPoint Presentation</vt:lpstr>
      <vt:lpstr>PowerPoint Presentation</vt:lpstr>
      <vt:lpstr>PowerPoint Presentation</vt:lpstr>
      <vt:lpstr>PowerPoint Presentation</vt:lpstr>
      <vt:lpstr>PowerPoint Presentation</vt:lpstr>
      <vt:lpstr>PowerPoint Presentation</vt:lpstr>
      <vt:lpstr>B: Group work Plan the creation of microcredentials and digital badges and recommend means of communication  of transversal skills</vt:lpstr>
      <vt:lpstr>B1: Compare models for the communication of transversal skills within the workplace  and labour market</vt:lpstr>
      <vt:lpstr>PowerPoint Presentation</vt:lpstr>
      <vt:lpstr>PowerPoint Presentation</vt:lpstr>
      <vt:lpstr>B2: Recommend means of communication of transversal skills according to individual’s goals</vt:lpstr>
      <vt:lpstr>PowerPoint Presentation</vt:lpstr>
      <vt:lpstr>PowerPoint Presentation</vt:lpstr>
      <vt:lpstr>PowerPoint Presentation</vt:lpstr>
      <vt:lpstr>PowerPoint Presentation</vt:lpstr>
      <vt:lpstr>B3: Plan the creation  of microcredentials and digital badges to promote  the achievement of  transversal skills</vt:lpstr>
      <vt:lpstr>PowerPoint Presentation</vt:lpstr>
      <vt:lpstr>PowerPoint Presentation</vt:lpstr>
      <vt:lpstr>PowerPoint Presentation</vt:lpstr>
      <vt:lpstr>B4: Design micro credentials  and digital badges  for the communication of transversal skills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FIPL 29</cp:lastModifiedBy>
  <cp:revision>1</cp:revision>
  <dcterms:modified xsi:type="dcterms:W3CDTF">2023-05-24T10:19:07Z</dcterms:modified>
</cp:coreProperties>
</file>